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6" r:id="rId5"/>
    <p:sldMasterId id="2147483729" r:id="rId6"/>
    <p:sldMasterId id="2147483747" r:id="rId7"/>
    <p:sldMasterId id="2147483763" r:id="rId8"/>
    <p:sldMasterId id="2147483779" r:id="rId9"/>
    <p:sldMasterId id="2147483795" r:id="rId10"/>
  </p:sldMasterIdLst>
  <p:notesMasterIdLst>
    <p:notesMasterId r:id="rId195"/>
  </p:notesMasterIdLst>
  <p:handoutMasterIdLst>
    <p:handoutMasterId r:id="rId196"/>
  </p:handoutMasterIdLst>
  <p:sldIdLst>
    <p:sldId id="586" r:id="rId11"/>
    <p:sldId id="625" r:id="rId12"/>
    <p:sldId id="263" r:id="rId13"/>
    <p:sldId id="581" r:id="rId14"/>
    <p:sldId id="539" r:id="rId15"/>
    <p:sldId id="271" r:id="rId16"/>
    <p:sldId id="532" r:id="rId17"/>
    <p:sldId id="264" r:id="rId18"/>
    <p:sldId id="265" r:id="rId19"/>
    <p:sldId id="273" r:id="rId20"/>
    <p:sldId id="274" r:id="rId21"/>
    <p:sldId id="540" r:id="rId22"/>
    <p:sldId id="515" r:id="rId23"/>
    <p:sldId id="578" r:id="rId24"/>
    <p:sldId id="267" r:id="rId25"/>
    <p:sldId id="339" r:id="rId26"/>
    <p:sldId id="624" r:id="rId27"/>
    <p:sldId id="587" r:id="rId28"/>
    <p:sldId id="285" r:id="rId29"/>
    <p:sldId id="289" r:id="rId30"/>
    <p:sldId id="290" r:id="rId31"/>
    <p:sldId id="601" r:id="rId32"/>
    <p:sldId id="292" r:id="rId33"/>
    <p:sldId id="541" r:id="rId34"/>
    <p:sldId id="293" r:id="rId35"/>
    <p:sldId id="510" r:id="rId36"/>
    <p:sldId id="568" r:id="rId37"/>
    <p:sldId id="534" r:id="rId38"/>
    <p:sldId id="295" r:id="rId39"/>
    <p:sldId id="608" r:id="rId40"/>
    <p:sldId id="500" r:id="rId41"/>
    <p:sldId id="298" r:id="rId42"/>
    <p:sldId id="570" r:id="rId43"/>
    <p:sldId id="575" r:id="rId44"/>
    <p:sldId id="602" r:id="rId45"/>
    <p:sldId id="297" r:id="rId46"/>
    <p:sldId id="299" r:id="rId47"/>
    <p:sldId id="533" r:id="rId48"/>
    <p:sldId id="511" r:id="rId49"/>
    <p:sldId id="571" r:id="rId50"/>
    <p:sldId id="566" r:id="rId51"/>
    <p:sldId id="564" r:id="rId52"/>
    <p:sldId id="284" r:id="rId53"/>
    <p:sldId id="303" r:id="rId54"/>
    <p:sldId id="497" r:id="rId55"/>
    <p:sldId id="567" r:id="rId56"/>
    <p:sldId id="588" r:id="rId57"/>
    <p:sldId id="306" r:id="rId58"/>
    <p:sldId id="307" r:id="rId59"/>
    <p:sldId id="310" r:id="rId60"/>
    <p:sldId id="311" r:id="rId61"/>
    <p:sldId id="312" r:id="rId62"/>
    <p:sldId id="309" r:id="rId63"/>
    <p:sldId id="489" r:id="rId64"/>
    <p:sldId id="496" r:id="rId65"/>
    <p:sldId id="537" r:id="rId66"/>
    <p:sldId id="315" r:id="rId67"/>
    <p:sldId id="607" r:id="rId68"/>
    <p:sldId id="494" r:id="rId69"/>
    <p:sldId id="519" r:id="rId70"/>
    <p:sldId id="538" r:id="rId71"/>
    <p:sldId id="599" r:id="rId72"/>
    <p:sldId id="485" r:id="rId73"/>
    <p:sldId id="520" r:id="rId74"/>
    <p:sldId id="600" r:id="rId75"/>
    <p:sldId id="317" r:id="rId76"/>
    <p:sldId id="318" r:id="rId77"/>
    <p:sldId id="518" r:id="rId78"/>
    <p:sldId id="319" r:id="rId79"/>
    <p:sldId id="565" r:id="rId80"/>
    <p:sldId id="320" r:id="rId81"/>
    <p:sldId id="322" r:id="rId82"/>
    <p:sldId id="507" r:id="rId83"/>
    <p:sldId id="536" r:id="rId84"/>
    <p:sldId id="576" r:id="rId85"/>
    <p:sldId id="589" r:id="rId86"/>
    <p:sldId id="342" r:id="rId87"/>
    <p:sldId id="334" r:id="rId88"/>
    <p:sldId id="521" r:id="rId89"/>
    <p:sldId id="338" r:id="rId90"/>
    <p:sldId id="590" r:id="rId91"/>
    <p:sldId id="345" r:id="rId92"/>
    <p:sldId id="346" r:id="rId93"/>
    <p:sldId id="506" r:id="rId94"/>
    <p:sldId id="347" r:id="rId95"/>
    <p:sldId id="349" r:id="rId96"/>
    <p:sldId id="348" r:id="rId97"/>
    <p:sldId id="517" r:id="rId98"/>
    <p:sldId id="355" r:id="rId99"/>
    <p:sldId id="580" r:id="rId100"/>
    <p:sldId id="357" r:id="rId101"/>
    <p:sldId id="343" r:id="rId102"/>
    <p:sldId id="358" r:id="rId103"/>
    <p:sldId id="359" r:id="rId104"/>
    <p:sldId id="584" r:id="rId105"/>
    <p:sldId id="505" r:id="rId106"/>
    <p:sldId id="604" r:id="rId107"/>
    <p:sldId id="516" r:id="rId108"/>
    <p:sldId id="353" r:id="rId109"/>
    <p:sldId id="592" r:id="rId110"/>
    <p:sldId id="365" r:id="rId111"/>
    <p:sldId id="367" r:id="rId112"/>
    <p:sldId id="585" r:id="rId113"/>
    <p:sldId id="372" r:id="rId114"/>
    <p:sldId id="385" r:id="rId115"/>
    <p:sldId id="373" r:id="rId116"/>
    <p:sldId id="374" r:id="rId117"/>
    <p:sldId id="375" r:id="rId118"/>
    <p:sldId id="377" r:id="rId119"/>
    <p:sldId id="386" r:id="rId120"/>
    <p:sldId id="379" r:id="rId121"/>
    <p:sldId id="623" r:id="rId122"/>
    <p:sldId id="380" r:id="rId123"/>
    <p:sldId id="577" r:id="rId124"/>
    <p:sldId id="382" r:id="rId125"/>
    <p:sldId id="383" r:id="rId126"/>
    <p:sldId id="593" r:id="rId127"/>
    <p:sldId id="614" r:id="rId128"/>
    <p:sldId id="552" r:id="rId129"/>
    <p:sldId id="579" r:id="rId130"/>
    <p:sldId id="554" r:id="rId131"/>
    <p:sldId id="555" r:id="rId132"/>
    <p:sldId id="556" r:id="rId133"/>
    <p:sldId id="495" r:id="rId134"/>
    <p:sldId id="605" r:id="rId135"/>
    <p:sldId id="508" r:id="rId136"/>
    <p:sldId id="411" r:id="rId137"/>
    <p:sldId id="412" r:id="rId138"/>
    <p:sldId id="594" r:id="rId139"/>
    <p:sldId id="414" r:id="rId140"/>
    <p:sldId id="417" r:id="rId141"/>
    <p:sldId id="418" r:id="rId142"/>
    <p:sldId id="613" r:id="rId143"/>
    <p:sldId id="563" r:id="rId144"/>
    <p:sldId id="419" r:id="rId145"/>
    <p:sldId id="420" r:id="rId146"/>
    <p:sldId id="499" r:id="rId147"/>
    <p:sldId id="421" r:id="rId148"/>
    <p:sldId id="503" r:id="rId149"/>
    <p:sldId id="422" r:id="rId150"/>
    <p:sldId id="423" r:id="rId151"/>
    <p:sldId id="492" r:id="rId152"/>
    <p:sldId id="424" r:id="rId153"/>
    <p:sldId id="425" r:id="rId154"/>
    <p:sldId id="426" r:id="rId155"/>
    <p:sldId id="427" r:id="rId156"/>
    <p:sldId id="428" r:id="rId157"/>
    <p:sldId id="498" r:id="rId158"/>
    <p:sldId id="416" r:id="rId159"/>
    <p:sldId id="595" r:id="rId160"/>
    <p:sldId id="550" r:id="rId161"/>
    <p:sldId id="543" r:id="rId162"/>
    <p:sldId id="542" r:id="rId163"/>
    <p:sldId id="544" r:id="rId164"/>
    <p:sldId id="545" r:id="rId165"/>
    <p:sldId id="573" r:id="rId166"/>
    <p:sldId id="597" r:id="rId167"/>
    <p:sldId id="455" r:id="rId168"/>
    <p:sldId id="569" r:id="rId169"/>
    <p:sldId id="546" r:id="rId170"/>
    <p:sldId id="454" r:id="rId171"/>
    <p:sldId id="603" r:id="rId172"/>
    <p:sldId id="548" r:id="rId173"/>
    <p:sldId id="549" r:id="rId174"/>
    <p:sldId id="572" r:id="rId175"/>
    <p:sldId id="387" r:id="rId176"/>
    <p:sldId id="596" r:id="rId177"/>
    <p:sldId id="606" r:id="rId178"/>
    <p:sldId id="558" r:id="rId179"/>
    <p:sldId id="559" r:id="rId180"/>
    <p:sldId id="560" r:id="rId181"/>
    <p:sldId id="453" r:id="rId182"/>
    <p:sldId id="449" r:id="rId183"/>
    <p:sldId id="609" r:id="rId184"/>
    <p:sldId id="611" r:id="rId185"/>
    <p:sldId id="612" r:id="rId186"/>
    <p:sldId id="561" r:id="rId187"/>
    <p:sldId id="610" r:id="rId188"/>
    <p:sldId id="617" r:id="rId189"/>
    <p:sldId id="626" r:id="rId190"/>
    <p:sldId id="621" r:id="rId191"/>
    <p:sldId id="620" r:id="rId192"/>
    <p:sldId id="618" r:id="rId193"/>
    <p:sldId id="598" r:id="rId194"/>
  </p:sldIdLst>
  <p:sldSz cx="9144000" cy="5143500" type="screen16x9"/>
  <p:notesSz cx="7099300" cy="10234613"/>
  <p:defaultTex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31">
          <p15:clr>
            <a:srgbClr val="A4A3A4"/>
          </p15:clr>
        </p15:guide>
        <p15:guide id="2" orient="horz" pos="2762">
          <p15:clr>
            <a:srgbClr val="A4A3A4"/>
          </p15:clr>
        </p15:guide>
        <p15:guide id="3" orient="horz" pos="990">
          <p15:clr>
            <a:srgbClr val="A4A3A4"/>
          </p15:clr>
        </p15:guide>
        <p15:guide id="4" orient="horz" pos="3104">
          <p15:clr>
            <a:srgbClr val="A4A3A4"/>
          </p15:clr>
        </p15:guide>
        <p15:guide id="5" orient="horz" pos="566">
          <p15:clr>
            <a:srgbClr val="A4A3A4"/>
          </p15:clr>
        </p15:guide>
        <p15:guide id="6" orient="horz" pos="2639">
          <p15:clr>
            <a:srgbClr val="A4A3A4"/>
          </p15:clr>
        </p15:guide>
        <p15:guide id="7" orient="horz" pos="758">
          <p15:clr>
            <a:srgbClr val="A4A3A4"/>
          </p15:clr>
        </p15:guide>
        <p15:guide id="8" orient="horz" pos="145">
          <p15:clr>
            <a:srgbClr val="A4A3A4"/>
          </p15:clr>
        </p15:guide>
        <p15:guide id="9" orient="horz" pos="1688">
          <p15:clr>
            <a:srgbClr val="A4A3A4"/>
          </p15:clr>
        </p15:guide>
        <p15:guide id="10" orient="horz" pos="2828">
          <p15:clr>
            <a:srgbClr val="A4A3A4"/>
          </p15:clr>
        </p15:guide>
        <p15:guide id="11" pos="5630">
          <p15:clr>
            <a:srgbClr val="A4A3A4"/>
          </p15:clr>
        </p15:guide>
        <p15:guide id="12" pos="3788">
          <p15:clr>
            <a:srgbClr val="A4A3A4"/>
          </p15:clr>
        </p15:guide>
        <p15:guide id="13" pos="2906">
          <p15:clr>
            <a:srgbClr val="A4A3A4"/>
          </p15:clr>
        </p15:guide>
        <p15:guide id="14" pos="3674">
          <p15:clr>
            <a:srgbClr val="A4A3A4"/>
          </p15:clr>
        </p15:guide>
        <p15:guide id="15" pos="3901">
          <p15:clr>
            <a:srgbClr val="A4A3A4"/>
          </p15:clr>
        </p15:guide>
        <p15:guide id="16" pos="3018">
          <p15:clr>
            <a:srgbClr val="A4A3A4"/>
          </p15:clr>
        </p15:guide>
        <p15:guide id="17" pos="2791">
          <p15:clr>
            <a:srgbClr val="A4A3A4"/>
          </p15:clr>
        </p15:guide>
        <p15:guide id="18" pos="159">
          <p15:clr>
            <a:srgbClr val="A4A3A4"/>
          </p15:clr>
        </p15:guide>
        <p15:guide id="19" pos="1847">
          <p15:clr>
            <a:srgbClr val="A4A3A4"/>
          </p15:clr>
        </p15:guide>
        <p15:guide id="20" orient="horz" pos="2759">
          <p15:clr>
            <a:srgbClr val="A4A3A4"/>
          </p15:clr>
        </p15:guide>
        <p15:guide id="21" orient="horz" pos="1628">
          <p15:clr>
            <a:srgbClr val="A4A3A4"/>
          </p15:clr>
        </p15:guide>
        <p15:guide id="22" pos="2876">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AB"/>
    <a:srgbClr val="75767A"/>
    <a:srgbClr val="094448"/>
    <a:srgbClr val="19938E"/>
    <a:srgbClr val="083D41"/>
    <a:srgbClr val="364653"/>
    <a:srgbClr val="757575"/>
    <a:srgbClr val="E5E5E5"/>
    <a:srgbClr val="36C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09" autoAdjust="0"/>
    <p:restoredTop sz="85935" autoAdjust="0"/>
  </p:normalViewPr>
  <p:slideViewPr>
    <p:cSldViewPr snapToGrid="0">
      <p:cViewPr varScale="1">
        <p:scale>
          <a:sx n="89" d="100"/>
          <a:sy n="89" d="100"/>
        </p:scale>
        <p:origin x="184" y="272"/>
      </p:cViewPr>
      <p:guideLst>
        <p:guide orient="horz" pos="1831"/>
        <p:guide orient="horz" pos="2762"/>
        <p:guide orient="horz" pos="990"/>
        <p:guide orient="horz" pos="3104"/>
        <p:guide orient="horz" pos="566"/>
        <p:guide orient="horz" pos="2639"/>
        <p:guide orient="horz" pos="758"/>
        <p:guide orient="horz" pos="145"/>
        <p:guide orient="horz" pos="1688"/>
        <p:guide orient="horz" pos="2828"/>
        <p:guide pos="5630"/>
        <p:guide pos="3788"/>
        <p:guide pos="2906"/>
        <p:guide pos="3674"/>
        <p:guide pos="3901"/>
        <p:guide pos="3018"/>
        <p:guide pos="2791"/>
        <p:guide pos="159"/>
        <p:guide pos="1847"/>
        <p:guide orient="horz" pos="2759"/>
        <p:guide orient="horz" pos="1628"/>
        <p:guide pos="2876"/>
      </p:guideLst>
    </p:cSldViewPr>
  </p:slideViewPr>
  <p:outlineViewPr>
    <p:cViewPr>
      <p:scale>
        <a:sx n="33" d="100"/>
        <a:sy n="33" d="100"/>
      </p:scale>
      <p:origin x="0" y="0"/>
    </p:cViewPr>
  </p:outlineViewPr>
  <p:notesTextViewPr>
    <p:cViewPr>
      <p:scale>
        <a:sx n="185" d="100"/>
        <a:sy n="185" d="100"/>
      </p:scale>
      <p:origin x="0" y="0"/>
    </p:cViewPr>
  </p:notesTextViewPr>
  <p:sorterViewPr>
    <p:cViewPr>
      <p:scale>
        <a:sx n="150" d="100"/>
        <a:sy n="150" d="100"/>
      </p:scale>
      <p:origin x="0" y="0"/>
    </p:cViewPr>
  </p:sorterViewPr>
  <p:notesViewPr>
    <p:cSldViewPr snapToGrid="0">
      <p:cViewPr varScale="1">
        <p:scale>
          <a:sx n="47" d="100"/>
          <a:sy n="47" d="100"/>
        </p:scale>
        <p:origin x="-2370" y="-96"/>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32.xml"/><Relationship Id="rId143" Type="http://schemas.openxmlformats.org/officeDocument/2006/relationships/slide" Target="slides/slide133.xml"/><Relationship Id="rId144" Type="http://schemas.openxmlformats.org/officeDocument/2006/relationships/slide" Target="slides/slide134.xml"/><Relationship Id="rId145" Type="http://schemas.openxmlformats.org/officeDocument/2006/relationships/slide" Target="slides/slide135.xml"/><Relationship Id="rId146" Type="http://schemas.openxmlformats.org/officeDocument/2006/relationships/slide" Target="slides/slide136.xml"/><Relationship Id="rId147" Type="http://schemas.openxmlformats.org/officeDocument/2006/relationships/slide" Target="slides/slide137.xml"/><Relationship Id="rId148" Type="http://schemas.openxmlformats.org/officeDocument/2006/relationships/slide" Target="slides/slide138.xml"/><Relationship Id="rId149" Type="http://schemas.openxmlformats.org/officeDocument/2006/relationships/slide" Target="slides/slide139.xml"/><Relationship Id="rId180" Type="http://schemas.openxmlformats.org/officeDocument/2006/relationships/slide" Target="slides/slide170.xml"/><Relationship Id="rId181" Type="http://schemas.openxmlformats.org/officeDocument/2006/relationships/slide" Target="slides/slide171.xml"/><Relationship Id="rId182" Type="http://schemas.openxmlformats.org/officeDocument/2006/relationships/slide" Target="slides/slide172.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183" Type="http://schemas.openxmlformats.org/officeDocument/2006/relationships/slide" Target="slides/slide173.xml"/><Relationship Id="rId184" Type="http://schemas.openxmlformats.org/officeDocument/2006/relationships/slide" Target="slides/slide174.xml"/><Relationship Id="rId185" Type="http://schemas.openxmlformats.org/officeDocument/2006/relationships/slide" Target="slides/slide175.xml"/><Relationship Id="rId186" Type="http://schemas.openxmlformats.org/officeDocument/2006/relationships/slide" Target="slides/slide176.xml"/><Relationship Id="rId187" Type="http://schemas.openxmlformats.org/officeDocument/2006/relationships/slide" Target="slides/slide177.xml"/><Relationship Id="rId188" Type="http://schemas.openxmlformats.org/officeDocument/2006/relationships/slide" Target="slides/slide178.xml"/><Relationship Id="rId189" Type="http://schemas.openxmlformats.org/officeDocument/2006/relationships/slide" Target="slides/slide179.xml"/><Relationship Id="rId80" Type="http://schemas.openxmlformats.org/officeDocument/2006/relationships/slide" Target="slides/slide70.xml"/><Relationship Id="rId81" Type="http://schemas.openxmlformats.org/officeDocument/2006/relationships/slide" Target="slides/slide71.xml"/><Relationship Id="rId82" Type="http://schemas.openxmlformats.org/officeDocument/2006/relationships/slide" Target="slides/slide72.xml"/><Relationship Id="rId83" Type="http://schemas.openxmlformats.org/officeDocument/2006/relationships/slide" Target="slides/slide73.xml"/><Relationship Id="rId84" Type="http://schemas.openxmlformats.org/officeDocument/2006/relationships/slide" Target="slides/slide74.xml"/><Relationship Id="rId85" Type="http://schemas.openxmlformats.org/officeDocument/2006/relationships/slide" Target="slides/slide75.xml"/><Relationship Id="rId86" Type="http://schemas.openxmlformats.org/officeDocument/2006/relationships/slide" Target="slides/slide76.xml"/><Relationship Id="rId87" Type="http://schemas.openxmlformats.org/officeDocument/2006/relationships/slide" Target="slides/slide77.xml"/><Relationship Id="rId88" Type="http://schemas.openxmlformats.org/officeDocument/2006/relationships/slide" Target="slides/slide78.xml"/><Relationship Id="rId89" Type="http://schemas.openxmlformats.org/officeDocument/2006/relationships/slide" Target="slides/slide79.xml"/><Relationship Id="rId110" Type="http://schemas.openxmlformats.org/officeDocument/2006/relationships/slide" Target="slides/slide100.xml"/><Relationship Id="rId111" Type="http://schemas.openxmlformats.org/officeDocument/2006/relationships/slide" Target="slides/slide101.xml"/><Relationship Id="rId112" Type="http://schemas.openxmlformats.org/officeDocument/2006/relationships/slide" Target="slides/slide102.xml"/><Relationship Id="rId113" Type="http://schemas.openxmlformats.org/officeDocument/2006/relationships/slide" Target="slides/slide103.xml"/><Relationship Id="rId114" Type="http://schemas.openxmlformats.org/officeDocument/2006/relationships/slide" Target="slides/slide104.xml"/><Relationship Id="rId115" Type="http://schemas.openxmlformats.org/officeDocument/2006/relationships/slide" Target="slides/slide105.xml"/><Relationship Id="rId116" Type="http://schemas.openxmlformats.org/officeDocument/2006/relationships/slide" Target="slides/slide106.xml"/><Relationship Id="rId117" Type="http://schemas.openxmlformats.org/officeDocument/2006/relationships/slide" Target="slides/slide107.xml"/><Relationship Id="rId118" Type="http://schemas.openxmlformats.org/officeDocument/2006/relationships/slide" Target="slides/slide108.xml"/><Relationship Id="rId119" Type="http://schemas.openxmlformats.org/officeDocument/2006/relationships/slide" Target="slides/slide109.xml"/><Relationship Id="rId150" Type="http://schemas.openxmlformats.org/officeDocument/2006/relationships/slide" Target="slides/slide140.xml"/><Relationship Id="rId151" Type="http://schemas.openxmlformats.org/officeDocument/2006/relationships/slide" Target="slides/slide141.xml"/><Relationship Id="rId152" Type="http://schemas.openxmlformats.org/officeDocument/2006/relationships/slide" Target="slides/slide142.xml"/><Relationship Id="rId10" Type="http://schemas.openxmlformats.org/officeDocument/2006/relationships/slideMaster" Target="slideMasters/slideMaster6.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153" Type="http://schemas.openxmlformats.org/officeDocument/2006/relationships/slide" Target="slides/slide143.xml"/><Relationship Id="rId154" Type="http://schemas.openxmlformats.org/officeDocument/2006/relationships/slide" Target="slides/slide144.xml"/><Relationship Id="rId155" Type="http://schemas.openxmlformats.org/officeDocument/2006/relationships/slide" Target="slides/slide145.xml"/><Relationship Id="rId156" Type="http://schemas.openxmlformats.org/officeDocument/2006/relationships/slide" Target="slides/slide146.xml"/><Relationship Id="rId157" Type="http://schemas.openxmlformats.org/officeDocument/2006/relationships/slide" Target="slides/slide147.xml"/><Relationship Id="rId158" Type="http://schemas.openxmlformats.org/officeDocument/2006/relationships/slide" Target="slides/slide148.xml"/><Relationship Id="rId159" Type="http://schemas.openxmlformats.org/officeDocument/2006/relationships/slide" Target="slides/slide149.xml"/><Relationship Id="rId190" Type="http://schemas.openxmlformats.org/officeDocument/2006/relationships/slide" Target="slides/slide180.xml"/><Relationship Id="rId191" Type="http://schemas.openxmlformats.org/officeDocument/2006/relationships/slide" Target="slides/slide181.xml"/><Relationship Id="rId192" Type="http://schemas.openxmlformats.org/officeDocument/2006/relationships/slide" Target="slides/slide182.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slide" Target="slides/slide44.xml"/><Relationship Id="rId55" Type="http://schemas.openxmlformats.org/officeDocument/2006/relationships/slide" Target="slides/slide45.xml"/><Relationship Id="rId56" Type="http://schemas.openxmlformats.org/officeDocument/2006/relationships/slide" Target="slides/slide46.xml"/><Relationship Id="rId57" Type="http://schemas.openxmlformats.org/officeDocument/2006/relationships/slide" Target="slides/slide47.xml"/><Relationship Id="rId58" Type="http://schemas.openxmlformats.org/officeDocument/2006/relationships/slide" Target="slides/slide48.xml"/><Relationship Id="rId59" Type="http://schemas.openxmlformats.org/officeDocument/2006/relationships/slide" Target="slides/slide49.xml"/><Relationship Id="rId193" Type="http://schemas.openxmlformats.org/officeDocument/2006/relationships/slide" Target="slides/slide183.xml"/><Relationship Id="rId194" Type="http://schemas.openxmlformats.org/officeDocument/2006/relationships/slide" Target="slides/slide184.xml"/><Relationship Id="rId195" Type="http://schemas.openxmlformats.org/officeDocument/2006/relationships/notesMaster" Target="notesMasters/notesMaster1.xml"/><Relationship Id="rId196" Type="http://schemas.openxmlformats.org/officeDocument/2006/relationships/handoutMaster" Target="handoutMasters/handoutMaster1.xml"/><Relationship Id="rId197" Type="http://schemas.openxmlformats.org/officeDocument/2006/relationships/commentAuthors" Target="commentAuthors.xml"/><Relationship Id="rId198" Type="http://schemas.openxmlformats.org/officeDocument/2006/relationships/presProps" Target="presProps.xml"/><Relationship Id="rId199" Type="http://schemas.openxmlformats.org/officeDocument/2006/relationships/viewProps" Target="viewProps.xml"/><Relationship Id="rId90" Type="http://schemas.openxmlformats.org/officeDocument/2006/relationships/slide" Target="slides/slide80.xml"/><Relationship Id="rId91" Type="http://schemas.openxmlformats.org/officeDocument/2006/relationships/slide" Target="slides/slide81.xml"/><Relationship Id="rId92" Type="http://schemas.openxmlformats.org/officeDocument/2006/relationships/slide" Target="slides/slide82.xml"/><Relationship Id="rId93" Type="http://schemas.openxmlformats.org/officeDocument/2006/relationships/slide" Target="slides/slide83.xml"/><Relationship Id="rId94" Type="http://schemas.openxmlformats.org/officeDocument/2006/relationships/slide" Target="slides/slide84.xml"/><Relationship Id="rId95" Type="http://schemas.openxmlformats.org/officeDocument/2006/relationships/slide" Target="slides/slide85.xml"/><Relationship Id="rId96" Type="http://schemas.openxmlformats.org/officeDocument/2006/relationships/slide" Target="slides/slide86.xml"/><Relationship Id="rId97" Type="http://schemas.openxmlformats.org/officeDocument/2006/relationships/slide" Target="slides/slide87.xml"/><Relationship Id="rId98" Type="http://schemas.openxmlformats.org/officeDocument/2006/relationships/slide" Target="slides/slide88.xml"/><Relationship Id="rId99" Type="http://schemas.openxmlformats.org/officeDocument/2006/relationships/slide" Target="slides/slide89.xml"/><Relationship Id="rId120" Type="http://schemas.openxmlformats.org/officeDocument/2006/relationships/slide" Target="slides/slide110.xml"/><Relationship Id="rId121" Type="http://schemas.openxmlformats.org/officeDocument/2006/relationships/slide" Target="slides/slide111.xml"/><Relationship Id="rId122" Type="http://schemas.openxmlformats.org/officeDocument/2006/relationships/slide" Target="slides/slide112.xml"/><Relationship Id="rId123" Type="http://schemas.openxmlformats.org/officeDocument/2006/relationships/slide" Target="slides/slide113.xml"/><Relationship Id="rId124" Type="http://schemas.openxmlformats.org/officeDocument/2006/relationships/slide" Target="slides/slide114.xml"/><Relationship Id="rId125" Type="http://schemas.openxmlformats.org/officeDocument/2006/relationships/slide" Target="slides/slide115.xml"/><Relationship Id="rId126" Type="http://schemas.openxmlformats.org/officeDocument/2006/relationships/slide" Target="slides/slide116.xml"/><Relationship Id="rId127" Type="http://schemas.openxmlformats.org/officeDocument/2006/relationships/slide" Target="slides/slide117.xml"/><Relationship Id="rId128" Type="http://schemas.openxmlformats.org/officeDocument/2006/relationships/slide" Target="slides/slide118.xml"/><Relationship Id="rId129" Type="http://schemas.openxmlformats.org/officeDocument/2006/relationships/slide" Target="slides/slide119.xml"/><Relationship Id="rId160" Type="http://schemas.openxmlformats.org/officeDocument/2006/relationships/slide" Target="slides/slide150.xml"/><Relationship Id="rId161" Type="http://schemas.openxmlformats.org/officeDocument/2006/relationships/slide" Target="slides/slide151.xml"/><Relationship Id="rId162" Type="http://schemas.openxmlformats.org/officeDocument/2006/relationships/slide" Target="slides/slide152.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63" Type="http://schemas.openxmlformats.org/officeDocument/2006/relationships/slide" Target="slides/slide153.xml"/><Relationship Id="rId164" Type="http://schemas.openxmlformats.org/officeDocument/2006/relationships/slide" Target="slides/slide154.xml"/><Relationship Id="rId165" Type="http://schemas.openxmlformats.org/officeDocument/2006/relationships/slide" Target="slides/slide155.xml"/><Relationship Id="rId166" Type="http://schemas.openxmlformats.org/officeDocument/2006/relationships/slide" Target="slides/slide156.xml"/><Relationship Id="rId167" Type="http://schemas.openxmlformats.org/officeDocument/2006/relationships/slide" Target="slides/slide157.xml"/><Relationship Id="rId168" Type="http://schemas.openxmlformats.org/officeDocument/2006/relationships/slide" Target="slides/slide158.xml"/><Relationship Id="rId169" Type="http://schemas.openxmlformats.org/officeDocument/2006/relationships/slide" Target="slides/slide159.xml"/><Relationship Id="rId200" Type="http://schemas.openxmlformats.org/officeDocument/2006/relationships/theme" Target="theme/theme1.xml"/><Relationship Id="rId201" Type="http://schemas.openxmlformats.org/officeDocument/2006/relationships/tableStyles" Target="tableStyles.xml"/><Relationship Id="rId60" Type="http://schemas.openxmlformats.org/officeDocument/2006/relationships/slide" Target="slides/slide50.xml"/><Relationship Id="rId61" Type="http://schemas.openxmlformats.org/officeDocument/2006/relationships/slide" Target="slides/slide51.xml"/><Relationship Id="rId62" Type="http://schemas.openxmlformats.org/officeDocument/2006/relationships/slide" Target="slides/slide52.xml"/><Relationship Id="rId63" Type="http://schemas.openxmlformats.org/officeDocument/2006/relationships/slide" Target="slides/slide53.xml"/><Relationship Id="rId64" Type="http://schemas.openxmlformats.org/officeDocument/2006/relationships/slide" Target="slides/slide54.xml"/><Relationship Id="rId65" Type="http://schemas.openxmlformats.org/officeDocument/2006/relationships/slide" Target="slides/slide55.xml"/><Relationship Id="rId66" Type="http://schemas.openxmlformats.org/officeDocument/2006/relationships/slide" Target="slides/slide56.xml"/><Relationship Id="rId67" Type="http://schemas.openxmlformats.org/officeDocument/2006/relationships/slide" Target="slides/slide57.xml"/><Relationship Id="rId68" Type="http://schemas.openxmlformats.org/officeDocument/2006/relationships/slide" Target="slides/slide58.xml"/><Relationship Id="rId69" Type="http://schemas.openxmlformats.org/officeDocument/2006/relationships/slide" Target="slides/slide59.xml"/><Relationship Id="rId130" Type="http://schemas.openxmlformats.org/officeDocument/2006/relationships/slide" Target="slides/slide120.xml"/><Relationship Id="rId131" Type="http://schemas.openxmlformats.org/officeDocument/2006/relationships/slide" Target="slides/slide121.xml"/><Relationship Id="rId132" Type="http://schemas.openxmlformats.org/officeDocument/2006/relationships/slide" Target="slides/slide122.xml"/><Relationship Id="rId133" Type="http://schemas.openxmlformats.org/officeDocument/2006/relationships/slide" Target="slides/slide123.xml"/><Relationship Id="rId134" Type="http://schemas.openxmlformats.org/officeDocument/2006/relationships/slide" Target="slides/slide124.xml"/><Relationship Id="rId135" Type="http://schemas.openxmlformats.org/officeDocument/2006/relationships/slide" Target="slides/slide125.xml"/><Relationship Id="rId136" Type="http://schemas.openxmlformats.org/officeDocument/2006/relationships/slide" Target="slides/slide126.xml"/><Relationship Id="rId137" Type="http://schemas.openxmlformats.org/officeDocument/2006/relationships/slide" Target="slides/slide127.xml"/><Relationship Id="rId138" Type="http://schemas.openxmlformats.org/officeDocument/2006/relationships/slide" Target="slides/slide128.xml"/><Relationship Id="rId139" Type="http://schemas.openxmlformats.org/officeDocument/2006/relationships/slide" Target="slides/slide129.xml"/><Relationship Id="rId170" Type="http://schemas.openxmlformats.org/officeDocument/2006/relationships/slide" Target="slides/slide160.xml"/><Relationship Id="rId171" Type="http://schemas.openxmlformats.org/officeDocument/2006/relationships/slide" Target="slides/slide161.xml"/><Relationship Id="rId172" Type="http://schemas.openxmlformats.org/officeDocument/2006/relationships/slide" Target="slides/slide162.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173" Type="http://schemas.openxmlformats.org/officeDocument/2006/relationships/slide" Target="slides/slide163.xml"/><Relationship Id="rId174" Type="http://schemas.openxmlformats.org/officeDocument/2006/relationships/slide" Target="slides/slide164.xml"/><Relationship Id="rId175" Type="http://schemas.openxmlformats.org/officeDocument/2006/relationships/slide" Target="slides/slide165.xml"/><Relationship Id="rId176" Type="http://schemas.openxmlformats.org/officeDocument/2006/relationships/slide" Target="slides/slide166.xml"/><Relationship Id="rId177" Type="http://schemas.openxmlformats.org/officeDocument/2006/relationships/slide" Target="slides/slide167.xml"/><Relationship Id="rId178" Type="http://schemas.openxmlformats.org/officeDocument/2006/relationships/slide" Target="slides/slide168.xml"/><Relationship Id="rId179" Type="http://schemas.openxmlformats.org/officeDocument/2006/relationships/slide" Target="slides/slide169.xml"/><Relationship Id="rId70" Type="http://schemas.openxmlformats.org/officeDocument/2006/relationships/slide" Target="slides/slide60.xml"/><Relationship Id="rId71" Type="http://schemas.openxmlformats.org/officeDocument/2006/relationships/slide" Target="slides/slide61.xml"/><Relationship Id="rId72" Type="http://schemas.openxmlformats.org/officeDocument/2006/relationships/slide" Target="slides/slide62.xml"/><Relationship Id="rId73" Type="http://schemas.openxmlformats.org/officeDocument/2006/relationships/slide" Target="slides/slide63.xml"/><Relationship Id="rId74" Type="http://schemas.openxmlformats.org/officeDocument/2006/relationships/slide" Target="slides/slide64.xml"/><Relationship Id="rId75" Type="http://schemas.openxmlformats.org/officeDocument/2006/relationships/slide" Target="slides/slide65.xml"/><Relationship Id="rId76" Type="http://schemas.openxmlformats.org/officeDocument/2006/relationships/slide" Target="slides/slide66.xml"/><Relationship Id="rId77" Type="http://schemas.openxmlformats.org/officeDocument/2006/relationships/slide" Target="slides/slide67.xml"/><Relationship Id="rId78" Type="http://schemas.openxmlformats.org/officeDocument/2006/relationships/slide" Target="slides/slide68.xml"/><Relationship Id="rId79" Type="http://schemas.openxmlformats.org/officeDocument/2006/relationships/slide" Target="slides/slide69.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100" Type="http://schemas.openxmlformats.org/officeDocument/2006/relationships/slide" Target="slides/slide90.xml"/><Relationship Id="rId101" Type="http://schemas.openxmlformats.org/officeDocument/2006/relationships/slide" Target="slides/slide91.xml"/><Relationship Id="rId102" Type="http://schemas.openxmlformats.org/officeDocument/2006/relationships/slide" Target="slides/slide92.xml"/><Relationship Id="rId103" Type="http://schemas.openxmlformats.org/officeDocument/2006/relationships/slide" Target="slides/slide93.xml"/><Relationship Id="rId104" Type="http://schemas.openxmlformats.org/officeDocument/2006/relationships/slide" Target="slides/slide94.xml"/><Relationship Id="rId105" Type="http://schemas.openxmlformats.org/officeDocument/2006/relationships/slide" Target="slides/slide95.xml"/><Relationship Id="rId106" Type="http://schemas.openxmlformats.org/officeDocument/2006/relationships/slide" Target="slides/slide96.xml"/><Relationship Id="rId107" Type="http://schemas.openxmlformats.org/officeDocument/2006/relationships/slide" Target="slides/slide97.xml"/><Relationship Id="rId108" Type="http://schemas.openxmlformats.org/officeDocument/2006/relationships/slide" Target="slides/slide98.xml"/><Relationship Id="rId109" Type="http://schemas.openxmlformats.org/officeDocument/2006/relationships/slide" Target="slides/slide9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9" Type="http://schemas.openxmlformats.org/officeDocument/2006/relationships/slideMaster" Target="slideMasters/slideMaster5.xml"/><Relationship Id="rId140" Type="http://schemas.openxmlformats.org/officeDocument/2006/relationships/slide" Target="slides/slide130.xml"/><Relationship Id="rId141" Type="http://schemas.openxmlformats.org/officeDocument/2006/relationships/slide" Target="slides/slide1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3122E3A8-67DD-A54D-9ACE-7F6180D1A288}" type="datetimeFigureOut">
              <a:rPr lang="en-US" smtClean="0"/>
              <a:pPr/>
              <a:t>9/13/18</a:t>
            </a:fld>
            <a:endParaRPr lang="en-US" dirty="0"/>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B5D751CF-426F-9546-9000-18E529FDEBDA}" type="slidenum">
              <a:rPr lang="en-US" smtClean="0"/>
              <a:pPr/>
              <a:t>‹#›</a:t>
            </a:fld>
            <a:endParaRPr lang="en-US" dirty="0"/>
          </a:p>
        </p:txBody>
      </p:sp>
    </p:spTree>
    <p:extLst>
      <p:ext uri="{BB962C8B-B14F-4D97-AF65-F5344CB8AC3E}">
        <p14:creationId xmlns:p14="http://schemas.microsoft.com/office/powerpoint/2010/main" val="3999892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5BCB8AE-B9B2-1648-AE7C-D9F4FF496627}" type="datetimeFigureOut">
              <a:rPr lang="en-US" smtClean="0"/>
              <a:pPr/>
              <a:t>9/13/18</a:t>
            </a:fld>
            <a:endParaRPr lang="en-US"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7F34D1A-B7E5-DE48-8EA9-859D9DE63652}" type="slidenum">
              <a:rPr lang="en-US" smtClean="0"/>
              <a:pPr/>
              <a:t>‹#›</a:t>
            </a:fld>
            <a:endParaRPr lang="en-US" dirty="0"/>
          </a:p>
        </p:txBody>
      </p:sp>
    </p:spTree>
    <p:extLst>
      <p:ext uri="{BB962C8B-B14F-4D97-AF65-F5344CB8AC3E}">
        <p14:creationId xmlns:p14="http://schemas.microsoft.com/office/powerpoint/2010/main" val="725433361"/>
      </p:ext>
    </p:extLst>
  </p:cSld>
  <p:clrMap bg1="lt1" tx1="dk1" bg2="lt2" tx2="dk2" accent1="accent1" accent2="accent2" accent3="accent3" accent4="accent4" accent5="accent5" accent6="accent6" hlink="hlink" folHlink="folHlink"/>
  <p:hf hdr="0" ftr="0" dt="0"/>
  <p:notesStyle>
    <a:lvl1pPr marL="0" algn="l" defTabSz="457184" rtl="0" eaLnBrk="1" latinLnBrk="0" hangingPunct="1">
      <a:defRPr sz="1200" kern="1200">
        <a:solidFill>
          <a:schemeClr val="tx1"/>
        </a:solidFill>
        <a:latin typeface="+mn-lt"/>
        <a:ea typeface="+mn-ea"/>
        <a:cs typeface="+mn-cs"/>
      </a:defRPr>
    </a:lvl1pPr>
    <a:lvl2pPr marL="457184" algn="l" defTabSz="457184" rtl="0" eaLnBrk="1" latinLnBrk="0" hangingPunct="1">
      <a:defRPr sz="1200" kern="1200">
        <a:solidFill>
          <a:schemeClr val="tx1"/>
        </a:solidFill>
        <a:latin typeface="+mn-lt"/>
        <a:ea typeface="+mn-ea"/>
        <a:cs typeface="+mn-cs"/>
      </a:defRPr>
    </a:lvl2pPr>
    <a:lvl3pPr marL="914367" algn="l" defTabSz="457184" rtl="0" eaLnBrk="1" latinLnBrk="0" hangingPunct="1">
      <a:defRPr sz="1200" kern="1200">
        <a:solidFill>
          <a:schemeClr val="tx1"/>
        </a:solidFill>
        <a:latin typeface="+mn-lt"/>
        <a:ea typeface="+mn-ea"/>
        <a:cs typeface="+mn-cs"/>
      </a:defRPr>
    </a:lvl3pPr>
    <a:lvl4pPr marL="1371552" algn="l" defTabSz="457184" rtl="0" eaLnBrk="1" latinLnBrk="0" hangingPunct="1">
      <a:defRPr sz="1200" kern="1200">
        <a:solidFill>
          <a:schemeClr val="tx1"/>
        </a:solidFill>
        <a:latin typeface="+mn-lt"/>
        <a:ea typeface="+mn-ea"/>
        <a:cs typeface="+mn-cs"/>
      </a:defRPr>
    </a:lvl4pPr>
    <a:lvl5pPr marL="1828736" algn="l" defTabSz="457184" rtl="0" eaLnBrk="1" latinLnBrk="0" hangingPunct="1">
      <a:defRPr sz="1200" kern="1200">
        <a:solidFill>
          <a:schemeClr val="tx1"/>
        </a:solidFill>
        <a:latin typeface="+mn-lt"/>
        <a:ea typeface="+mn-ea"/>
        <a:cs typeface="+mn-cs"/>
      </a:defRPr>
    </a:lvl5pPr>
    <a:lvl6pPr marL="2285919" algn="l" defTabSz="457184" rtl="0" eaLnBrk="1" latinLnBrk="0" hangingPunct="1">
      <a:defRPr sz="1200" kern="1200">
        <a:solidFill>
          <a:schemeClr val="tx1"/>
        </a:solidFill>
        <a:latin typeface="+mn-lt"/>
        <a:ea typeface="+mn-ea"/>
        <a:cs typeface="+mn-cs"/>
      </a:defRPr>
    </a:lvl6pPr>
    <a:lvl7pPr marL="2743103" algn="l" defTabSz="457184" rtl="0" eaLnBrk="1" latinLnBrk="0" hangingPunct="1">
      <a:defRPr sz="1200" kern="1200">
        <a:solidFill>
          <a:schemeClr val="tx1"/>
        </a:solidFill>
        <a:latin typeface="+mn-lt"/>
        <a:ea typeface="+mn-ea"/>
        <a:cs typeface="+mn-cs"/>
      </a:defRPr>
    </a:lvl7pPr>
    <a:lvl8pPr marL="3200287" algn="l" defTabSz="457184" rtl="0" eaLnBrk="1" latinLnBrk="0" hangingPunct="1">
      <a:defRPr sz="1200" kern="1200">
        <a:solidFill>
          <a:schemeClr val="tx1"/>
        </a:solidFill>
        <a:latin typeface="+mn-lt"/>
        <a:ea typeface="+mn-ea"/>
        <a:cs typeface="+mn-cs"/>
      </a:defRPr>
    </a:lvl8pPr>
    <a:lvl9pPr marL="3657471" algn="l" defTabSz="4571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a:t>
            </a:fld>
            <a:endParaRPr lang="en-US" dirty="0"/>
          </a:p>
        </p:txBody>
      </p:sp>
    </p:spTree>
    <p:extLst>
      <p:ext uri="{BB962C8B-B14F-4D97-AF65-F5344CB8AC3E}">
        <p14:creationId xmlns:p14="http://schemas.microsoft.com/office/powerpoint/2010/main" val="1824323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10</a:t>
            </a:fld>
            <a:endParaRPr lang="en-US" dirty="0"/>
          </a:p>
        </p:txBody>
      </p:sp>
    </p:spTree>
    <p:extLst>
      <p:ext uri="{BB962C8B-B14F-4D97-AF65-F5344CB8AC3E}">
        <p14:creationId xmlns:p14="http://schemas.microsoft.com/office/powerpoint/2010/main" val="14415861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101</a:t>
            </a:fld>
            <a:endParaRPr lang="en-US" dirty="0"/>
          </a:p>
        </p:txBody>
      </p:sp>
    </p:spTree>
    <p:extLst>
      <p:ext uri="{BB962C8B-B14F-4D97-AF65-F5344CB8AC3E}">
        <p14:creationId xmlns:p14="http://schemas.microsoft.com/office/powerpoint/2010/main" val="38366542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102</a:t>
            </a:fld>
            <a:endParaRPr lang="en-US" dirty="0"/>
          </a:p>
        </p:txBody>
      </p:sp>
    </p:spTree>
    <p:extLst>
      <p:ext uri="{BB962C8B-B14F-4D97-AF65-F5344CB8AC3E}">
        <p14:creationId xmlns:p14="http://schemas.microsoft.com/office/powerpoint/2010/main" val="304945728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103</a:t>
            </a:fld>
            <a:endParaRPr lang="en-US" dirty="0"/>
          </a:p>
        </p:txBody>
      </p:sp>
    </p:spTree>
    <p:extLst>
      <p:ext uri="{BB962C8B-B14F-4D97-AF65-F5344CB8AC3E}">
        <p14:creationId xmlns:p14="http://schemas.microsoft.com/office/powerpoint/2010/main" val="5740090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104</a:t>
            </a:fld>
            <a:endParaRPr lang="en-US" dirty="0"/>
          </a:p>
        </p:txBody>
      </p:sp>
    </p:spTree>
    <p:extLst>
      <p:ext uri="{BB962C8B-B14F-4D97-AF65-F5344CB8AC3E}">
        <p14:creationId xmlns:p14="http://schemas.microsoft.com/office/powerpoint/2010/main" val="184333101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105</a:t>
            </a:fld>
            <a:endParaRPr lang="en-US" dirty="0"/>
          </a:p>
        </p:txBody>
      </p:sp>
    </p:spTree>
    <p:extLst>
      <p:ext uri="{BB962C8B-B14F-4D97-AF65-F5344CB8AC3E}">
        <p14:creationId xmlns:p14="http://schemas.microsoft.com/office/powerpoint/2010/main" val="157459065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106</a:t>
            </a:fld>
            <a:endParaRPr lang="en-US" dirty="0"/>
          </a:p>
        </p:txBody>
      </p:sp>
    </p:spTree>
    <p:extLst>
      <p:ext uri="{BB962C8B-B14F-4D97-AF65-F5344CB8AC3E}">
        <p14:creationId xmlns:p14="http://schemas.microsoft.com/office/powerpoint/2010/main" val="92577112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107</a:t>
            </a:fld>
            <a:endParaRPr lang="en-US" dirty="0"/>
          </a:p>
        </p:txBody>
      </p:sp>
    </p:spTree>
    <p:extLst>
      <p:ext uri="{BB962C8B-B14F-4D97-AF65-F5344CB8AC3E}">
        <p14:creationId xmlns:p14="http://schemas.microsoft.com/office/powerpoint/2010/main" val="411477357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108</a:t>
            </a:fld>
            <a:endParaRPr lang="en-US" dirty="0"/>
          </a:p>
        </p:txBody>
      </p:sp>
    </p:spTree>
    <p:extLst>
      <p:ext uri="{BB962C8B-B14F-4D97-AF65-F5344CB8AC3E}">
        <p14:creationId xmlns:p14="http://schemas.microsoft.com/office/powerpoint/2010/main" val="269234094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109</a:t>
            </a:fld>
            <a:endParaRPr lang="en-US" dirty="0"/>
          </a:p>
        </p:txBody>
      </p:sp>
    </p:spTree>
    <p:extLst>
      <p:ext uri="{BB962C8B-B14F-4D97-AF65-F5344CB8AC3E}">
        <p14:creationId xmlns:p14="http://schemas.microsoft.com/office/powerpoint/2010/main" val="31230737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110</a:t>
            </a:fld>
            <a:endParaRPr lang="en-US" dirty="0"/>
          </a:p>
        </p:txBody>
      </p:sp>
    </p:spTree>
    <p:extLst>
      <p:ext uri="{BB962C8B-B14F-4D97-AF65-F5344CB8AC3E}">
        <p14:creationId xmlns:p14="http://schemas.microsoft.com/office/powerpoint/2010/main" val="720594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11</a:t>
            </a:fld>
            <a:endParaRPr lang="en-US" dirty="0"/>
          </a:p>
        </p:txBody>
      </p:sp>
    </p:spTree>
    <p:extLst>
      <p:ext uri="{BB962C8B-B14F-4D97-AF65-F5344CB8AC3E}">
        <p14:creationId xmlns:p14="http://schemas.microsoft.com/office/powerpoint/2010/main" val="309752665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111</a:t>
            </a:fld>
            <a:endParaRPr lang="en-US" dirty="0"/>
          </a:p>
        </p:txBody>
      </p:sp>
    </p:spTree>
    <p:extLst>
      <p:ext uri="{BB962C8B-B14F-4D97-AF65-F5344CB8AC3E}">
        <p14:creationId xmlns:p14="http://schemas.microsoft.com/office/powerpoint/2010/main" val="60350324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112</a:t>
            </a:fld>
            <a:endParaRPr lang="en-US" dirty="0"/>
          </a:p>
        </p:txBody>
      </p:sp>
    </p:spTree>
    <p:extLst>
      <p:ext uri="{BB962C8B-B14F-4D97-AF65-F5344CB8AC3E}">
        <p14:creationId xmlns:p14="http://schemas.microsoft.com/office/powerpoint/2010/main" val="183094600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113</a:t>
            </a:fld>
            <a:endParaRPr lang="en-US" dirty="0"/>
          </a:p>
        </p:txBody>
      </p:sp>
    </p:spTree>
    <p:extLst>
      <p:ext uri="{BB962C8B-B14F-4D97-AF65-F5344CB8AC3E}">
        <p14:creationId xmlns:p14="http://schemas.microsoft.com/office/powerpoint/2010/main" val="154552459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114</a:t>
            </a:fld>
            <a:endParaRPr lang="en-US" dirty="0"/>
          </a:p>
        </p:txBody>
      </p:sp>
    </p:spTree>
    <p:extLst>
      <p:ext uri="{BB962C8B-B14F-4D97-AF65-F5344CB8AC3E}">
        <p14:creationId xmlns:p14="http://schemas.microsoft.com/office/powerpoint/2010/main" val="304799096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115</a:t>
            </a:fld>
            <a:endParaRPr lang="en-US" dirty="0"/>
          </a:p>
        </p:txBody>
      </p:sp>
    </p:spTree>
    <p:extLst>
      <p:ext uri="{BB962C8B-B14F-4D97-AF65-F5344CB8AC3E}">
        <p14:creationId xmlns:p14="http://schemas.microsoft.com/office/powerpoint/2010/main" val="349756631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116</a:t>
            </a:fld>
            <a:endParaRPr lang="en-US" dirty="0"/>
          </a:p>
        </p:txBody>
      </p:sp>
    </p:spTree>
    <p:extLst>
      <p:ext uri="{BB962C8B-B14F-4D97-AF65-F5344CB8AC3E}">
        <p14:creationId xmlns:p14="http://schemas.microsoft.com/office/powerpoint/2010/main" val="60423899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117</a:t>
            </a:fld>
            <a:endParaRPr lang="en-US" dirty="0"/>
          </a:p>
        </p:txBody>
      </p:sp>
    </p:spTree>
    <p:extLst>
      <p:ext uri="{BB962C8B-B14F-4D97-AF65-F5344CB8AC3E}">
        <p14:creationId xmlns:p14="http://schemas.microsoft.com/office/powerpoint/2010/main" val="404253951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118</a:t>
            </a:fld>
            <a:endParaRPr lang="en-US" dirty="0"/>
          </a:p>
        </p:txBody>
      </p:sp>
    </p:spTree>
    <p:extLst>
      <p:ext uri="{BB962C8B-B14F-4D97-AF65-F5344CB8AC3E}">
        <p14:creationId xmlns:p14="http://schemas.microsoft.com/office/powerpoint/2010/main" val="240057609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120</a:t>
            </a:fld>
            <a:endParaRPr lang="en-US" dirty="0"/>
          </a:p>
        </p:txBody>
      </p:sp>
    </p:spTree>
    <p:extLst>
      <p:ext uri="{BB962C8B-B14F-4D97-AF65-F5344CB8AC3E}">
        <p14:creationId xmlns:p14="http://schemas.microsoft.com/office/powerpoint/2010/main" val="43643706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121</a:t>
            </a:fld>
            <a:endParaRPr lang="en-US" dirty="0"/>
          </a:p>
        </p:txBody>
      </p:sp>
    </p:spTree>
    <p:extLst>
      <p:ext uri="{BB962C8B-B14F-4D97-AF65-F5344CB8AC3E}">
        <p14:creationId xmlns:p14="http://schemas.microsoft.com/office/powerpoint/2010/main" val="1172222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12</a:t>
            </a:fld>
            <a:endParaRPr lang="en-US" dirty="0"/>
          </a:p>
        </p:txBody>
      </p:sp>
    </p:spTree>
    <p:extLst>
      <p:ext uri="{BB962C8B-B14F-4D97-AF65-F5344CB8AC3E}">
        <p14:creationId xmlns:p14="http://schemas.microsoft.com/office/powerpoint/2010/main" val="84820905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122</a:t>
            </a:fld>
            <a:endParaRPr lang="en-US" dirty="0"/>
          </a:p>
        </p:txBody>
      </p:sp>
    </p:spTree>
    <p:extLst>
      <p:ext uri="{BB962C8B-B14F-4D97-AF65-F5344CB8AC3E}">
        <p14:creationId xmlns:p14="http://schemas.microsoft.com/office/powerpoint/2010/main" val="206243898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123</a:t>
            </a:fld>
            <a:endParaRPr lang="en-US" dirty="0"/>
          </a:p>
        </p:txBody>
      </p:sp>
    </p:spTree>
    <p:extLst>
      <p:ext uri="{BB962C8B-B14F-4D97-AF65-F5344CB8AC3E}">
        <p14:creationId xmlns:p14="http://schemas.microsoft.com/office/powerpoint/2010/main" val="59019350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124</a:t>
            </a:fld>
            <a:endParaRPr lang="en-US" dirty="0"/>
          </a:p>
        </p:txBody>
      </p:sp>
    </p:spTree>
    <p:extLst>
      <p:ext uri="{BB962C8B-B14F-4D97-AF65-F5344CB8AC3E}">
        <p14:creationId xmlns:p14="http://schemas.microsoft.com/office/powerpoint/2010/main" val="198052226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125</a:t>
            </a:fld>
            <a:endParaRPr lang="en-US" dirty="0"/>
          </a:p>
        </p:txBody>
      </p:sp>
    </p:spTree>
    <p:extLst>
      <p:ext uri="{BB962C8B-B14F-4D97-AF65-F5344CB8AC3E}">
        <p14:creationId xmlns:p14="http://schemas.microsoft.com/office/powerpoint/2010/main" val="322475486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126</a:t>
            </a:fld>
            <a:endParaRPr lang="en-US" dirty="0"/>
          </a:p>
        </p:txBody>
      </p:sp>
    </p:spTree>
    <p:extLst>
      <p:ext uri="{BB962C8B-B14F-4D97-AF65-F5344CB8AC3E}">
        <p14:creationId xmlns:p14="http://schemas.microsoft.com/office/powerpoint/2010/main" val="50130444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127</a:t>
            </a:fld>
            <a:endParaRPr lang="en-US" dirty="0"/>
          </a:p>
        </p:txBody>
      </p:sp>
    </p:spTree>
    <p:extLst>
      <p:ext uri="{BB962C8B-B14F-4D97-AF65-F5344CB8AC3E}">
        <p14:creationId xmlns:p14="http://schemas.microsoft.com/office/powerpoint/2010/main" val="340792871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128</a:t>
            </a:fld>
            <a:endParaRPr lang="en-US" dirty="0"/>
          </a:p>
        </p:txBody>
      </p:sp>
    </p:spTree>
    <p:extLst>
      <p:ext uri="{BB962C8B-B14F-4D97-AF65-F5344CB8AC3E}">
        <p14:creationId xmlns:p14="http://schemas.microsoft.com/office/powerpoint/2010/main" val="208987233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129</a:t>
            </a:fld>
            <a:endParaRPr lang="en-US" dirty="0"/>
          </a:p>
        </p:txBody>
      </p:sp>
    </p:spTree>
    <p:extLst>
      <p:ext uri="{BB962C8B-B14F-4D97-AF65-F5344CB8AC3E}">
        <p14:creationId xmlns:p14="http://schemas.microsoft.com/office/powerpoint/2010/main" val="390159581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130</a:t>
            </a:fld>
            <a:endParaRPr lang="en-US" dirty="0"/>
          </a:p>
        </p:txBody>
      </p:sp>
    </p:spTree>
    <p:extLst>
      <p:ext uri="{BB962C8B-B14F-4D97-AF65-F5344CB8AC3E}">
        <p14:creationId xmlns:p14="http://schemas.microsoft.com/office/powerpoint/2010/main" val="236815915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131</a:t>
            </a:fld>
            <a:endParaRPr lang="en-US" dirty="0"/>
          </a:p>
        </p:txBody>
      </p:sp>
    </p:spTree>
    <p:extLst>
      <p:ext uri="{BB962C8B-B14F-4D97-AF65-F5344CB8AC3E}">
        <p14:creationId xmlns:p14="http://schemas.microsoft.com/office/powerpoint/2010/main" val="65857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13</a:t>
            </a:fld>
            <a:endParaRPr lang="en-US" dirty="0"/>
          </a:p>
        </p:txBody>
      </p:sp>
    </p:spTree>
    <p:extLst>
      <p:ext uri="{BB962C8B-B14F-4D97-AF65-F5344CB8AC3E}">
        <p14:creationId xmlns:p14="http://schemas.microsoft.com/office/powerpoint/2010/main" val="429169685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132</a:t>
            </a:fld>
            <a:endParaRPr lang="en-US" dirty="0"/>
          </a:p>
        </p:txBody>
      </p:sp>
    </p:spTree>
    <p:extLst>
      <p:ext uri="{BB962C8B-B14F-4D97-AF65-F5344CB8AC3E}">
        <p14:creationId xmlns:p14="http://schemas.microsoft.com/office/powerpoint/2010/main" val="293252254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133</a:t>
            </a:fld>
            <a:endParaRPr lang="en-US" dirty="0"/>
          </a:p>
        </p:txBody>
      </p:sp>
    </p:spTree>
    <p:extLst>
      <p:ext uri="{BB962C8B-B14F-4D97-AF65-F5344CB8AC3E}">
        <p14:creationId xmlns:p14="http://schemas.microsoft.com/office/powerpoint/2010/main" val="194167792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134</a:t>
            </a:fld>
            <a:endParaRPr lang="en-US" dirty="0"/>
          </a:p>
        </p:txBody>
      </p:sp>
    </p:spTree>
    <p:extLst>
      <p:ext uri="{BB962C8B-B14F-4D97-AF65-F5344CB8AC3E}">
        <p14:creationId xmlns:p14="http://schemas.microsoft.com/office/powerpoint/2010/main" val="202867845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135</a:t>
            </a:fld>
            <a:endParaRPr lang="en-US" dirty="0"/>
          </a:p>
        </p:txBody>
      </p:sp>
    </p:spTree>
    <p:extLst>
      <p:ext uri="{BB962C8B-B14F-4D97-AF65-F5344CB8AC3E}">
        <p14:creationId xmlns:p14="http://schemas.microsoft.com/office/powerpoint/2010/main" val="366323267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136</a:t>
            </a:fld>
            <a:endParaRPr lang="en-US" dirty="0"/>
          </a:p>
        </p:txBody>
      </p:sp>
    </p:spTree>
    <p:extLst>
      <p:ext uri="{BB962C8B-B14F-4D97-AF65-F5344CB8AC3E}">
        <p14:creationId xmlns:p14="http://schemas.microsoft.com/office/powerpoint/2010/main" val="254506426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137</a:t>
            </a:fld>
            <a:endParaRPr lang="en-US" dirty="0"/>
          </a:p>
        </p:txBody>
      </p:sp>
    </p:spTree>
    <p:extLst>
      <p:ext uri="{BB962C8B-B14F-4D97-AF65-F5344CB8AC3E}">
        <p14:creationId xmlns:p14="http://schemas.microsoft.com/office/powerpoint/2010/main" val="336066295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138</a:t>
            </a:fld>
            <a:endParaRPr lang="en-US" dirty="0"/>
          </a:p>
        </p:txBody>
      </p:sp>
    </p:spTree>
    <p:extLst>
      <p:ext uri="{BB962C8B-B14F-4D97-AF65-F5344CB8AC3E}">
        <p14:creationId xmlns:p14="http://schemas.microsoft.com/office/powerpoint/2010/main" val="6386261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139</a:t>
            </a:fld>
            <a:endParaRPr lang="en-US" dirty="0"/>
          </a:p>
        </p:txBody>
      </p:sp>
    </p:spTree>
    <p:extLst>
      <p:ext uri="{BB962C8B-B14F-4D97-AF65-F5344CB8AC3E}">
        <p14:creationId xmlns:p14="http://schemas.microsoft.com/office/powerpoint/2010/main" val="272595673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140</a:t>
            </a:fld>
            <a:endParaRPr lang="en-US" dirty="0"/>
          </a:p>
        </p:txBody>
      </p:sp>
    </p:spTree>
    <p:extLst>
      <p:ext uri="{BB962C8B-B14F-4D97-AF65-F5344CB8AC3E}">
        <p14:creationId xmlns:p14="http://schemas.microsoft.com/office/powerpoint/2010/main" val="320451230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141</a:t>
            </a:fld>
            <a:endParaRPr lang="en-US" dirty="0"/>
          </a:p>
        </p:txBody>
      </p:sp>
    </p:spTree>
    <p:extLst>
      <p:ext uri="{BB962C8B-B14F-4D97-AF65-F5344CB8AC3E}">
        <p14:creationId xmlns:p14="http://schemas.microsoft.com/office/powerpoint/2010/main" val="3422914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14</a:t>
            </a:fld>
            <a:endParaRPr lang="en-US" dirty="0"/>
          </a:p>
        </p:txBody>
      </p:sp>
    </p:spTree>
    <p:extLst>
      <p:ext uri="{BB962C8B-B14F-4D97-AF65-F5344CB8AC3E}">
        <p14:creationId xmlns:p14="http://schemas.microsoft.com/office/powerpoint/2010/main" val="12587365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142</a:t>
            </a:fld>
            <a:endParaRPr lang="en-US" dirty="0"/>
          </a:p>
        </p:txBody>
      </p:sp>
    </p:spTree>
    <p:extLst>
      <p:ext uri="{BB962C8B-B14F-4D97-AF65-F5344CB8AC3E}">
        <p14:creationId xmlns:p14="http://schemas.microsoft.com/office/powerpoint/2010/main" val="122542931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143</a:t>
            </a:fld>
            <a:endParaRPr lang="en-US" dirty="0"/>
          </a:p>
        </p:txBody>
      </p:sp>
    </p:spTree>
    <p:extLst>
      <p:ext uri="{BB962C8B-B14F-4D97-AF65-F5344CB8AC3E}">
        <p14:creationId xmlns:p14="http://schemas.microsoft.com/office/powerpoint/2010/main" val="180383985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144</a:t>
            </a:fld>
            <a:endParaRPr lang="en-US" dirty="0"/>
          </a:p>
        </p:txBody>
      </p:sp>
    </p:spTree>
    <p:extLst>
      <p:ext uri="{BB962C8B-B14F-4D97-AF65-F5344CB8AC3E}">
        <p14:creationId xmlns:p14="http://schemas.microsoft.com/office/powerpoint/2010/main" val="533861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145</a:t>
            </a:fld>
            <a:endParaRPr lang="en-US" dirty="0"/>
          </a:p>
        </p:txBody>
      </p:sp>
    </p:spTree>
    <p:extLst>
      <p:ext uri="{BB962C8B-B14F-4D97-AF65-F5344CB8AC3E}">
        <p14:creationId xmlns:p14="http://schemas.microsoft.com/office/powerpoint/2010/main" val="97332752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146</a:t>
            </a:fld>
            <a:endParaRPr lang="en-US" dirty="0"/>
          </a:p>
        </p:txBody>
      </p:sp>
    </p:spTree>
    <p:extLst>
      <p:ext uri="{BB962C8B-B14F-4D97-AF65-F5344CB8AC3E}">
        <p14:creationId xmlns:p14="http://schemas.microsoft.com/office/powerpoint/2010/main" val="142362295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147</a:t>
            </a:fld>
            <a:endParaRPr lang="en-US" dirty="0"/>
          </a:p>
        </p:txBody>
      </p:sp>
    </p:spTree>
    <p:extLst>
      <p:ext uri="{BB962C8B-B14F-4D97-AF65-F5344CB8AC3E}">
        <p14:creationId xmlns:p14="http://schemas.microsoft.com/office/powerpoint/2010/main" val="412929313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148</a:t>
            </a:fld>
            <a:endParaRPr lang="en-US" dirty="0"/>
          </a:p>
        </p:txBody>
      </p:sp>
    </p:spTree>
    <p:extLst>
      <p:ext uri="{BB962C8B-B14F-4D97-AF65-F5344CB8AC3E}">
        <p14:creationId xmlns:p14="http://schemas.microsoft.com/office/powerpoint/2010/main" val="332713660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149</a:t>
            </a:fld>
            <a:endParaRPr lang="en-US" dirty="0"/>
          </a:p>
        </p:txBody>
      </p:sp>
    </p:spTree>
    <p:extLst>
      <p:ext uri="{BB962C8B-B14F-4D97-AF65-F5344CB8AC3E}">
        <p14:creationId xmlns:p14="http://schemas.microsoft.com/office/powerpoint/2010/main" val="105853281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150</a:t>
            </a:fld>
            <a:endParaRPr lang="en-US" dirty="0"/>
          </a:p>
        </p:txBody>
      </p:sp>
    </p:spTree>
    <p:extLst>
      <p:ext uri="{BB962C8B-B14F-4D97-AF65-F5344CB8AC3E}">
        <p14:creationId xmlns:p14="http://schemas.microsoft.com/office/powerpoint/2010/main" val="288334943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151</a:t>
            </a:fld>
            <a:endParaRPr lang="en-US" dirty="0"/>
          </a:p>
        </p:txBody>
      </p:sp>
    </p:spTree>
    <p:extLst>
      <p:ext uri="{BB962C8B-B14F-4D97-AF65-F5344CB8AC3E}">
        <p14:creationId xmlns:p14="http://schemas.microsoft.com/office/powerpoint/2010/main" val="2497931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16</a:t>
            </a:fld>
            <a:endParaRPr lang="en-US" dirty="0"/>
          </a:p>
        </p:txBody>
      </p:sp>
    </p:spTree>
    <p:extLst>
      <p:ext uri="{BB962C8B-B14F-4D97-AF65-F5344CB8AC3E}">
        <p14:creationId xmlns:p14="http://schemas.microsoft.com/office/powerpoint/2010/main" val="399426404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152</a:t>
            </a:fld>
            <a:endParaRPr lang="en-US" dirty="0"/>
          </a:p>
        </p:txBody>
      </p:sp>
    </p:spTree>
    <p:extLst>
      <p:ext uri="{BB962C8B-B14F-4D97-AF65-F5344CB8AC3E}">
        <p14:creationId xmlns:p14="http://schemas.microsoft.com/office/powerpoint/2010/main" val="317473444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153</a:t>
            </a:fld>
            <a:endParaRPr lang="en-US" dirty="0"/>
          </a:p>
        </p:txBody>
      </p:sp>
    </p:spTree>
    <p:extLst>
      <p:ext uri="{BB962C8B-B14F-4D97-AF65-F5344CB8AC3E}">
        <p14:creationId xmlns:p14="http://schemas.microsoft.com/office/powerpoint/2010/main" val="95181564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154</a:t>
            </a:fld>
            <a:endParaRPr lang="en-US" dirty="0"/>
          </a:p>
        </p:txBody>
      </p:sp>
    </p:spTree>
    <p:extLst>
      <p:ext uri="{BB962C8B-B14F-4D97-AF65-F5344CB8AC3E}">
        <p14:creationId xmlns:p14="http://schemas.microsoft.com/office/powerpoint/2010/main" val="109160817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155</a:t>
            </a:fld>
            <a:endParaRPr lang="en-US" dirty="0"/>
          </a:p>
        </p:txBody>
      </p:sp>
    </p:spTree>
    <p:extLst>
      <p:ext uri="{BB962C8B-B14F-4D97-AF65-F5344CB8AC3E}">
        <p14:creationId xmlns:p14="http://schemas.microsoft.com/office/powerpoint/2010/main" val="10441990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156</a:t>
            </a:fld>
            <a:endParaRPr lang="en-US" dirty="0"/>
          </a:p>
        </p:txBody>
      </p:sp>
    </p:spTree>
    <p:extLst>
      <p:ext uri="{BB962C8B-B14F-4D97-AF65-F5344CB8AC3E}">
        <p14:creationId xmlns:p14="http://schemas.microsoft.com/office/powerpoint/2010/main" val="22613333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157</a:t>
            </a:fld>
            <a:endParaRPr lang="en-US" dirty="0"/>
          </a:p>
        </p:txBody>
      </p:sp>
    </p:spTree>
    <p:extLst>
      <p:ext uri="{BB962C8B-B14F-4D97-AF65-F5344CB8AC3E}">
        <p14:creationId xmlns:p14="http://schemas.microsoft.com/office/powerpoint/2010/main" val="203474295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158</a:t>
            </a:fld>
            <a:endParaRPr lang="en-US" dirty="0"/>
          </a:p>
        </p:txBody>
      </p:sp>
    </p:spTree>
    <p:extLst>
      <p:ext uri="{BB962C8B-B14F-4D97-AF65-F5344CB8AC3E}">
        <p14:creationId xmlns:p14="http://schemas.microsoft.com/office/powerpoint/2010/main" val="94745416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159</a:t>
            </a:fld>
            <a:endParaRPr lang="en-US" dirty="0"/>
          </a:p>
        </p:txBody>
      </p:sp>
    </p:spTree>
    <p:extLst>
      <p:ext uri="{BB962C8B-B14F-4D97-AF65-F5344CB8AC3E}">
        <p14:creationId xmlns:p14="http://schemas.microsoft.com/office/powerpoint/2010/main" val="43950933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160</a:t>
            </a:fld>
            <a:endParaRPr lang="en-US" dirty="0"/>
          </a:p>
        </p:txBody>
      </p:sp>
    </p:spTree>
    <p:extLst>
      <p:ext uri="{BB962C8B-B14F-4D97-AF65-F5344CB8AC3E}">
        <p14:creationId xmlns:p14="http://schemas.microsoft.com/office/powerpoint/2010/main" val="245504404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161</a:t>
            </a:fld>
            <a:endParaRPr lang="en-US" dirty="0"/>
          </a:p>
        </p:txBody>
      </p:sp>
    </p:spTree>
    <p:extLst>
      <p:ext uri="{BB962C8B-B14F-4D97-AF65-F5344CB8AC3E}">
        <p14:creationId xmlns:p14="http://schemas.microsoft.com/office/powerpoint/2010/main" val="2791729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17</a:t>
            </a:fld>
            <a:endParaRPr lang="en-US" dirty="0"/>
          </a:p>
        </p:txBody>
      </p:sp>
    </p:spTree>
    <p:extLst>
      <p:ext uri="{BB962C8B-B14F-4D97-AF65-F5344CB8AC3E}">
        <p14:creationId xmlns:p14="http://schemas.microsoft.com/office/powerpoint/2010/main" val="394907679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162</a:t>
            </a:fld>
            <a:endParaRPr lang="en-US" dirty="0"/>
          </a:p>
        </p:txBody>
      </p:sp>
    </p:spTree>
    <p:extLst>
      <p:ext uri="{BB962C8B-B14F-4D97-AF65-F5344CB8AC3E}">
        <p14:creationId xmlns:p14="http://schemas.microsoft.com/office/powerpoint/2010/main" val="121473035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163</a:t>
            </a:fld>
            <a:endParaRPr lang="en-US" dirty="0"/>
          </a:p>
        </p:txBody>
      </p:sp>
    </p:spTree>
    <p:extLst>
      <p:ext uri="{BB962C8B-B14F-4D97-AF65-F5344CB8AC3E}">
        <p14:creationId xmlns:p14="http://schemas.microsoft.com/office/powerpoint/2010/main" val="15352596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164</a:t>
            </a:fld>
            <a:endParaRPr lang="en-US" dirty="0"/>
          </a:p>
        </p:txBody>
      </p:sp>
    </p:spTree>
    <p:extLst>
      <p:ext uri="{BB962C8B-B14F-4D97-AF65-F5344CB8AC3E}">
        <p14:creationId xmlns:p14="http://schemas.microsoft.com/office/powerpoint/2010/main" val="325322262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165</a:t>
            </a:fld>
            <a:endParaRPr lang="en-US" dirty="0"/>
          </a:p>
        </p:txBody>
      </p:sp>
    </p:spTree>
    <p:extLst>
      <p:ext uri="{BB962C8B-B14F-4D97-AF65-F5344CB8AC3E}">
        <p14:creationId xmlns:p14="http://schemas.microsoft.com/office/powerpoint/2010/main" val="18300162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166</a:t>
            </a:fld>
            <a:endParaRPr lang="en-US" dirty="0"/>
          </a:p>
        </p:txBody>
      </p:sp>
    </p:spTree>
    <p:extLst>
      <p:ext uri="{BB962C8B-B14F-4D97-AF65-F5344CB8AC3E}">
        <p14:creationId xmlns:p14="http://schemas.microsoft.com/office/powerpoint/2010/main" val="274774646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167</a:t>
            </a:fld>
            <a:endParaRPr lang="en-US" dirty="0"/>
          </a:p>
        </p:txBody>
      </p:sp>
    </p:spTree>
    <p:extLst>
      <p:ext uri="{BB962C8B-B14F-4D97-AF65-F5344CB8AC3E}">
        <p14:creationId xmlns:p14="http://schemas.microsoft.com/office/powerpoint/2010/main" val="96701218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168</a:t>
            </a:fld>
            <a:endParaRPr lang="en-US" dirty="0"/>
          </a:p>
        </p:txBody>
      </p:sp>
    </p:spTree>
    <p:extLst>
      <p:ext uri="{BB962C8B-B14F-4D97-AF65-F5344CB8AC3E}">
        <p14:creationId xmlns:p14="http://schemas.microsoft.com/office/powerpoint/2010/main" val="393739358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169</a:t>
            </a:fld>
            <a:endParaRPr lang="en-US" dirty="0"/>
          </a:p>
        </p:txBody>
      </p:sp>
    </p:spTree>
    <p:extLst>
      <p:ext uri="{BB962C8B-B14F-4D97-AF65-F5344CB8AC3E}">
        <p14:creationId xmlns:p14="http://schemas.microsoft.com/office/powerpoint/2010/main" val="152203424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170</a:t>
            </a:fld>
            <a:endParaRPr lang="en-US" dirty="0"/>
          </a:p>
        </p:txBody>
      </p:sp>
    </p:spTree>
    <p:extLst>
      <p:ext uri="{BB962C8B-B14F-4D97-AF65-F5344CB8AC3E}">
        <p14:creationId xmlns:p14="http://schemas.microsoft.com/office/powerpoint/2010/main" val="246219002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171</a:t>
            </a:fld>
            <a:endParaRPr lang="en-US" dirty="0"/>
          </a:p>
        </p:txBody>
      </p:sp>
    </p:spTree>
    <p:extLst>
      <p:ext uri="{BB962C8B-B14F-4D97-AF65-F5344CB8AC3E}">
        <p14:creationId xmlns:p14="http://schemas.microsoft.com/office/powerpoint/2010/main" val="1872387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18</a:t>
            </a:fld>
            <a:endParaRPr lang="en-US" dirty="0"/>
          </a:p>
        </p:txBody>
      </p:sp>
    </p:spTree>
    <p:extLst>
      <p:ext uri="{BB962C8B-B14F-4D97-AF65-F5344CB8AC3E}">
        <p14:creationId xmlns:p14="http://schemas.microsoft.com/office/powerpoint/2010/main" val="180048892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172</a:t>
            </a:fld>
            <a:endParaRPr lang="en-US" dirty="0"/>
          </a:p>
        </p:txBody>
      </p:sp>
    </p:spTree>
    <p:extLst>
      <p:ext uri="{BB962C8B-B14F-4D97-AF65-F5344CB8AC3E}">
        <p14:creationId xmlns:p14="http://schemas.microsoft.com/office/powerpoint/2010/main" val="117864817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173</a:t>
            </a:fld>
            <a:endParaRPr lang="en-US" dirty="0"/>
          </a:p>
        </p:txBody>
      </p:sp>
    </p:spTree>
    <p:extLst>
      <p:ext uri="{BB962C8B-B14F-4D97-AF65-F5344CB8AC3E}">
        <p14:creationId xmlns:p14="http://schemas.microsoft.com/office/powerpoint/2010/main" val="186528063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174</a:t>
            </a:fld>
            <a:endParaRPr lang="en-US" dirty="0"/>
          </a:p>
        </p:txBody>
      </p:sp>
    </p:spTree>
    <p:extLst>
      <p:ext uri="{BB962C8B-B14F-4D97-AF65-F5344CB8AC3E}">
        <p14:creationId xmlns:p14="http://schemas.microsoft.com/office/powerpoint/2010/main" val="83709294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175</a:t>
            </a:fld>
            <a:endParaRPr lang="en-US" dirty="0"/>
          </a:p>
        </p:txBody>
      </p:sp>
    </p:spTree>
    <p:extLst>
      <p:ext uri="{BB962C8B-B14F-4D97-AF65-F5344CB8AC3E}">
        <p14:creationId xmlns:p14="http://schemas.microsoft.com/office/powerpoint/2010/main" val="233318515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176</a:t>
            </a:fld>
            <a:endParaRPr lang="en-US" dirty="0"/>
          </a:p>
        </p:txBody>
      </p:sp>
    </p:spTree>
    <p:extLst>
      <p:ext uri="{BB962C8B-B14F-4D97-AF65-F5344CB8AC3E}">
        <p14:creationId xmlns:p14="http://schemas.microsoft.com/office/powerpoint/2010/main" val="104364766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177</a:t>
            </a:fld>
            <a:endParaRPr lang="en-US" dirty="0"/>
          </a:p>
        </p:txBody>
      </p:sp>
    </p:spTree>
    <p:extLst>
      <p:ext uri="{BB962C8B-B14F-4D97-AF65-F5344CB8AC3E}">
        <p14:creationId xmlns:p14="http://schemas.microsoft.com/office/powerpoint/2010/main" val="181481745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178</a:t>
            </a:fld>
            <a:endParaRPr lang="en-US" dirty="0"/>
          </a:p>
        </p:txBody>
      </p:sp>
    </p:spTree>
    <p:extLst>
      <p:ext uri="{BB962C8B-B14F-4D97-AF65-F5344CB8AC3E}">
        <p14:creationId xmlns:p14="http://schemas.microsoft.com/office/powerpoint/2010/main" val="57505887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179</a:t>
            </a:fld>
            <a:endParaRPr lang="en-US" dirty="0"/>
          </a:p>
        </p:txBody>
      </p:sp>
    </p:spTree>
    <p:extLst>
      <p:ext uri="{BB962C8B-B14F-4D97-AF65-F5344CB8AC3E}">
        <p14:creationId xmlns:p14="http://schemas.microsoft.com/office/powerpoint/2010/main" val="54172021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180</a:t>
            </a:fld>
            <a:endParaRPr lang="en-US" dirty="0"/>
          </a:p>
        </p:txBody>
      </p:sp>
    </p:spTree>
    <p:extLst>
      <p:ext uri="{BB962C8B-B14F-4D97-AF65-F5344CB8AC3E}">
        <p14:creationId xmlns:p14="http://schemas.microsoft.com/office/powerpoint/2010/main" val="379447954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181</a:t>
            </a:fld>
            <a:endParaRPr lang="en-US" dirty="0"/>
          </a:p>
        </p:txBody>
      </p:sp>
    </p:spTree>
    <p:extLst>
      <p:ext uri="{BB962C8B-B14F-4D97-AF65-F5344CB8AC3E}">
        <p14:creationId xmlns:p14="http://schemas.microsoft.com/office/powerpoint/2010/main" val="116016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19</a:t>
            </a:fld>
            <a:endParaRPr lang="en-US" dirty="0"/>
          </a:p>
        </p:txBody>
      </p:sp>
    </p:spTree>
    <p:extLst>
      <p:ext uri="{BB962C8B-B14F-4D97-AF65-F5344CB8AC3E}">
        <p14:creationId xmlns:p14="http://schemas.microsoft.com/office/powerpoint/2010/main" val="384706724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182</a:t>
            </a:fld>
            <a:endParaRPr lang="en-US" dirty="0"/>
          </a:p>
        </p:txBody>
      </p:sp>
    </p:spTree>
    <p:extLst>
      <p:ext uri="{BB962C8B-B14F-4D97-AF65-F5344CB8AC3E}">
        <p14:creationId xmlns:p14="http://schemas.microsoft.com/office/powerpoint/2010/main" val="3607294605"/>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183</a:t>
            </a:fld>
            <a:endParaRPr lang="en-US" dirty="0"/>
          </a:p>
        </p:txBody>
      </p:sp>
    </p:spTree>
    <p:extLst>
      <p:ext uri="{BB962C8B-B14F-4D97-AF65-F5344CB8AC3E}">
        <p14:creationId xmlns:p14="http://schemas.microsoft.com/office/powerpoint/2010/main" val="1625323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20</a:t>
            </a:fld>
            <a:endParaRPr lang="en-US" dirty="0"/>
          </a:p>
        </p:txBody>
      </p:sp>
    </p:spTree>
    <p:extLst>
      <p:ext uri="{BB962C8B-B14F-4D97-AF65-F5344CB8AC3E}">
        <p14:creationId xmlns:p14="http://schemas.microsoft.com/office/powerpoint/2010/main" val="191003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lvl="0" indent="-228600" algn="l" defTabSz="457184"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2</a:t>
            </a:fld>
            <a:endParaRPr lang="en-US" dirty="0"/>
          </a:p>
        </p:txBody>
      </p:sp>
    </p:spTree>
    <p:extLst>
      <p:ext uri="{BB962C8B-B14F-4D97-AF65-F5344CB8AC3E}">
        <p14:creationId xmlns:p14="http://schemas.microsoft.com/office/powerpoint/2010/main" val="2547017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21</a:t>
            </a:fld>
            <a:endParaRPr lang="en-US" dirty="0"/>
          </a:p>
        </p:txBody>
      </p:sp>
    </p:spTree>
    <p:extLst>
      <p:ext uri="{BB962C8B-B14F-4D97-AF65-F5344CB8AC3E}">
        <p14:creationId xmlns:p14="http://schemas.microsoft.com/office/powerpoint/2010/main" val="310689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22</a:t>
            </a:fld>
            <a:endParaRPr lang="en-US" dirty="0"/>
          </a:p>
        </p:txBody>
      </p:sp>
    </p:spTree>
    <p:extLst>
      <p:ext uri="{BB962C8B-B14F-4D97-AF65-F5344CB8AC3E}">
        <p14:creationId xmlns:p14="http://schemas.microsoft.com/office/powerpoint/2010/main" val="3144202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23</a:t>
            </a:fld>
            <a:endParaRPr lang="en-US" dirty="0"/>
          </a:p>
        </p:txBody>
      </p:sp>
    </p:spTree>
    <p:extLst>
      <p:ext uri="{BB962C8B-B14F-4D97-AF65-F5344CB8AC3E}">
        <p14:creationId xmlns:p14="http://schemas.microsoft.com/office/powerpoint/2010/main" val="2637013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24</a:t>
            </a:fld>
            <a:endParaRPr lang="en-US" dirty="0"/>
          </a:p>
        </p:txBody>
      </p:sp>
    </p:spTree>
    <p:extLst>
      <p:ext uri="{BB962C8B-B14F-4D97-AF65-F5344CB8AC3E}">
        <p14:creationId xmlns:p14="http://schemas.microsoft.com/office/powerpoint/2010/main" val="1631161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25</a:t>
            </a:fld>
            <a:endParaRPr lang="en-US" dirty="0"/>
          </a:p>
        </p:txBody>
      </p:sp>
    </p:spTree>
    <p:extLst>
      <p:ext uri="{BB962C8B-B14F-4D97-AF65-F5344CB8AC3E}">
        <p14:creationId xmlns:p14="http://schemas.microsoft.com/office/powerpoint/2010/main" val="3350910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26</a:t>
            </a:fld>
            <a:endParaRPr lang="en-US" dirty="0"/>
          </a:p>
        </p:txBody>
      </p:sp>
    </p:spTree>
    <p:extLst>
      <p:ext uri="{BB962C8B-B14F-4D97-AF65-F5344CB8AC3E}">
        <p14:creationId xmlns:p14="http://schemas.microsoft.com/office/powerpoint/2010/main" val="1905105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27</a:t>
            </a:fld>
            <a:endParaRPr lang="en-US" dirty="0"/>
          </a:p>
        </p:txBody>
      </p:sp>
    </p:spTree>
    <p:extLst>
      <p:ext uri="{BB962C8B-B14F-4D97-AF65-F5344CB8AC3E}">
        <p14:creationId xmlns:p14="http://schemas.microsoft.com/office/powerpoint/2010/main" val="421707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28</a:t>
            </a:fld>
            <a:endParaRPr lang="en-US" dirty="0"/>
          </a:p>
        </p:txBody>
      </p:sp>
    </p:spTree>
    <p:extLst>
      <p:ext uri="{BB962C8B-B14F-4D97-AF65-F5344CB8AC3E}">
        <p14:creationId xmlns:p14="http://schemas.microsoft.com/office/powerpoint/2010/main" val="4150934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29</a:t>
            </a:fld>
            <a:endParaRPr lang="en-US" dirty="0"/>
          </a:p>
        </p:txBody>
      </p:sp>
    </p:spTree>
    <p:extLst>
      <p:ext uri="{BB962C8B-B14F-4D97-AF65-F5344CB8AC3E}">
        <p14:creationId xmlns:p14="http://schemas.microsoft.com/office/powerpoint/2010/main" val="3592360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30</a:t>
            </a:fld>
            <a:endParaRPr lang="en-US" dirty="0"/>
          </a:p>
        </p:txBody>
      </p:sp>
    </p:spTree>
    <p:extLst>
      <p:ext uri="{BB962C8B-B14F-4D97-AF65-F5344CB8AC3E}">
        <p14:creationId xmlns:p14="http://schemas.microsoft.com/office/powerpoint/2010/main" val="127521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3</a:t>
            </a:fld>
            <a:endParaRPr lang="en-US" dirty="0"/>
          </a:p>
        </p:txBody>
      </p:sp>
    </p:spTree>
    <p:extLst>
      <p:ext uri="{BB962C8B-B14F-4D97-AF65-F5344CB8AC3E}">
        <p14:creationId xmlns:p14="http://schemas.microsoft.com/office/powerpoint/2010/main" val="1247684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31</a:t>
            </a:fld>
            <a:endParaRPr lang="en-US" dirty="0"/>
          </a:p>
        </p:txBody>
      </p:sp>
    </p:spTree>
    <p:extLst>
      <p:ext uri="{BB962C8B-B14F-4D97-AF65-F5344CB8AC3E}">
        <p14:creationId xmlns:p14="http://schemas.microsoft.com/office/powerpoint/2010/main" val="3739546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32</a:t>
            </a:fld>
            <a:endParaRPr lang="en-US" dirty="0"/>
          </a:p>
        </p:txBody>
      </p:sp>
    </p:spTree>
    <p:extLst>
      <p:ext uri="{BB962C8B-B14F-4D97-AF65-F5344CB8AC3E}">
        <p14:creationId xmlns:p14="http://schemas.microsoft.com/office/powerpoint/2010/main" val="1918971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33</a:t>
            </a:fld>
            <a:endParaRPr lang="en-US" dirty="0"/>
          </a:p>
        </p:txBody>
      </p:sp>
    </p:spTree>
    <p:extLst>
      <p:ext uri="{BB962C8B-B14F-4D97-AF65-F5344CB8AC3E}">
        <p14:creationId xmlns:p14="http://schemas.microsoft.com/office/powerpoint/2010/main" val="2675785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34</a:t>
            </a:fld>
            <a:endParaRPr lang="en-US" dirty="0"/>
          </a:p>
        </p:txBody>
      </p:sp>
    </p:spTree>
    <p:extLst>
      <p:ext uri="{BB962C8B-B14F-4D97-AF65-F5344CB8AC3E}">
        <p14:creationId xmlns:p14="http://schemas.microsoft.com/office/powerpoint/2010/main" val="224737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35</a:t>
            </a:fld>
            <a:endParaRPr lang="en-US" dirty="0"/>
          </a:p>
        </p:txBody>
      </p:sp>
    </p:spTree>
    <p:extLst>
      <p:ext uri="{BB962C8B-B14F-4D97-AF65-F5344CB8AC3E}">
        <p14:creationId xmlns:p14="http://schemas.microsoft.com/office/powerpoint/2010/main" val="3505062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36</a:t>
            </a:fld>
            <a:endParaRPr lang="en-US" dirty="0"/>
          </a:p>
        </p:txBody>
      </p:sp>
    </p:spTree>
    <p:extLst>
      <p:ext uri="{BB962C8B-B14F-4D97-AF65-F5344CB8AC3E}">
        <p14:creationId xmlns:p14="http://schemas.microsoft.com/office/powerpoint/2010/main" val="539532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37</a:t>
            </a:fld>
            <a:endParaRPr lang="en-US" dirty="0"/>
          </a:p>
        </p:txBody>
      </p:sp>
    </p:spTree>
    <p:extLst>
      <p:ext uri="{BB962C8B-B14F-4D97-AF65-F5344CB8AC3E}">
        <p14:creationId xmlns:p14="http://schemas.microsoft.com/office/powerpoint/2010/main" val="11069861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38</a:t>
            </a:fld>
            <a:endParaRPr lang="en-US" dirty="0"/>
          </a:p>
        </p:txBody>
      </p:sp>
    </p:spTree>
    <p:extLst>
      <p:ext uri="{BB962C8B-B14F-4D97-AF65-F5344CB8AC3E}">
        <p14:creationId xmlns:p14="http://schemas.microsoft.com/office/powerpoint/2010/main" val="46151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39</a:t>
            </a:fld>
            <a:endParaRPr lang="en-US" dirty="0"/>
          </a:p>
        </p:txBody>
      </p:sp>
    </p:spTree>
    <p:extLst>
      <p:ext uri="{BB962C8B-B14F-4D97-AF65-F5344CB8AC3E}">
        <p14:creationId xmlns:p14="http://schemas.microsoft.com/office/powerpoint/2010/main" val="18634658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40</a:t>
            </a:fld>
            <a:endParaRPr lang="en-US" dirty="0"/>
          </a:p>
        </p:txBody>
      </p:sp>
    </p:spTree>
    <p:extLst>
      <p:ext uri="{BB962C8B-B14F-4D97-AF65-F5344CB8AC3E}">
        <p14:creationId xmlns:p14="http://schemas.microsoft.com/office/powerpoint/2010/main" val="3427265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4</a:t>
            </a:fld>
            <a:endParaRPr lang="en-US" dirty="0"/>
          </a:p>
        </p:txBody>
      </p:sp>
    </p:spTree>
    <p:extLst>
      <p:ext uri="{BB962C8B-B14F-4D97-AF65-F5344CB8AC3E}">
        <p14:creationId xmlns:p14="http://schemas.microsoft.com/office/powerpoint/2010/main" val="1863483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41</a:t>
            </a:fld>
            <a:endParaRPr lang="en-US" dirty="0"/>
          </a:p>
        </p:txBody>
      </p:sp>
    </p:spTree>
    <p:extLst>
      <p:ext uri="{BB962C8B-B14F-4D97-AF65-F5344CB8AC3E}">
        <p14:creationId xmlns:p14="http://schemas.microsoft.com/office/powerpoint/2010/main" val="3598616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42</a:t>
            </a:fld>
            <a:endParaRPr lang="en-US" dirty="0"/>
          </a:p>
        </p:txBody>
      </p:sp>
    </p:spTree>
    <p:extLst>
      <p:ext uri="{BB962C8B-B14F-4D97-AF65-F5344CB8AC3E}">
        <p14:creationId xmlns:p14="http://schemas.microsoft.com/office/powerpoint/2010/main" val="34569447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43</a:t>
            </a:fld>
            <a:endParaRPr lang="en-US" dirty="0"/>
          </a:p>
        </p:txBody>
      </p:sp>
    </p:spTree>
    <p:extLst>
      <p:ext uri="{BB962C8B-B14F-4D97-AF65-F5344CB8AC3E}">
        <p14:creationId xmlns:p14="http://schemas.microsoft.com/office/powerpoint/2010/main" val="2472473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44</a:t>
            </a:fld>
            <a:endParaRPr lang="en-US" dirty="0"/>
          </a:p>
        </p:txBody>
      </p:sp>
    </p:spTree>
    <p:extLst>
      <p:ext uri="{BB962C8B-B14F-4D97-AF65-F5344CB8AC3E}">
        <p14:creationId xmlns:p14="http://schemas.microsoft.com/office/powerpoint/2010/main" val="2346214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45</a:t>
            </a:fld>
            <a:endParaRPr lang="en-US" dirty="0"/>
          </a:p>
        </p:txBody>
      </p:sp>
    </p:spTree>
    <p:extLst>
      <p:ext uri="{BB962C8B-B14F-4D97-AF65-F5344CB8AC3E}">
        <p14:creationId xmlns:p14="http://schemas.microsoft.com/office/powerpoint/2010/main" val="16440462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46</a:t>
            </a:fld>
            <a:endParaRPr lang="en-US" dirty="0"/>
          </a:p>
        </p:txBody>
      </p:sp>
    </p:spTree>
    <p:extLst>
      <p:ext uri="{BB962C8B-B14F-4D97-AF65-F5344CB8AC3E}">
        <p14:creationId xmlns:p14="http://schemas.microsoft.com/office/powerpoint/2010/main" val="1588562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47</a:t>
            </a:fld>
            <a:endParaRPr lang="en-US" dirty="0"/>
          </a:p>
        </p:txBody>
      </p:sp>
    </p:spTree>
    <p:extLst>
      <p:ext uri="{BB962C8B-B14F-4D97-AF65-F5344CB8AC3E}">
        <p14:creationId xmlns:p14="http://schemas.microsoft.com/office/powerpoint/2010/main" val="41437698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48</a:t>
            </a:fld>
            <a:endParaRPr lang="en-US" dirty="0"/>
          </a:p>
        </p:txBody>
      </p:sp>
    </p:spTree>
    <p:extLst>
      <p:ext uri="{BB962C8B-B14F-4D97-AF65-F5344CB8AC3E}">
        <p14:creationId xmlns:p14="http://schemas.microsoft.com/office/powerpoint/2010/main" val="8448208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49</a:t>
            </a:fld>
            <a:endParaRPr lang="en-US" dirty="0"/>
          </a:p>
        </p:txBody>
      </p:sp>
    </p:spTree>
    <p:extLst>
      <p:ext uri="{BB962C8B-B14F-4D97-AF65-F5344CB8AC3E}">
        <p14:creationId xmlns:p14="http://schemas.microsoft.com/office/powerpoint/2010/main" val="192869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50</a:t>
            </a:fld>
            <a:endParaRPr lang="en-US" dirty="0"/>
          </a:p>
        </p:txBody>
      </p:sp>
    </p:spTree>
    <p:extLst>
      <p:ext uri="{BB962C8B-B14F-4D97-AF65-F5344CB8AC3E}">
        <p14:creationId xmlns:p14="http://schemas.microsoft.com/office/powerpoint/2010/main" val="3943527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5</a:t>
            </a:fld>
            <a:endParaRPr lang="en-US" dirty="0"/>
          </a:p>
        </p:txBody>
      </p:sp>
    </p:spTree>
    <p:extLst>
      <p:ext uri="{BB962C8B-B14F-4D97-AF65-F5344CB8AC3E}">
        <p14:creationId xmlns:p14="http://schemas.microsoft.com/office/powerpoint/2010/main" val="2953558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51</a:t>
            </a:fld>
            <a:endParaRPr lang="en-US" dirty="0"/>
          </a:p>
        </p:txBody>
      </p:sp>
    </p:spTree>
    <p:extLst>
      <p:ext uri="{BB962C8B-B14F-4D97-AF65-F5344CB8AC3E}">
        <p14:creationId xmlns:p14="http://schemas.microsoft.com/office/powerpoint/2010/main" val="19857725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52</a:t>
            </a:fld>
            <a:endParaRPr lang="en-US" dirty="0"/>
          </a:p>
        </p:txBody>
      </p:sp>
    </p:spTree>
    <p:extLst>
      <p:ext uri="{BB962C8B-B14F-4D97-AF65-F5344CB8AC3E}">
        <p14:creationId xmlns:p14="http://schemas.microsoft.com/office/powerpoint/2010/main" val="12091826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53</a:t>
            </a:fld>
            <a:endParaRPr lang="en-US" dirty="0"/>
          </a:p>
        </p:txBody>
      </p:sp>
    </p:spTree>
    <p:extLst>
      <p:ext uri="{BB962C8B-B14F-4D97-AF65-F5344CB8AC3E}">
        <p14:creationId xmlns:p14="http://schemas.microsoft.com/office/powerpoint/2010/main" val="16604949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54</a:t>
            </a:fld>
            <a:endParaRPr lang="en-US" dirty="0"/>
          </a:p>
        </p:txBody>
      </p:sp>
    </p:spTree>
    <p:extLst>
      <p:ext uri="{BB962C8B-B14F-4D97-AF65-F5344CB8AC3E}">
        <p14:creationId xmlns:p14="http://schemas.microsoft.com/office/powerpoint/2010/main" val="42406134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55</a:t>
            </a:fld>
            <a:endParaRPr lang="en-US" dirty="0"/>
          </a:p>
        </p:txBody>
      </p:sp>
    </p:spTree>
    <p:extLst>
      <p:ext uri="{BB962C8B-B14F-4D97-AF65-F5344CB8AC3E}">
        <p14:creationId xmlns:p14="http://schemas.microsoft.com/office/powerpoint/2010/main" val="18939599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56</a:t>
            </a:fld>
            <a:endParaRPr lang="en-US" dirty="0"/>
          </a:p>
        </p:txBody>
      </p:sp>
    </p:spTree>
    <p:extLst>
      <p:ext uri="{BB962C8B-B14F-4D97-AF65-F5344CB8AC3E}">
        <p14:creationId xmlns:p14="http://schemas.microsoft.com/office/powerpoint/2010/main" val="31059520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57</a:t>
            </a:fld>
            <a:endParaRPr lang="en-US" dirty="0"/>
          </a:p>
        </p:txBody>
      </p:sp>
    </p:spTree>
    <p:extLst>
      <p:ext uri="{BB962C8B-B14F-4D97-AF65-F5344CB8AC3E}">
        <p14:creationId xmlns:p14="http://schemas.microsoft.com/office/powerpoint/2010/main" val="20457393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58</a:t>
            </a:fld>
            <a:endParaRPr lang="en-US" dirty="0"/>
          </a:p>
        </p:txBody>
      </p:sp>
    </p:spTree>
    <p:extLst>
      <p:ext uri="{BB962C8B-B14F-4D97-AF65-F5344CB8AC3E}">
        <p14:creationId xmlns:p14="http://schemas.microsoft.com/office/powerpoint/2010/main" val="18695341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59</a:t>
            </a:fld>
            <a:endParaRPr lang="en-US" dirty="0"/>
          </a:p>
        </p:txBody>
      </p:sp>
    </p:spTree>
    <p:extLst>
      <p:ext uri="{BB962C8B-B14F-4D97-AF65-F5344CB8AC3E}">
        <p14:creationId xmlns:p14="http://schemas.microsoft.com/office/powerpoint/2010/main" val="36965232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60</a:t>
            </a:fld>
            <a:endParaRPr lang="en-US" dirty="0"/>
          </a:p>
        </p:txBody>
      </p:sp>
    </p:spTree>
    <p:extLst>
      <p:ext uri="{BB962C8B-B14F-4D97-AF65-F5344CB8AC3E}">
        <p14:creationId xmlns:p14="http://schemas.microsoft.com/office/powerpoint/2010/main" val="1465920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6</a:t>
            </a:fld>
            <a:endParaRPr lang="en-US" dirty="0"/>
          </a:p>
        </p:txBody>
      </p:sp>
    </p:spTree>
    <p:extLst>
      <p:ext uri="{BB962C8B-B14F-4D97-AF65-F5344CB8AC3E}">
        <p14:creationId xmlns:p14="http://schemas.microsoft.com/office/powerpoint/2010/main" val="14335350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61</a:t>
            </a:fld>
            <a:endParaRPr lang="en-US" dirty="0"/>
          </a:p>
        </p:txBody>
      </p:sp>
    </p:spTree>
    <p:extLst>
      <p:ext uri="{BB962C8B-B14F-4D97-AF65-F5344CB8AC3E}">
        <p14:creationId xmlns:p14="http://schemas.microsoft.com/office/powerpoint/2010/main" val="38452180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62</a:t>
            </a:fld>
            <a:endParaRPr lang="en-US" dirty="0"/>
          </a:p>
        </p:txBody>
      </p:sp>
    </p:spTree>
    <p:extLst>
      <p:ext uri="{BB962C8B-B14F-4D97-AF65-F5344CB8AC3E}">
        <p14:creationId xmlns:p14="http://schemas.microsoft.com/office/powerpoint/2010/main" val="8162828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63</a:t>
            </a:fld>
            <a:endParaRPr lang="en-US" dirty="0"/>
          </a:p>
        </p:txBody>
      </p:sp>
    </p:spTree>
    <p:extLst>
      <p:ext uri="{BB962C8B-B14F-4D97-AF65-F5344CB8AC3E}">
        <p14:creationId xmlns:p14="http://schemas.microsoft.com/office/powerpoint/2010/main" val="1109977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64</a:t>
            </a:fld>
            <a:endParaRPr lang="en-US" dirty="0"/>
          </a:p>
        </p:txBody>
      </p:sp>
    </p:spTree>
    <p:extLst>
      <p:ext uri="{BB962C8B-B14F-4D97-AF65-F5344CB8AC3E}">
        <p14:creationId xmlns:p14="http://schemas.microsoft.com/office/powerpoint/2010/main" val="12846719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65</a:t>
            </a:fld>
            <a:endParaRPr lang="en-US" dirty="0"/>
          </a:p>
        </p:txBody>
      </p:sp>
    </p:spTree>
    <p:extLst>
      <p:ext uri="{BB962C8B-B14F-4D97-AF65-F5344CB8AC3E}">
        <p14:creationId xmlns:p14="http://schemas.microsoft.com/office/powerpoint/2010/main" val="1561740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66</a:t>
            </a:fld>
            <a:endParaRPr lang="en-US" dirty="0"/>
          </a:p>
        </p:txBody>
      </p:sp>
    </p:spTree>
    <p:extLst>
      <p:ext uri="{BB962C8B-B14F-4D97-AF65-F5344CB8AC3E}">
        <p14:creationId xmlns:p14="http://schemas.microsoft.com/office/powerpoint/2010/main" val="29588547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67</a:t>
            </a:fld>
            <a:endParaRPr lang="en-US" dirty="0"/>
          </a:p>
        </p:txBody>
      </p:sp>
    </p:spTree>
    <p:extLst>
      <p:ext uri="{BB962C8B-B14F-4D97-AF65-F5344CB8AC3E}">
        <p14:creationId xmlns:p14="http://schemas.microsoft.com/office/powerpoint/2010/main" val="42618203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68</a:t>
            </a:fld>
            <a:endParaRPr lang="en-US" dirty="0"/>
          </a:p>
        </p:txBody>
      </p:sp>
    </p:spTree>
    <p:extLst>
      <p:ext uri="{BB962C8B-B14F-4D97-AF65-F5344CB8AC3E}">
        <p14:creationId xmlns:p14="http://schemas.microsoft.com/office/powerpoint/2010/main" val="34000996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69</a:t>
            </a:fld>
            <a:endParaRPr lang="en-US" dirty="0"/>
          </a:p>
        </p:txBody>
      </p:sp>
    </p:spTree>
    <p:extLst>
      <p:ext uri="{BB962C8B-B14F-4D97-AF65-F5344CB8AC3E}">
        <p14:creationId xmlns:p14="http://schemas.microsoft.com/office/powerpoint/2010/main" val="30072608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70</a:t>
            </a:fld>
            <a:endParaRPr lang="en-US" dirty="0"/>
          </a:p>
        </p:txBody>
      </p:sp>
    </p:spTree>
    <p:extLst>
      <p:ext uri="{BB962C8B-B14F-4D97-AF65-F5344CB8AC3E}">
        <p14:creationId xmlns:p14="http://schemas.microsoft.com/office/powerpoint/2010/main" val="398989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7</a:t>
            </a:fld>
            <a:endParaRPr lang="en-US" dirty="0"/>
          </a:p>
        </p:txBody>
      </p:sp>
    </p:spTree>
    <p:extLst>
      <p:ext uri="{BB962C8B-B14F-4D97-AF65-F5344CB8AC3E}">
        <p14:creationId xmlns:p14="http://schemas.microsoft.com/office/powerpoint/2010/main" val="40135615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71</a:t>
            </a:fld>
            <a:endParaRPr lang="en-US" dirty="0"/>
          </a:p>
        </p:txBody>
      </p:sp>
    </p:spTree>
    <p:extLst>
      <p:ext uri="{BB962C8B-B14F-4D97-AF65-F5344CB8AC3E}">
        <p14:creationId xmlns:p14="http://schemas.microsoft.com/office/powerpoint/2010/main" val="42144488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72</a:t>
            </a:fld>
            <a:endParaRPr lang="en-US" dirty="0"/>
          </a:p>
        </p:txBody>
      </p:sp>
    </p:spTree>
    <p:extLst>
      <p:ext uri="{BB962C8B-B14F-4D97-AF65-F5344CB8AC3E}">
        <p14:creationId xmlns:p14="http://schemas.microsoft.com/office/powerpoint/2010/main" val="34118688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73</a:t>
            </a:fld>
            <a:endParaRPr lang="en-US" dirty="0"/>
          </a:p>
        </p:txBody>
      </p:sp>
    </p:spTree>
    <p:extLst>
      <p:ext uri="{BB962C8B-B14F-4D97-AF65-F5344CB8AC3E}">
        <p14:creationId xmlns:p14="http://schemas.microsoft.com/office/powerpoint/2010/main" val="28221728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74</a:t>
            </a:fld>
            <a:endParaRPr lang="en-US" dirty="0"/>
          </a:p>
        </p:txBody>
      </p:sp>
    </p:spTree>
    <p:extLst>
      <p:ext uri="{BB962C8B-B14F-4D97-AF65-F5344CB8AC3E}">
        <p14:creationId xmlns:p14="http://schemas.microsoft.com/office/powerpoint/2010/main" val="37814011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75</a:t>
            </a:fld>
            <a:endParaRPr lang="en-US" dirty="0"/>
          </a:p>
        </p:txBody>
      </p:sp>
    </p:spTree>
    <p:extLst>
      <p:ext uri="{BB962C8B-B14F-4D97-AF65-F5344CB8AC3E}">
        <p14:creationId xmlns:p14="http://schemas.microsoft.com/office/powerpoint/2010/main" val="28117407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76</a:t>
            </a:fld>
            <a:endParaRPr lang="en-US" dirty="0"/>
          </a:p>
        </p:txBody>
      </p:sp>
    </p:spTree>
    <p:extLst>
      <p:ext uri="{BB962C8B-B14F-4D97-AF65-F5344CB8AC3E}">
        <p14:creationId xmlns:p14="http://schemas.microsoft.com/office/powerpoint/2010/main" val="14284080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77</a:t>
            </a:fld>
            <a:endParaRPr lang="en-US" dirty="0"/>
          </a:p>
        </p:txBody>
      </p:sp>
    </p:spTree>
    <p:extLst>
      <p:ext uri="{BB962C8B-B14F-4D97-AF65-F5344CB8AC3E}">
        <p14:creationId xmlns:p14="http://schemas.microsoft.com/office/powerpoint/2010/main" val="27224688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78</a:t>
            </a:fld>
            <a:endParaRPr lang="en-US" dirty="0"/>
          </a:p>
        </p:txBody>
      </p:sp>
    </p:spTree>
    <p:extLst>
      <p:ext uri="{BB962C8B-B14F-4D97-AF65-F5344CB8AC3E}">
        <p14:creationId xmlns:p14="http://schemas.microsoft.com/office/powerpoint/2010/main" val="27191736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79</a:t>
            </a:fld>
            <a:endParaRPr lang="en-US" dirty="0"/>
          </a:p>
        </p:txBody>
      </p:sp>
    </p:spTree>
    <p:extLst>
      <p:ext uri="{BB962C8B-B14F-4D97-AF65-F5344CB8AC3E}">
        <p14:creationId xmlns:p14="http://schemas.microsoft.com/office/powerpoint/2010/main" val="12418182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80</a:t>
            </a:fld>
            <a:endParaRPr lang="en-US" dirty="0"/>
          </a:p>
        </p:txBody>
      </p:sp>
    </p:spTree>
    <p:extLst>
      <p:ext uri="{BB962C8B-B14F-4D97-AF65-F5344CB8AC3E}">
        <p14:creationId xmlns:p14="http://schemas.microsoft.com/office/powerpoint/2010/main" val="2377618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8</a:t>
            </a:fld>
            <a:endParaRPr lang="en-US" dirty="0"/>
          </a:p>
        </p:txBody>
      </p:sp>
    </p:spTree>
    <p:extLst>
      <p:ext uri="{BB962C8B-B14F-4D97-AF65-F5344CB8AC3E}">
        <p14:creationId xmlns:p14="http://schemas.microsoft.com/office/powerpoint/2010/main" val="21488855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81</a:t>
            </a:fld>
            <a:endParaRPr lang="en-US" dirty="0"/>
          </a:p>
        </p:txBody>
      </p:sp>
    </p:spTree>
    <p:extLst>
      <p:ext uri="{BB962C8B-B14F-4D97-AF65-F5344CB8AC3E}">
        <p14:creationId xmlns:p14="http://schemas.microsoft.com/office/powerpoint/2010/main" val="23966780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82</a:t>
            </a:fld>
            <a:endParaRPr lang="en-US" dirty="0"/>
          </a:p>
        </p:txBody>
      </p:sp>
    </p:spTree>
    <p:extLst>
      <p:ext uri="{BB962C8B-B14F-4D97-AF65-F5344CB8AC3E}">
        <p14:creationId xmlns:p14="http://schemas.microsoft.com/office/powerpoint/2010/main" val="39928195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83</a:t>
            </a:fld>
            <a:endParaRPr lang="en-US" dirty="0"/>
          </a:p>
        </p:txBody>
      </p:sp>
    </p:spTree>
    <p:extLst>
      <p:ext uri="{BB962C8B-B14F-4D97-AF65-F5344CB8AC3E}">
        <p14:creationId xmlns:p14="http://schemas.microsoft.com/office/powerpoint/2010/main" val="35761822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84</a:t>
            </a:fld>
            <a:endParaRPr lang="en-US" dirty="0"/>
          </a:p>
        </p:txBody>
      </p:sp>
    </p:spTree>
    <p:extLst>
      <p:ext uri="{BB962C8B-B14F-4D97-AF65-F5344CB8AC3E}">
        <p14:creationId xmlns:p14="http://schemas.microsoft.com/office/powerpoint/2010/main" val="16551368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85</a:t>
            </a:fld>
            <a:endParaRPr lang="en-US" dirty="0"/>
          </a:p>
        </p:txBody>
      </p:sp>
    </p:spTree>
    <p:extLst>
      <p:ext uri="{BB962C8B-B14F-4D97-AF65-F5344CB8AC3E}">
        <p14:creationId xmlns:p14="http://schemas.microsoft.com/office/powerpoint/2010/main" val="14631494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86</a:t>
            </a:fld>
            <a:endParaRPr lang="en-US" dirty="0"/>
          </a:p>
        </p:txBody>
      </p:sp>
    </p:spTree>
    <p:extLst>
      <p:ext uri="{BB962C8B-B14F-4D97-AF65-F5344CB8AC3E}">
        <p14:creationId xmlns:p14="http://schemas.microsoft.com/office/powerpoint/2010/main" val="11223172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87</a:t>
            </a:fld>
            <a:endParaRPr lang="en-US" dirty="0"/>
          </a:p>
        </p:txBody>
      </p:sp>
    </p:spTree>
    <p:extLst>
      <p:ext uri="{BB962C8B-B14F-4D97-AF65-F5344CB8AC3E}">
        <p14:creationId xmlns:p14="http://schemas.microsoft.com/office/powerpoint/2010/main" val="31999715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88</a:t>
            </a:fld>
            <a:endParaRPr lang="en-US" dirty="0"/>
          </a:p>
        </p:txBody>
      </p:sp>
    </p:spTree>
    <p:extLst>
      <p:ext uri="{BB962C8B-B14F-4D97-AF65-F5344CB8AC3E}">
        <p14:creationId xmlns:p14="http://schemas.microsoft.com/office/powerpoint/2010/main" val="7228766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89</a:t>
            </a:fld>
            <a:endParaRPr lang="en-US" dirty="0"/>
          </a:p>
        </p:txBody>
      </p:sp>
    </p:spTree>
    <p:extLst>
      <p:ext uri="{BB962C8B-B14F-4D97-AF65-F5344CB8AC3E}">
        <p14:creationId xmlns:p14="http://schemas.microsoft.com/office/powerpoint/2010/main" val="11120494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90</a:t>
            </a:fld>
            <a:endParaRPr lang="en-US" dirty="0"/>
          </a:p>
        </p:txBody>
      </p:sp>
    </p:spTree>
    <p:extLst>
      <p:ext uri="{BB962C8B-B14F-4D97-AF65-F5344CB8AC3E}">
        <p14:creationId xmlns:p14="http://schemas.microsoft.com/office/powerpoint/2010/main" val="996032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457184" rtl="0" eaLnBrk="1" fontAlgn="auto" latinLnBrk="0" hangingPunct="1">
              <a:lnSpc>
                <a:spcPct val="100000"/>
              </a:lnSpc>
              <a:spcBef>
                <a:spcPts val="0"/>
              </a:spcBef>
              <a:spcAft>
                <a:spcPts val="0"/>
              </a:spcAft>
              <a:buClrTx/>
              <a:buSzTx/>
              <a:buFontTx/>
              <a:buAutoNum type="arabicPeriod"/>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9</a:t>
            </a:fld>
            <a:endParaRPr lang="en-US" dirty="0"/>
          </a:p>
        </p:txBody>
      </p:sp>
    </p:spTree>
    <p:extLst>
      <p:ext uri="{BB962C8B-B14F-4D97-AF65-F5344CB8AC3E}">
        <p14:creationId xmlns:p14="http://schemas.microsoft.com/office/powerpoint/2010/main" val="28219275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91</a:t>
            </a:fld>
            <a:endParaRPr lang="en-US" dirty="0"/>
          </a:p>
        </p:txBody>
      </p:sp>
    </p:spTree>
    <p:extLst>
      <p:ext uri="{BB962C8B-B14F-4D97-AF65-F5344CB8AC3E}">
        <p14:creationId xmlns:p14="http://schemas.microsoft.com/office/powerpoint/2010/main" val="32021014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92</a:t>
            </a:fld>
            <a:endParaRPr lang="en-US" dirty="0"/>
          </a:p>
        </p:txBody>
      </p:sp>
    </p:spTree>
    <p:extLst>
      <p:ext uri="{BB962C8B-B14F-4D97-AF65-F5344CB8AC3E}">
        <p14:creationId xmlns:p14="http://schemas.microsoft.com/office/powerpoint/2010/main" val="23620869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93</a:t>
            </a:fld>
            <a:endParaRPr lang="en-US" dirty="0"/>
          </a:p>
        </p:txBody>
      </p:sp>
    </p:spTree>
    <p:extLst>
      <p:ext uri="{BB962C8B-B14F-4D97-AF65-F5344CB8AC3E}">
        <p14:creationId xmlns:p14="http://schemas.microsoft.com/office/powerpoint/2010/main" val="2601550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94</a:t>
            </a:fld>
            <a:endParaRPr lang="en-US" dirty="0"/>
          </a:p>
        </p:txBody>
      </p:sp>
    </p:spTree>
    <p:extLst>
      <p:ext uri="{BB962C8B-B14F-4D97-AF65-F5344CB8AC3E}">
        <p14:creationId xmlns:p14="http://schemas.microsoft.com/office/powerpoint/2010/main" val="19243414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95</a:t>
            </a:fld>
            <a:endParaRPr lang="en-US" dirty="0"/>
          </a:p>
        </p:txBody>
      </p:sp>
    </p:spTree>
    <p:extLst>
      <p:ext uri="{BB962C8B-B14F-4D97-AF65-F5344CB8AC3E}">
        <p14:creationId xmlns:p14="http://schemas.microsoft.com/office/powerpoint/2010/main" val="34613581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96</a:t>
            </a:fld>
            <a:endParaRPr lang="en-US" dirty="0"/>
          </a:p>
        </p:txBody>
      </p:sp>
    </p:spTree>
    <p:extLst>
      <p:ext uri="{BB962C8B-B14F-4D97-AF65-F5344CB8AC3E}">
        <p14:creationId xmlns:p14="http://schemas.microsoft.com/office/powerpoint/2010/main" val="20706662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97</a:t>
            </a:fld>
            <a:endParaRPr lang="en-US" dirty="0"/>
          </a:p>
        </p:txBody>
      </p:sp>
    </p:spTree>
    <p:extLst>
      <p:ext uri="{BB962C8B-B14F-4D97-AF65-F5344CB8AC3E}">
        <p14:creationId xmlns:p14="http://schemas.microsoft.com/office/powerpoint/2010/main" val="19677150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98</a:t>
            </a:fld>
            <a:endParaRPr lang="en-US" dirty="0"/>
          </a:p>
        </p:txBody>
      </p:sp>
    </p:spTree>
    <p:extLst>
      <p:ext uri="{BB962C8B-B14F-4D97-AF65-F5344CB8AC3E}">
        <p14:creationId xmlns:p14="http://schemas.microsoft.com/office/powerpoint/2010/main" val="7916109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99</a:t>
            </a:fld>
            <a:endParaRPr lang="en-US" dirty="0"/>
          </a:p>
        </p:txBody>
      </p:sp>
    </p:spTree>
    <p:extLst>
      <p:ext uri="{BB962C8B-B14F-4D97-AF65-F5344CB8AC3E}">
        <p14:creationId xmlns:p14="http://schemas.microsoft.com/office/powerpoint/2010/main" val="48810240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100</a:t>
            </a:fld>
            <a:endParaRPr lang="en-US" dirty="0"/>
          </a:p>
        </p:txBody>
      </p:sp>
    </p:spTree>
    <p:extLst>
      <p:ext uri="{BB962C8B-B14F-4D97-AF65-F5344CB8AC3E}">
        <p14:creationId xmlns:p14="http://schemas.microsoft.com/office/powerpoint/2010/main" val="417008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C8DB26A-F046-4632-90AF-CCDB7F12246C}"/>
              </a:ext>
            </a:extLst>
          </p:cNvPr>
          <p:cNvSpPr/>
          <p:nvPr/>
        </p:nvSpPr>
        <p:spPr>
          <a:xfrm>
            <a:off x="0" y="0"/>
            <a:ext cx="9144000" cy="5150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Picture Placeholder 2">
            <a:extLst>
              <a:ext uri="{FF2B5EF4-FFF2-40B4-BE49-F238E27FC236}">
                <a16:creationId xmlns:a16="http://schemas.microsoft.com/office/drawing/2014/main" xmlns="" id="{6708840A-DC43-4F7C-96FA-6B5995CF3C6D}"/>
              </a:ext>
            </a:extLst>
          </p:cNvPr>
          <p:cNvSpPr>
            <a:spLocks noGrp="1"/>
          </p:cNvSpPr>
          <p:nvPr>
            <p:ph type="pic" sz="quarter" idx="17" hasCustomPrompt="1"/>
          </p:nvPr>
        </p:nvSpPr>
        <p:spPr>
          <a:xfrm>
            <a:off x="5216129" y="259556"/>
            <a:ext cx="3937089" cy="4891088"/>
          </a:xfrm>
          <a:custGeom>
            <a:avLst/>
            <a:gdLst>
              <a:gd name="connsiteX0" fmla="*/ 0 w 5245100"/>
              <a:gd name="connsiteY0" fmla="*/ 6521450 h 6521450"/>
              <a:gd name="connsiteX1" fmla="*/ 2947012 w 5245100"/>
              <a:gd name="connsiteY1" fmla="*/ 0 h 6521450"/>
              <a:gd name="connsiteX2" fmla="*/ 5245100 w 5245100"/>
              <a:gd name="connsiteY2" fmla="*/ 6521450 h 6521450"/>
              <a:gd name="connsiteX3" fmla="*/ 0 w 5245100"/>
              <a:gd name="connsiteY3" fmla="*/ 6521450 h 6521450"/>
              <a:gd name="connsiteX0" fmla="*/ 0 w 5249452"/>
              <a:gd name="connsiteY0" fmla="*/ 6521450 h 6521450"/>
              <a:gd name="connsiteX1" fmla="*/ 2947012 w 5249452"/>
              <a:gd name="connsiteY1" fmla="*/ 0 h 6521450"/>
              <a:gd name="connsiteX2" fmla="*/ 5249452 w 5249452"/>
              <a:gd name="connsiteY2" fmla="*/ 5132951 h 6521450"/>
              <a:gd name="connsiteX3" fmla="*/ 5245100 w 5249452"/>
              <a:gd name="connsiteY3" fmla="*/ 6521450 h 6521450"/>
              <a:gd name="connsiteX4" fmla="*/ 0 w 5249452"/>
              <a:gd name="connsiteY4" fmla="*/ 6521450 h 6521450"/>
              <a:gd name="connsiteX0" fmla="*/ 0 w 5249452"/>
              <a:gd name="connsiteY0" fmla="*/ 6521450 h 6521450"/>
              <a:gd name="connsiteX1" fmla="*/ 2947012 w 5249452"/>
              <a:gd name="connsiteY1" fmla="*/ 0 h 6521450"/>
              <a:gd name="connsiteX2" fmla="*/ 5249452 w 5249452"/>
              <a:gd name="connsiteY2" fmla="*/ 5132951 h 6521450"/>
              <a:gd name="connsiteX3" fmla="*/ 5245100 w 5249452"/>
              <a:gd name="connsiteY3" fmla="*/ 6521450 h 6521450"/>
              <a:gd name="connsiteX4" fmla="*/ 0 w 5249452"/>
              <a:gd name="connsiteY4" fmla="*/ 6521450 h 6521450"/>
              <a:gd name="connsiteX0" fmla="*/ 0 w 5249452"/>
              <a:gd name="connsiteY0" fmla="*/ 6521450 h 6521450"/>
              <a:gd name="connsiteX1" fmla="*/ 2947012 w 5249452"/>
              <a:gd name="connsiteY1" fmla="*/ 0 h 6521450"/>
              <a:gd name="connsiteX2" fmla="*/ 5249452 w 5249452"/>
              <a:gd name="connsiteY2" fmla="*/ 5132951 h 6521450"/>
              <a:gd name="connsiteX3" fmla="*/ 5245100 w 5249452"/>
              <a:gd name="connsiteY3" fmla="*/ 6521450 h 6521450"/>
              <a:gd name="connsiteX4" fmla="*/ 0 w 5249452"/>
              <a:gd name="connsiteY4" fmla="*/ 6521450 h 6521450"/>
              <a:gd name="connsiteX0" fmla="*/ 0 w 5249452"/>
              <a:gd name="connsiteY0" fmla="*/ 6521450 h 6521450"/>
              <a:gd name="connsiteX1" fmla="*/ 552091 w 5249452"/>
              <a:gd name="connsiteY1" fmla="*/ 5295183 h 6521450"/>
              <a:gd name="connsiteX2" fmla="*/ 2947012 w 5249452"/>
              <a:gd name="connsiteY2" fmla="*/ 0 h 6521450"/>
              <a:gd name="connsiteX3" fmla="*/ 5249452 w 5249452"/>
              <a:gd name="connsiteY3" fmla="*/ 5132951 h 6521450"/>
              <a:gd name="connsiteX4" fmla="*/ 5245100 w 5249452"/>
              <a:gd name="connsiteY4" fmla="*/ 6521450 h 6521450"/>
              <a:gd name="connsiteX5" fmla="*/ 0 w 5249452"/>
              <a:gd name="connsiteY5" fmla="*/ 6521450 h 6521450"/>
              <a:gd name="connsiteX0" fmla="*/ 0 w 5249452"/>
              <a:gd name="connsiteY0" fmla="*/ 6521450 h 6521450"/>
              <a:gd name="connsiteX1" fmla="*/ 552091 w 5249452"/>
              <a:gd name="connsiteY1" fmla="*/ 5295183 h 6521450"/>
              <a:gd name="connsiteX2" fmla="*/ 1422246 w 5249452"/>
              <a:gd name="connsiteY2" fmla="*/ 3370519 h 6521450"/>
              <a:gd name="connsiteX3" fmla="*/ 2947012 w 5249452"/>
              <a:gd name="connsiteY3" fmla="*/ 0 h 6521450"/>
              <a:gd name="connsiteX4" fmla="*/ 5249452 w 5249452"/>
              <a:gd name="connsiteY4" fmla="*/ 5132951 h 6521450"/>
              <a:gd name="connsiteX5" fmla="*/ 5245100 w 5249452"/>
              <a:gd name="connsiteY5" fmla="*/ 6521450 h 6521450"/>
              <a:gd name="connsiteX6" fmla="*/ 0 w 5249452"/>
              <a:gd name="connsiteY6" fmla="*/ 6521450 h 6521450"/>
              <a:gd name="connsiteX0" fmla="*/ 0 w 5249452"/>
              <a:gd name="connsiteY0" fmla="*/ 6521450 h 6521450"/>
              <a:gd name="connsiteX1" fmla="*/ 552091 w 5249452"/>
              <a:gd name="connsiteY1" fmla="*/ 5295183 h 6521450"/>
              <a:gd name="connsiteX2" fmla="*/ 2292401 w 5249452"/>
              <a:gd name="connsiteY2" fmla="*/ 5287809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2401 w 5249452"/>
              <a:gd name="connsiteY2" fmla="*/ 5287809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2401 w 5249452"/>
              <a:gd name="connsiteY2" fmla="*/ 5287809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307149 w 5249452"/>
              <a:gd name="connsiteY2" fmla="*/ 5317305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9775 w 5249452"/>
              <a:gd name="connsiteY2" fmla="*/ 5309931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9775 w 5249452"/>
              <a:gd name="connsiteY2" fmla="*/ 5309931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8183 w 5249452"/>
              <a:gd name="connsiteY1" fmla="*/ 5299090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8183 w 5249452"/>
              <a:gd name="connsiteY1" fmla="*/ 5299090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9090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86686 w 5249452"/>
              <a:gd name="connsiteY2" fmla="*/ 529232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3225 w 5249452"/>
              <a:gd name="connsiteY1" fmla="*/ 5289467 h 6521450"/>
              <a:gd name="connsiteX2" fmla="*/ 2286686 w 5249452"/>
              <a:gd name="connsiteY2" fmla="*/ 529232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3225 w 5249452"/>
              <a:gd name="connsiteY1" fmla="*/ 5289467 h 6521450"/>
              <a:gd name="connsiteX2" fmla="*/ 2283511 w 5249452"/>
              <a:gd name="connsiteY2" fmla="*/ 528597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6400 w 5249452"/>
              <a:gd name="connsiteY1" fmla="*/ 5286292 h 6521450"/>
              <a:gd name="connsiteX2" fmla="*/ 2283511 w 5249452"/>
              <a:gd name="connsiteY2" fmla="*/ 528597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9452" h="6521450">
                <a:moveTo>
                  <a:pt x="0" y="6521450"/>
                </a:moveTo>
                <a:lnTo>
                  <a:pt x="546400" y="5286292"/>
                </a:lnTo>
                <a:lnTo>
                  <a:pt x="2283511" y="5285976"/>
                </a:lnTo>
                <a:lnTo>
                  <a:pt x="1422246" y="3370519"/>
                </a:lnTo>
                <a:lnTo>
                  <a:pt x="2947012" y="0"/>
                </a:lnTo>
                <a:lnTo>
                  <a:pt x="5249452" y="5132951"/>
                </a:lnTo>
                <a:cubicBezTo>
                  <a:pt x="5248001" y="5595784"/>
                  <a:pt x="5246551" y="6058617"/>
                  <a:pt x="5245100" y="6521450"/>
                </a:cubicBezTo>
                <a:lnTo>
                  <a:pt x="0" y="6521450"/>
                </a:lnTo>
                <a:close/>
              </a:path>
            </a:pathLst>
          </a:custGeom>
          <a:solidFill>
            <a:schemeClr val="accent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grpSp>
        <p:nvGrpSpPr>
          <p:cNvPr id="17" name="Group 16">
            <a:extLst>
              <a:ext uri="{FF2B5EF4-FFF2-40B4-BE49-F238E27FC236}">
                <a16:creationId xmlns:a16="http://schemas.microsoft.com/office/drawing/2014/main" xmlns="" id="{302AB573-843C-4189-B8FA-E29D09DEF034}"/>
              </a:ext>
            </a:extLst>
          </p:cNvPr>
          <p:cNvGrpSpPr/>
          <p:nvPr/>
        </p:nvGrpSpPr>
        <p:grpSpPr>
          <a:xfrm>
            <a:off x="4873643" y="1935900"/>
            <a:ext cx="2062847" cy="2294004"/>
            <a:chOff x="5331579" y="2577596"/>
            <a:chExt cx="2750462" cy="3058672"/>
          </a:xfrm>
        </p:grpSpPr>
        <p:sp>
          <p:nvSpPr>
            <p:cNvPr id="18" name="Isosceles Triangle 17">
              <a:extLst>
                <a:ext uri="{FF2B5EF4-FFF2-40B4-BE49-F238E27FC236}">
                  <a16:creationId xmlns:a16="http://schemas.microsoft.com/office/drawing/2014/main" xmlns="" id="{A74B16ED-A3E2-4A4C-B805-B119FAD4C7D1}"/>
                </a:ext>
              </a:extLst>
            </p:cNvPr>
            <p:cNvSpPr>
              <a:spLocks noChangeAspect="1"/>
            </p:cNvSpPr>
            <p:nvPr/>
          </p:nvSpPr>
          <p:spPr>
            <a:xfrm>
              <a:off x="5331579" y="2577596"/>
              <a:ext cx="2750462" cy="30586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9" name="Picture 18">
              <a:extLst>
                <a:ext uri="{FF2B5EF4-FFF2-40B4-BE49-F238E27FC236}">
                  <a16:creationId xmlns:a16="http://schemas.microsoft.com/office/drawing/2014/main" xmlns="" id="{BF39A7D7-AEA2-455B-B811-99D40C12A7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4398" y="4798796"/>
              <a:ext cx="1940955" cy="434036"/>
            </a:xfrm>
            <a:prstGeom prst="rect">
              <a:avLst/>
            </a:prstGeom>
          </p:spPr>
        </p:pic>
      </p:grpSp>
      <p:sp>
        <p:nvSpPr>
          <p:cNvPr id="16" name="Text Placeholder 2">
            <a:extLst>
              <a:ext uri="{FF2B5EF4-FFF2-40B4-BE49-F238E27FC236}">
                <a16:creationId xmlns:a16="http://schemas.microsoft.com/office/drawing/2014/main" xmlns="" id="{8C7AF8CA-60BE-47E5-95F9-F563E02C7FD5}"/>
              </a:ext>
            </a:extLst>
          </p:cNvPr>
          <p:cNvSpPr>
            <a:spLocks noGrp="1"/>
          </p:cNvSpPr>
          <p:nvPr>
            <p:ph type="body" sz="quarter" idx="16"/>
          </p:nvPr>
        </p:nvSpPr>
        <p:spPr>
          <a:xfrm>
            <a:off x="383401" y="2407771"/>
            <a:ext cx="4860131" cy="1215629"/>
          </a:xfrm>
        </p:spPr>
        <p:txBody>
          <a:bodyPr>
            <a:noAutofit/>
          </a:bodyPr>
          <a:lstStyle>
            <a:lvl1pPr marL="0" indent="0">
              <a:spcAft>
                <a:spcPts val="0"/>
              </a:spcAft>
              <a:buNone/>
              <a:defRPr b="1"/>
            </a:lvl1pPr>
            <a:lvl2pPr marL="0" indent="0">
              <a:spcAft>
                <a:spcPts val="900"/>
              </a:spcAft>
              <a:buNone/>
              <a:defRPr b="0"/>
            </a:lvl2pPr>
            <a:lvl3pPr marL="0" indent="0">
              <a:buFont typeface="Arial" panose="020B0604020202020204" pitchFamily="34" charset="0"/>
              <a:buNone/>
              <a:defRPr sz="1050"/>
            </a:lvl3pPr>
            <a:lvl4pPr marL="0" indent="0">
              <a:buNone/>
              <a:defRPr sz="1050"/>
            </a:lvl4pPr>
            <a:lvl5pPr marL="0" indent="0">
              <a:buNone/>
              <a:defRPr sz="1050"/>
            </a:lvl5p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2"/>
          </p:nvPr>
        </p:nvSpPr>
        <p:spPr>
          <a:xfrm>
            <a:off x="378001" y="1046817"/>
            <a:ext cx="4846499" cy="1215000"/>
          </a:xfrm>
        </p:spPr>
        <p:txBody>
          <a:bodyPr>
            <a:noAutofit/>
          </a:bodyPr>
          <a:lstStyle>
            <a:lvl1pPr marL="0" indent="0">
              <a:lnSpc>
                <a:spcPct val="80000"/>
              </a:lnSpc>
              <a:spcAft>
                <a:spcPts val="0"/>
              </a:spcAft>
              <a:buNone/>
              <a:defRPr sz="3300" b="1" i="0" cap="none" baseline="0">
                <a:solidFill>
                  <a:schemeClr val="accent1"/>
                </a:solidFill>
              </a:defRPr>
            </a:lvl1pPr>
            <a:lvl2pPr marL="0" indent="0">
              <a:lnSpc>
                <a:spcPct val="80000"/>
              </a:lnSpc>
              <a:spcAft>
                <a:spcPts val="0"/>
              </a:spcAft>
              <a:buNone/>
              <a:defRPr sz="3300" b="1" i="0" cap="none" baseline="0">
                <a:solidFill>
                  <a:schemeClr val="accent2"/>
                </a:solidFill>
              </a:defRPr>
            </a:lvl2pPr>
          </a:lstStyle>
          <a:p>
            <a:pPr lvl="0"/>
            <a:r>
              <a:rPr lang="en-US"/>
              <a:t>Edit Master text styles</a:t>
            </a:r>
          </a:p>
          <a:p>
            <a:pPr lvl="1"/>
            <a:r>
              <a:rPr lang="en-US"/>
              <a:t>Second level</a:t>
            </a:r>
          </a:p>
        </p:txBody>
      </p:sp>
      <p:sp>
        <p:nvSpPr>
          <p:cNvPr id="20" name="TextBox 19">
            <a:extLst>
              <a:ext uri="{FF2B5EF4-FFF2-40B4-BE49-F238E27FC236}">
                <a16:creationId xmlns:a16="http://schemas.microsoft.com/office/drawing/2014/main" xmlns="" id="{CE24F980-9072-4929-A30B-C6D72E6B4D6A}"/>
              </a:ext>
            </a:extLst>
          </p:cNvPr>
          <p:cNvSpPr txBox="1"/>
          <p:nvPr/>
        </p:nvSpPr>
        <p:spPr>
          <a:xfrm>
            <a:off x="-1600200" y="1046817"/>
            <a:ext cx="1513640" cy="784830"/>
          </a:xfrm>
          <a:prstGeom prst="rect">
            <a:avLst/>
          </a:prstGeom>
          <a:solidFill>
            <a:schemeClr val="bg1">
              <a:lumMod val="95000"/>
            </a:schemeClr>
          </a:solidFill>
        </p:spPr>
        <p:txBody>
          <a:bodyPr wrap="square" rtlCol="0">
            <a:spAutoFit/>
          </a:bodyPr>
          <a:lstStyle/>
          <a:p>
            <a:pPr algn="r"/>
            <a:r>
              <a:rPr lang="en-GB" sz="750" b="1" dirty="0">
                <a:solidFill>
                  <a:schemeClr val="tx1">
                    <a:lumMod val="85000"/>
                    <a:lumOff val="15000"/>
                  </a:schemeClr>
                </a:solidFill>
                <a:latin typeface="Arial" panose="020B0604020202020204" pitchFamily="34" charset="0"/>
                <a:cs typeface="Arial" panose="020B0604020202020204" pitchFamily="34" charset="0"/>
              </a:rPr>
              <a:t>Title Text</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Select text after the first line then press the key combination</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ALT+SHIFT+RIGHT</a:t>
            </a:r>
          </a:p>
          <a:p>
            <a:pPr algn="r"/>
            <a:r>
              <a:rPr lang="en-GB" sz="750" baseline="0" dirty="0">
                <a:solidFill>
                  <a:schemeClr val="tx1">
                    <a:lumMod val="85000"/>
                    <a:lumOff val="15000"/>
                  </a:schemeClr>
                </a:solidFill>
                <a:latin typeface="Arial" panose="020B0604020202020204" pitchFamily="34" charset="0"/>
                <a:cs typeface="Arial" panose="020B0604020202020204" pitchFamily="34" charset="0"/>
              </a:rPr>
              <a:t>to automatically style with the second level title colour pair.</a:t>
            </a:r>
            <a:endParaRPr lang="en-GB" sz="7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F49DBA70-198E-46D2-8FBD-2CC55B1994DA}"/>
              </a:ext>
            </a:extLst>
          </p:cNvPr>
          <p:cNvSpPr txBox="1"/>
          <p:nvPr/>
        </p:nvSpPr>
        <p:spPr>
          <a:xfrm>
            <a:off x="-1669569" y="4022155"/>
            <a:ext cx="1354409" cy="438582"/>
          </a:xfrm>
          <a:prstGeom prst="rect">
            <a:avLst/>
          </a:prstGeom>
          <a:solidFill>
            <a:schemeClr val="bg1">
              <a:lumMod val="95000"/>
            </a:schemeClr>
          </a:solidFill>
        </p:spPr>
        <p:txBody>
          <a:bodyPr wrap="square" rtlCol="0">
            <a:spAutoFit/>
          </a:bodyPr>
          <a:lstStyle/>
          <a:p>
            <a:pPr algn="r"/>
            <a:r>
              <a:rPr lang="en-GB" sz="750" b="1" dirty="0">
                <a:solidFill>
                  <a:schemeClr val="tx1">
                    <a:lumMod val="85000"/>
                    <a:lumOff val="15000"/>
                  </a:schemeClr>
                </a:solidFill>
                <a:latin typeface="Arial" panose="020B0604020202020204" pitchFamily="34" charset="0"/>
                <a:cs typeface="Arial" panose="020B0604020202020204" pitchFamily="34" charset="0"/>
              </a:rPr>
              <a:t>Partner logos</a:t>
            </a:r>
          </a:p>
          <a:p>
            <a:pPr algn="r"/>
            <a:r>
              <a:rPr lang="en-GB" sz="750" b="0" dirty="0">
                <a:solidFill>
                  <a:schemeClr val="tx1">
                    <a:lumMod val="85000"/>
                    <a:lumOff val="15000"/>
                  </a:schemeClr>
                </a:solidFill>
                <a:latin typeface="Arial" panose="020B0604020202020204" pitchFamily="34" charset="0"/>
                <a:cs typeface="Arial" panose="020B0604020202020204" pitchFamily="34" charset="0"/>
              </a:rPr>
              <a:t>The space is reserved for Partner logos if required</a:t>
            </a:r>
            <a:r>
              <a:rPr lang="en-GB" sz="750" b="0" baseline="0" dirty="0">
                <a:solidFill>
                  <a:schemeClr val="tx1">
                    <a:lumMod val="85000"/>
                    <a:lumOff val="15000"/>
                  </a:schemeClr>
                </a:solidFill>
                <a:latin typeface="Arial" panose="020B0604020202020204" pitchFamily="34" charset="0"/>
                <a:cs typeface="Arial" panose="020B0604020202020204" pitchFamily="34" charset="0"/>
              </a:rPr>
              <a:t>.</a:t>
            </a:r>
            <a:endParaRPr lang="en-GB" sz="750" b="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2" name="Left Brace 21">
            <a:extLst>
              <a:ext uri="{FF2B5EF4-FFF2-40B4-BE49-F238E27FC236}">
                <a16:creationId xmlns:a16="http://schemas.microsoft.com/office/drawing/2014/main" xmlns="" id="{7FFF29AD-3C2A-4F3B-B0A1-EC678F02D444}"/>
              </a:ext>
            </a:extLst>
          </p:cNvPr>
          <p:cNvSpPr/>
          <p:nvPr/>
        </p:nvSpPr>
        <p:spPr>
          <a:xfrm>
            <a:off x="-267536" y="3714750"/>
            <a:ext cx="172286" cy="11389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4" name="TextBox 13">
            <a:extLst>
              <a:ext uri="{FF2B5EF4-FFF2-40B4-BE49-F238E27FC236}">
                <a16:creationId xmlns:a16="http://schemas.microsoft.com/office/drawing/2014/main" xmlns="" id="{C83FD02A-2FA4-4179-B2F6-3B2A4002C850}"/>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large triangle (optional):</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
        <p:nvSpPr>
          <p:cNvPr id="15" name="TextBox 14">
            <a:extLst>
              <a:ext uri="{FF2B5EF4-FFF2-40B4-BE49-F238E27FC236}">
                <a16:creationId xmlns:a16="http://schemas.microsoft.com/office/drawing/2014/main" xmlns="" id="{9EB293C3-8827-49B5-B153-5B2298507938}"/>
              </a:ext>
            </a:extLst>
          </p:cNvPr>
          <p:cNvSpPr txBox="1"/>
          <p:nvPr/>
        </p:nvSpPr>
        <p:spPr>
          <a:xfrm>
            <a:off x="-1600200" y="2407772"/>
            <a:ext cx="1513640" cy="1131079"/>
          </a:xfrm>
          <a:prstGeom prst="rect">
            <a:avLst/>
          </a:prstGeom>
          <a:solidFill>
            <a:schemeClr val="bg1">
              <a:lumMod val="95000"/>
            </a:schemeClr>
          </a:solidFill>
        </p:spPr>
        <p:txBody>
          <a:bodyPr wrap="square" rtlCol="0">
            <a:spAutoFit/>
          </a:bodyPr>
          <a:lstStyle/>
          <a:p>
            <a:pPr algn="r"/>
            <a:r>
              <a:rPr lang="en-GB" sz="750" b="1" dirty="0">
                <a:solidFill>
                  <a:schemeClr val="tx1">
                    <a:lumMod val="85000"/>
                    <a:lumOff val="15000"/>
                  </a:schemeClr>
                </a:solidFill>
                <a:latin typeface="Arial" panose="020B0604020202020204" pitchFamily="34" charset="0"/>
                <a:cs typeface="Arial" panose="020B0604020202020204" pitchFamily="34" charset="0"/>
              </a:rPr>
              <a:t>Subtitle Text</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Changing the style works the same was as the title.</a:t>
            </a:r>
          </a:p>
          <a:p>
            <a:pPr algn="r"/>
            <a:endParaRPr lang="en-GB" sz="750" dirty="0">
              <a:solidFill>
                <a:schemeClr val="tx1">
                  <a:lumMod val="85000"/>
                  <a:lumOff val="15000"/>
                </a:schemeClr>
              </a:solidFill>
              <a:latin typeface="Arial" panose="020B0604020202020204" pitchFamily="34" charset="0"/>
              <a:cs typeface="Arial" panose="020B0604020202020204" pitchFamily="34" charset="0"/>
            </a:endParaRP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Select and press</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ALT+SHIFT+RIGHT to cycle down through the hierarchy of styles</a:t>
            </a:r>
            <a:r>
              <a:rPr lang="en-GB" sz="750" baseline="0" dirty="0">
                <a:solidFill>
                  <a:schemeClr val="tx1">
                    <a:lumMod val="85000"/>
                    <a:lumOff val="15000"/>
                  </a:schemeClr>
                </a:solidFill>
                <a:latin typeface="Arial" panose="020B0604020202020204" pitchFamily="34" charset="0"/>
                <a:cs typeface="Arial" panose="020B0604020202020204" pitchFamily="34" charset="0"/>
              </a:rPr>
              <a:t>. Use ALT+SHIFT+LEFT to cycle up through the styles</a:t>
            </a:r>
            <a:endParaRPr lang="en-GB" sz="7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88C824DE-805F-454C-9A51-8AD9ED83D619}"/>
              </a:ext>
            </a:extLst>
          </p:cNvPr>
          <p:cNvSpPr txBox="1"/>
          <p:nvPr/>
        </p:nvSpPr>
        <p:spPr>
          <a:xfrm>
            <a:off x="-1" y="5228727"/>
            <a:ext cx="2390776" cy="784830"/>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Change the Background image (recommended):  “</a:t>
            </a:r>
            <a:r>
              <a:rPr lang="en-GB" sz="750" dirty="0">
                <a:solidFill>
                  <a:schemeClr val="tx1">
                    <a:lumMod val="85000"/>
                    <a:lumOff val="15000"/>
                  </a:schemeClr>
                </a:solidFill>
                <a:latin typeface="Arial" panose="020B0604020202020204" pitchFamily="34" charset="0"/>
                <a:cs typeface="Arial" panose="020B0604020202020204" pitchFamily="34" charset="0"/>
              </a:rPr>
              <a:t>Right Click” on the slide and then Click “Format Background…”.  Select the “Picture of texture fill” radio button.  Click the “File…” button and browse for an image previously downloaded from the AVEVA Image Library.</a:t>
            </a:r>
          </a:p>
        </p:txBody>
      </p:sp>
    </p:spTree>
    <p:extLst>
      <p:ext uri="{BB962C8B-B14F-4D97-AF65-F5344CB8AC3E}">
        <p14:creationId xmlns:p14="http://schemas.microsoft.com/office/powerpoint/2010/main" val="3505937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Image">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xmlns="" id="{1C3735A6-9437-4067-9E87-1F796CA9B335}"/>
              </a:ext>
            </a:extLst>
          </p:cNvPr>
          <p:cNvSpPr>
            <a:spLocks noGrp="1"/>
          </p:cNvSpPr>
          <p:nvPr>
            <p:ph type="pic" sz="quarter" idx="14" hasCustomPrompt="1"/>
          </p:nvPr>
        </p:nvSpPr>
        <p:spPr>
          <a:xfrm>
            <a:off x="6008428" y="-10235"/>
            <a:ext cx="3146003" cy="5161413"/>
          </a:xfrm>
          <a:custGeom>
            <a:avLst/>
            <a:gdLst>
              <a:gd name="connsiteX0" fmla="*/ 0 w 5413824"/>
              <a:gd name="connsiteY0" fmla="*/ 0 h 6861175"/>
              <a:gd name="connsiteX1" fmla="*/ 5413824 w 5413824"/>
              <a:gd name="connsiteY1" fmla="*/ 0 h 6861175"/>
              <a:gd name="connsiteX2" fmla="*/ 5413824 w 5413824"/>
              <a:gd name="connsiteY2" fmla="*/ 6861175 h 6861175"/>
              <a:gd name="connsiteX3" fmla="*/ 0 w 5413824"/>
              <a:gd name="connsiteY3" fmla="*/ 6861175 h 6861175"/>
              <a:gd name="connsiteX4" fmla="*/ 0 w 5413824"/>
              <a:gd name="connsiteY4" fmla="*/ 0 h 6861175"/>
              <a:gd name="connsiteX0" fmla="*/ 0 w 5413824"/>
              <a:gd name="connsiteY0" fmla="*/ 0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5" fmla="*/ 0 w 5413824"/>
              <a:gd name="connsiteY5" fmla="*/ 0 h 6861175"/>
              <a:gd name="connsiteX0" fmla="*/ 0 w 5413824"/>
              <a:gd name="connsiteY0" fmla="*/ 6861175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0 w 5427472"/>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3745756 w 5427472"/>
              <a:gd name="connsiteY4" fmla="*/ 6858000 h 6861175"/>
              <a:gd name="connsiteX5" fmla="*/ 0 w 5427472"/>
              <a:gd name="connsiteY5"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5427472 w 5427472"/>
              <a:gd name="connsiteY4" fmla="*/ 6861175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81554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8012"/>
              <a:gd name="connsiteX1" fmla="*/ 3048212 w 5427472"/>
              <a:gd name="connsiteY1" fmla="*/ 0 h 6868012"/>
              <a:gd name="connsiteX2" fmla="*/ 5427472 w 5427472"/>
              <a:gd name="connsiteY2" fmla="*/ 0 h 6868012"/>
              <a:gd name="connsiteX3" fmla="*/ 5425700 w 5427472"/>
              <a:gd name="connsiteY3" fmla="*/ 6581554 h 6868012"/>
              <a:gd name="connsiteX4" fmla="*/ 4645979 w 5427472"/>
              <a:gd name="connsiteY4" fmla="*/ 4851622 h 6868012"/>
              <a:gd name="connsiteX5" fmla="*/ 3762442 w 5427472"/>
              <a:gd name="connsiteY5" fmla="*/ 6868012 h 6868012"/>
              <a:gd name="connsiteX6" fmla="*/ 0 w 5427472"/>
              <a:gd name="connsiteY6" fmla="*/ 6861175 h 6868012"/>
              <a:gd name="connsiteX0" fmla="*/ 0 w 5435738"/>
              <a:gd name="connsiteY0" fmla="*/ 6861175 h 6868012"/>
              <a:gd name="connsiteX1" fmla="*/ 3048212 w 5435738"/>
              <a:gd name="connsiteY1" fmla="*/ 0 h 6868012"/>
              <a:gd name="connsiteX2" fmla="*/ 5427472 w 5435738"/>
              <a:gd name="connsiteY2" fmla="*/ 0 h 6868012"/>
              <a:gd name="connsiteX3" fmla="*/ 5435712 w 5435738"/>
              <a:gd name="connsiteY3" fmla="*/ 6618264 h 6868012"/>
              <a:gd name="connsiteX4" fmla="*/ 4645979 w 5435738"/>
              <a:gd name="connsiteY4" fmla="*/ 4851622 h 6868012"/>
              <a:gd name="connsiteX5" fmla="*/ 3762442 w 5435738"/>
              <a:gd name="connsiteY5" fmla="*/ 6868012 h 6868012"/>
              <a:gd name="connsiteX6" fmla="*/ 0 w 5435738"/>
              <a:gd name="connsiteY6" fmla="*/ 6861175 h 6868012"/>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49317 w 5439076"/>
              <a:gd name="connsiteY4" fmla="*/ 4851622 h 6868012"/>
              <a:gd name="connsiteX5" fmla="*/ 3765780 w 5439076"/>
              <a:gd name="connsiteY5" fmla="*/ 6868012 h 6868012"/>
              <a:gd name="connsiteX6" fmla="*/ 0 w 5439076"/>
              <a:gd name="connsiteY6" fmla="*/ 6867849 h 6868012"/>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55294 w 5439076"/>
              <a:gd name="connsiteY4" fmla="*/ 4875528 h 6868012"/>
              <a:gd name="connsiteX5" fmla="*/ 3765780 w 5439076"/>
              <a:gd name="connsiteY5" fmla="*/ 6868012 h 6868012"/>
              <a:gd name="connsiteX6" fmla="*/ 0 w 5439076"/>
              <a:gd name="connsiteY6" fmla="*/ 6867849 h 6868012"/>
              <a:gd name="connsiteX0" fmla="*/ 0 w 5439142"/>
              <a:gd name="connsiteY0" fmla="*/ 6878279 h 6878442"/>
              <a:gd name="connsiteX1" fmla="*/ 3051550 w 5439142"/>
              <a:gd name="connsiteY1" fmla="*/ 1043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39142"/>
              <a:gd name="connsiteY0" fmla="*/ 6885233 h 6885396"/>
              <a:gd name="connsiteX1" fmla="*/ 3058504 w 5439142"/>
              <a:gd name="connsiteY1" fmla="*/ 0 h 6885396"/>
              <a:gd name="connsiteX2" fmla="*/ 5437764 w 5439142"/>
              <a:gd name="connsiteY2" fmla="*/ 6954 h 6885396"/>
              <a:gd name="connsiteX3" fmla="*/ 5439050 w 5439142"/>
              <a:gd name="connsiteY3" fmla="*/ 6635648 h 6885396"/>
              <a:gd name="connsiteX4" fmla="*/ 4655294 w 5439142"/>
              <a:gd name="connsiteY4" fmla="*/ 4892912 h 6885396"/>
              <a:gd name="connsiteX5" fmla="*/ 3765780 w 5439142"/>
              <a:gd name="connsiteY5" fmla="*/ 6885396 h 6885396"/>
              <a:gd name="connsiteX6" fmla="*/ 0 w 5439142"/>
              <a:gd name="connsiteY6" fmla="*/ 6885233 h 6885396"/>
              <a:gd name="connsiteX0" fmla="*/ 0 w 5439142"/>
              <a:gd name="connsiteY0" fmla="*/ 6878279 h 6878442"/>
              <a:gd name="connsiteX1" fmla="*/ 3055027 w 5439142"/>
              <a:gd name="connsiteY1" fmla="*/ 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28694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294671 w 5444717"/>
              <a:gd name="connsiteY3" fmla="*/ 6612652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28675"/>
              <a:gd name="connsiteY0" fmla="*/ 6878279 h 6878442"/>
              <a:gd name="connsiteX1" fmla="*/ 3055027 w 5428675"/>
              <a:gd name="connsiteY1" fmla="*/ 0 h 6878442"/>
              <a:gd name="connsiteX2" fmla="*/ 5428675 w 5428675"/>
              <a:gd name="connsiteY2" fmla="*/ 0 h 6878442"/>
              <a:gd name="connsiteX3" fmla="*/ 5423008 w 5428675"/>
              <a:gd name="connsiteY3" fmla="*/ 6692863 h 6878442"/>
              <a:gd name="connsiteX4" fmla="*/ 4655294 w 5428675"/>
              <a:gd name="connsiteY4" fmla="*/ 4885958 h 6878442"/>
              <a:gd name="connsiteX5" fmla="*/ 3765780 w 5428675"/>
              <a:gd name="connsiteY5" fmla="*/ 6878442 h 6878442"/>
              <a:gd name="connsiteX6" fmla="*/ 0 w 5428675"/>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45769 w 5444717"/>
              <a:gd name="connsiteY4" fmla="*/ 4914533 h 6878442"/>
              <a:gd name="connsiteX5" fmla="*/ 3765780 w 5444717"/>
              <a:gd name="connsiteY5" fmla="*/ 6878442 h 6878442"/>
              <a:gd name="connsiteX6" fmla="*/ 0 w 5444717"/>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14533 h 6878442"/>
              <a:gd name="connsiteX5" fmla="*/ 3765780 w 5448623"/>
              <a:gd name="connsiteY5" fmla="*/ 6878442 h 6878442"/>
              <a:gd name="connsiteX6" fmla="*/ 0 w 5448623"/>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33583 h 6878442"/>
              <a:gd name="connsiteX5" fmla="*/ 3765780 w 5448623"/>
              <a:gd name="connsiteY5" fmla="*/ 6878442 h 6878442"/>
              <a:gd name="connsiteX6" fmla="*/ 0 w 5448623"/>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315225 w 5444717"/>
              <a:gd name="connsiteY3" fmla="*/ 679763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83440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2987 w 5444717"/>
              <a:gd name="connsiteY4" fmla="*/ 477477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6621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62037 w 5444717"/>
              <a:gd name="connsiteY4" fmla="*/ 477858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69539"/>
              <a:gd name="connsiteY0" fmla="*/ 6878279 h 6878442"/>
              <a:gd name="connsiteX1" fmla="*/ 3055027 w 5469539"/>
              <a:gd name="connsiteY1" fmla="*/ 0 h 6878442"/>
              <a:gd name="connsiteX2" fmla="*/ 5444717 w 5469539"/>
              <a:gd name="connsiteY2" fmla="*/ 0 h 6878442"/>
              <a:gd name="connsiteX3" fmla="*/ 5469530 w 5469539"/>
              <a:gd name="connsiteY3" fmla="*/ 6389968 h 6878442"/>
              <a:gd name="connsiteX4" fmla="*/ 4650607 w 5469539"/>
              <a:gd name="connsiteY4" fmla="*/ 4858592 h 6878442"/>
              <a:gd name="connsiteX5" fmla="*/ 3765780 w 5469539"/>
              <a:gd name="connsiteY5" fmla="*/ 6878442 h 6878442"/>
              <a:gd name="connsiteX6" fmla="*/ 0 w 5469539"/>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3380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33808 h 6878279"/>
              <a:gd name="connsiteX4" fmla="*/ 4650607 w 5444717"/>
              <a:gd name="connsiteY4" fmla="*/ 4858592 h 6878279"/>
              <a:gd name="connsiteX5" fmla="*/ 3632430 w 5444717"/>
              <a:gd name="connsiteY5" fmla="*/ 6695562 h 6878279"/>
              <a:gd name="connsiteX6" fmla="*/ 0 w 5444717"/>
              <a:gd name="connsiteY6" fmla="*/ 6878279 h 6878279"/>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7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25207 w 5444717"/>
              <a:gd name="connsiteY4" fmla="*/ 4773925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80241 w 5444717"/>
              <a:gd name="connsiteY4" fmla="*/ 47654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7527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22116 w 5444717"/>
              <a:gd name="connsiteY3" fmla="*/ 6489875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084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41650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695083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9474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46375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252784 w 5444717"/>
              <a:gd name="connsiteY3" fmla="*/ 6536441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29574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1289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47132 w 5444717"/>
              <a:gd name="connsiteY4" fmla="*/ 4871292 h 6878279"/>
              <a:gd name="connsiteX5" fmla="*/ 3762817 w 5444717"/>
              <a:gd name="connsiteY5" fmla="*/ 6877596 h 6878279"/>
              <a:gd name="connsiteX6" fmla="*/ 0 w 5444717"/>
              <a:gd name="connsiteY6" fmla="*/ 6878279 h 6878279"/>
              <a:gd name="connsiteX0" fmla="*/ 0 w 5444717"/>
              <a:gd name="connsiteY0" fmla="*/ 6881497 h 6881497"/>
              <a:gd name="connsiteX1" fmla="*/ 3055027 w 5444717"/>
              <a:gd name="connsiteY1" fmla="*/ 3218 h 6881497"/>
              <a:gd name="connsiteX2" fmla="*/ 4269613 w 5444717"/>
              <a:gd name="connsiteY2" fmla="*/ 0 h 6881497"/>
              <a:gd name="connsiteX3" fmla="*/ 5444717 w 5444717"/>
              <a:gd name="connsiteY3" fmla="*/ 3218 h 6881497"/>
              <a:gd name="connsiteX4" fmla="*/ 5439808 w 5444717"/>
              <a:gd name="connsiteY4" fmla="*/ 6658844 h 6881497"/>
              <a:gd name="connsiteX5" fmla="*/ 4647132 w 5444717"/>
              <a:gd name="connsiteY5" fmla="*/ 4874510 h 6881497"/>
              <a:gd name="connsiteX6" fmla="*/ 3762817 w 5444717"/>
              <a:gd name="connsiteY6" fmla="*/ 6880814 h 6881497"/>
              <a:gd name="connsiteX7" fmla="*/ 0 w 5444717"/>
              <a:gd name="connsiteY7" fmla="*/ 6881497 h 6881497"/>
              <a:gd name="connsiteX0" fmla="*/ 0 w 5444717"/>
              <a:gd name="connsiteY0" fmla="*/ 6881497 h 6881497"/>
              <a:gd name="connsiteX1" fmla="*/ 4269613 w 5444717"/>
              <a:gd name="connsiteY1" fmla="*/ 0 h 6881497"/>
              <a:gd name="connsiteX2" fmla="*/ 5444717 w 5444717"/>
              <a:gd name="connsiteY2" fmla="*/ 3218 h 6881497"/>
              <a:gd name="connsiteX3" fmla="*/ 5439808 w 5444717"/>
              <a:gd name="connsiteY3" fmla="*/ 6658844 h 6881497"/>
              <a:gd name="connsiteX4" fmla="*/ 4647132 w 5444717"/>
              <a:gd name="connsiteY4" fmla="*/ 4874510 h 6881497"/>
              <a:gd name="connsiteX5" fmla="*/ 3762817 w 5444717"/>
              <a:gd name="connsiteY5" fmla="*/ 6880814 h 6881497"/>
              <a:gd name="connsiteX6" fmla="*/ 0 w 5444717"/>
              <a:gd name="connsiteY6" fmla="*/ 6881497 h 6881497"/>
              <a:gd name="connsiteX0" fmla="*/ 0 w 5444717"/>
              <a:gd name="connsiteY0" fmla="*/ 6881497 h 6881884"/>
              <a:gd name="connsiteX1" fmla="*/ 4269613 w 5444717"/>
              <a:gd name="connsiteY1" fmla="*/ 0 h 6881884"/>
              <a:gd name="connsiteX2" fmla="*/ 5444717 w 5444717"/>
              <a:gd name="connsiteY2" fmla="*/ 3218 h 6881884"/>
              <a:gd name="connsiteX3" fmla="*/ 5439808 w 5444717"/>
              <a:gd name="connsiteY3" fmla="*/ 6658844 h 6881884"/>
              <a:gd name="connsiteX4" fmla="*/ 4647132 w 5444717"/>
              <a:gd name="connsiteY4" fmla="*/ 4874510 h 6881884"/>
              <a:gd name="connsiteX5" fmla="*/ 3762817 w 5444717"/>
              <a:gd name="connsiteY5" fmla="*/ 6880814 h 6881884"/>
              <a:gd name="connsiteX6" fmla="*/ 1250046 w 5444717"/>
              <a:gd name="connsiteY6" fmla="*/ 6881884 h 6881884"/>
              <a:gd name="connsiteX7" fmla="*/ 0 w 5444717"/>
              <a:gd name="connsiteY7" fmla="*/ 6881497 h 6881884"/>
              <a:gd name="connsiteX0" fmla="*/ 0 w 4194671"/>
              <a:gd name="connsiteY0" fmla="*/ 6881884 h 6881884"/>
              <a:gd name="connsiteX1" fmla="*/ 3019567 w 4194671"/>
              <a:gd name="connsiteY1" fmla="*/ 0 h 6881884"/>
              <a:gd name="connsiteX2" fmla="*/ 4194671 w 4194671"/>
              <a:gd name="connsiteY2" fmla="*/ 3218 h 6881884"/>
              <a:gd name="connsiteX3" fmla="*/ 4189762 w 4194671"/>
              <a:gd name="connsiteY3" fmla="*/ 6658844 h 6881884"/>
              <a:gd name="connsiteX4" fmla="*/ 3397086 w 4194671"/>
              <a:gd name="connsiteY4" fmla="*/ 4874510 h 6881884"/>
              <a:gd name="connsiteX5" fmla="*/ 2512771 w 4194671"/>
              <a:gd name="connsiteY5" fmla="*/ 6880814 h 6881884"/>
              <a:gd name="connsiteX6" fmla="*/ 0 w 4194671"/>
              <a:gd name="connsiteY6" fmla="*/ 6881884 h 68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4671" h="6881884">
                <a:moveTo>
                  <a:pt x="0" y="6881884"/>
                </a:moveTo>
                <a:lnTo>
                  <a:pt x="3019567" y="0"/>
                </a:lnTo>
                <a:lnTo>
                  <a:pt x="4194671" y="3218"/>
                </a:lnTo>
                <a:cubicBezTo>
                  <a:pt x="4194080" y="2195297"/>
                  <a:pt x="4190353" y="4466765"/>
                  <a:pt x="4189762" y="6658844"/>
                </a:cubicBezTo>
                <a:cubicBezTo>
                  <a:pt x="4052130" y="6344469"/>
                  <a:pt x="3577249" y="5273945"/>
                  <a:pt x="3397086" y="4874510"/>
                </a:cubicBezTo>
                <a:lnTo>
                  <a:pt x="2512771" y="6880814"/>
                </a:lnTo>
                <a:lnTo>
                  <a:pt x="0" y="6881884"/>
                </a:lnTo>
                <a:close/>
              </a:path>
            </a:pathLst>
          </a:custGeom>
          <a:solidFill>
            <a:schemeClr val="tx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sp>
        <p:nvSpPr>
          <p:cNvPr id="15" name="Isosceles Triangle 7">
            <a:extLst>
              <a:ext uri="{FF2B5EF4-FFF2-40B4-BE49-F238E27FC236}">
                <a16:creationId xmlns:a16="http://schemas.microsoft.com/office/drawing/2014/main" xmlns="" id="{19E0D814-2370-44CC-82ED-58FBF8DFD5E5}"/>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Content Placeholder 2"/>
          <p:cNvSpPr>
            <a:spLocks noGrp="1"/>
          </p:cNvSpPr>
          <p:nvPr>
            <p:ph idx="1"/>
          </p:nvPr>
        </p:nvSpPr>
        <p:spPr>
          <a:xfrm>
            <a:off x="378000" y="1188000"/>
            <a:ext cx="5908500" cy="3240000"/>
          </a:xfrm>
        </p:spPr>
        <p:txBody>
          <a:bodyPr>
            <a:noAutofit/>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3" name="Title 1">
            <a:extLst>
              <a:ext uri="{FF2B5EF4-FFF2-40B4-BE49-F238E27FC236}">
                <a16:creationId xmlns:a16="http://schemas.microsoft.com/office/drawing/2014/main" xmlns="" id="{4D7F196A-CD00-4DD1-B36A-C8D37E166303}"/>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16" name="Text Placeholder 7">
            <a:extLst>
              <a:ext uri="{FF2B5EF4-FFF2-40B4-BE49-F238E27FC236}">
                <a16:creationId xmlns:a16="http://schemas.microsoft.com/office/drawing/2014/main" xmlns="" id="{955B826C-85D1-40FA-8463-2AB789AEA3A0}"/>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8" name="TextBox 17">
            <a:extLst>
              <a:ext uri="{FF2B5EF4-FFF2-40B4-BE49-F238E27FC236}">
                <a16:creationId xmlns:a16="http://schemas.microsoft.com/office/drawing/2014/main" xmlns="" id="{DB15FE0B-B3BF-4D32-9D9A-A6FED97D9038}"/>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right hand shape (recommended):</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33538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Image o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A618D99-4639-4505-BC8A-F5689B44F8E2}"/>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Isosceles Triangle 7">
            <a:extLst>
              <a:ext uri="{FF2B5EF4-FFF2-40B4-BE49-F238E27FC236}">
                <a16:creationId xmlns:a16="http://schemas.microsoft.com/office/drawing/2014/main" xmlns="" id="{B8C5F9F1-AD4A-42B0-82F4-89284BBACA2F}"/>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2" name="Picture Placeholder 3">
            <a:extLst>
              <a:ext uri="{FF2B5EF4-FFF2-40B4-BE49-F238E27FC236}">
                <a16:creationId xmlns:a16="http://schemas.microsoft.com/office/drawing/2014/main" xmlns="" id="{376449C7-EEE2-442D-8C3A-72C00B310ADA}"/>
              </a:ext>
            </a:extLst>
          </p:cNvPr>
          <p:cNvSpPr>
            <a:spLocks noGrp="1"/>
          </p:cNvSpPr>
          <p:nvPr>
            <p:ph type="pic" sz="quarter" idx="13" hasCustomPrompt="1"/>
          </p:nvPr>
        </p:nvSpPr>
        <p:spPr>
          <a:xfrm>
            <a:off x="5070893" y="-7822"/>
            <a:ext cx="4083538" cy="5158709"/>
          </a:xfrm>
          <a:custGeom>
            <a:avLst/>
            <a:gdLst>
              <a:gd name="connsiteX0" fmla="*/ 0 w 5413824"/>
              <a:gd name="connsiteY0" fmla="*/ 0 h 6861175"/>
              <a:gd name="connsiteX1" fmla="*/ 5413824 w 5413824"/>
              <a:gd name="connsiteY1" fmla="*/ 0 h 6861175"/>
              <a:gd name="connsiteX2" fmla="*/ 5413824 w 5413824"/>
              <a:gd name="connsiteY2" fmla="*/ 6861175 h 6861175"/>
              <a:gd name="connsiteX3" fmla="*/ 0 w 5413824"/>
              <a:gd name="connsiteY3" fmla="*/ 6861175 h 6861175"/>
              <a:gd name="connsiteX4" fmla="*/ 0 w 5413824"/>
              <a:gd name="connsiteY4" fmla="*/ 0 h 6861175"/>
              <a:gd name="connsiteX0" fmla="*/ 0 w 5413824"/>
              <a:gd name="connsiteY0" fmla="*/ 0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5" fmla="*/ 0 w 5413824"/>
              <a:gd name="connsiteY5" fmla="*/ 0 h 6861175"/>
              <a:gd name="connsiteX0" fmla="*/ 0 w 5413824"/>
              <a:gd name="connsiteY0" fmla="*/ 6861175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0 w 5427472"/>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3745756 w 5427472"/>
              <a:gd name="connsiteY4" fmla="*/ 6858000 h 6861175"/>
              <a:gd name="connsiteX5" fmla="*/ 0 w 5427472"/>
              <a:gd name="connsiteY5"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5427472 w 5427472"/>
              <a:gd name="connsiteY4" fmla="*/ 6861175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81554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8012"/>
              <a:gd name="connsiteX1" fmla="*/ 3048212 w 5427472"/>
              <a:gd name="connsiteY1" fmla="*/ 0 h 6868012"/>
              <a:gd name="connsiteX2" fmla="*/ 5427472 w 5427472"/>
              <a:gd name="connsiteY2" fmla="*/ 0 h 6868012"/>
              <a:gd name="connsiteX3" fmla="*/ 5425700 w 5427472"/>
              <a:gd name="connsiteY3" fmla="*/ 6581554 h 6868012"/>
              <a:gd name="connsiteX4" fmla="*/ 4645979 w 5427472"/>
              <a:gd name="connsiteY4" fmla="*/ 4851622 h 6868012"/>
              <a:gd name="connsiteX5" fmla="*/ 3762442 w 5427472"/>
              <a:gd name="connsiteY5" fmla="*/ 6868012 h 6868012"/>
              <a:gd name="connsiteX6" fmla="*/ 0 w 5427472"/>
              <a:gd name="connsiteY6" fmla="*/ 6861175 h 6868012"/>
              <a:gd name="connsiteX0" fmla="*/ 0 w 5435738"/>
              <a:gd name="connsiteY0" fmla="*/ 6861175 h 6868012"/>
              <a:gd name="connsiteX1" fmla="*/ 3048212 w 5435738"/>
              <a:gd name="connsiteY1" fmla="*/ 0 h 6868012"/>
              <a:gd name="connsiteX2" fmla="*/ 5427472 w 5435738"/>
              <a:gd name="connsiteY2" fmla="*/ 0 h 6868012"/>
              <a:gd name="connsiteX3" fmla="*/ 5435712 w 5435738"/>
              <a:gd name="connsiteY3" fmla="*/ 6618264 h 6868012"/>
              <a:gd name="connsiteX4" fmla="*/ 4645979 w 5435738"/>
              <a:gd name="connsiteY4" fmla="*/ 4851622 h 6868012"/>
              <a:gd name="connsiteX5" fmla="*/ 3762442 w 5435738"/>
              <a:gd name="connsiteY5" fmla="*/ 6868012 h 6868012"/>
              <a:gd name="connsiteX6" fmla="*/ 0 w 5435738"/>
              <a:gd name="connsiteY6" fmla="*/ 6861175 h 6868012"/>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49317 w 5439076"/>
              <a:gd name="connsiteY4" fmla="*/ 4851622 h 6868012"/>
              <a:gd name="connsiteX5" fmla="*/ 3765780 w 5439076"/>
              <a:gd name="connsiteY5" fmla="*/ 6868012 h 6868012"/>
              <a:gd name="connsiteX6" fmla="*/ 0 w 5439076"/>
              <a:gd name="connsiteY6" fmla="*/ 6867849 h 6868012"/>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55294 w 5439076"/>
              <a:gd name="connsiteY4" fmla="*/ 4875528 h 6868012"/>
              <a:gd name="connsiteX5" fmla="*/ 3765780 w 5439076"/>
              <a:gd name="connsiteY5" fmla="*/ 6868012 h 6868012"/>
              <a:gd name="connsiteX6" fmla="*/ 0 w 5439076"/>
              <a:gd name="connsiteY6" fmla="*/ 6867849 h 6868012"/>
              <a:gd name="connsiteX0" fmla="*/ 0 w 5439142"/>
              <a:gd name="connsiteY0" fmla="*/ 6878279 h 6878442"/>
              <a:gd name="connsiteX1" fmla="*/ 3051550 w 5439142"/>
              <a:gd name="connsiteY1" fmla="*/ 1043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39142"/>
              <a:gd name="connsiteY0" fmla="*/ 6885233 h 6885396"/>
              <a:gd name="connsiteX1" fmla="*/ 3058504 w 5439142"/>
              <a:gd name="connsiteY1" fmla="*/ 0 h 6885396"/>
              <a:gd name="connsiteX2" fmla="*/ 5437764 w 5439142"/>
              <a:gd name="connsiteY2" fmla="*/ 6954 h 6885396"/>
              <a:gd name="connsiteX3" fmla="*/ 5439050 w 5439142"/>
              <a:gd name="connsiteY3" fmla="*/ 6635648 h 6885396"/>
              <a:gd name="connsiteX4" fmla="*/ 4655294 w 5439142"/>
              <a:gd name="connsiteY4" fmla="*/ 4892912 h 6885396"/>
              <a:gd name="connsiteX5" fmla="*/ 3765780 w 5439142"/>
              <a:gd name="connsiteY5" fmla="*/ 6885396 h 6885396"/>
              <a:gd name="connsiteX6" fmla="*/ 0 w 5439142"/>
              <a:gd name="connsiteY6" fmla="*/ 6885233 h 6885396"/>
              <a:gd name="connsiteX0" fmla="*/ 0 w 5439142"/>
              <a:gd name="connsiteY0" fmla="*/ 6878279 h 6878442"/>
              <a:gd name="connsiteX1" fmla="*/ 3055027 w 5439142"/>
              <a:gd name="connsiteY1" fmla="*/ 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28694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294671 w 5444717"/>
              <a:gd name="connsiteY3" fmla="*/ 6612652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28675"/>
              <a:gd name="connsiteY0" fmla="*/ 6878279 h 6878442"/>
              <a:gd name="connsiteX1" fmla="*/ 3055027 w 5428675"/>
              <a:gd name="connsiteY1" fmla="*/ 0 h 6878442"/>
              <a:gd name="connsiteX2" fmla="*/ 5428675 w 5428675"/>
              <a:gd name="connsiteY2" fmla="*/ 0 h 6878442"/>
              <a:gd name="connsiteX3" fmla="*/ 5423008 w 5428675"/>
              <a:gd name="connsiteY3" fmla="*/ 6692863 h 6878442"/>
              <a:gd name="connsiteX4" fmla="*/ 4655294 w 5428675"/>
              <a:gd name="connsiteY4" fmla="*/ 4885958 h 6878442"/>
              <a:gd name="connsiteX5" fmla="*/ 3765780 w 5428675"/>
              <a:gd name="connsiteY5" fmla="*/ 6878442 h 6878442"/>
              <a:gd name="connsiteX6" fmla="*/ 0 w 5428675"/>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45769 w 5444717"/>
              <a:gd name="connsiteY4" fmla="*/ 4914533 h 6878442"/>
              <a:gd name="connsiteX5" fmla="*/ 3765780 w 5444717"/>
              <a:gd name="connsiteY5" fmla="*/ 6878442 h 6878442"/>
              <a:gd name="connsiteX6" fmla="*/ 0 w 5444717"/>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14533 h 6878442"/>
              <a:gd name="connsiteX5" fmla="*/ 3765780 w 5448623"/>
              <a:gd name="connsiteY5" fmla="*/ 6878442 h 6878442"/>
              <a:gd name="connsiteX6" fmla="*/ 0 w 5448623"/>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33583 h 6878442"/>
              <a:gd name="connsiteX5" fmla="*/ 3765780 w 5448623"/>
              <a:gd name="connsiteY5" fmla="*/ 6878442 h 6878442"/>
              <a:gd name="connsiteX6" fmla="*/ 0 w 5448623"/>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315225 w 5444717"/>
              <a:gd name="connsiteY3" fmla="*/ 679763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83440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2987 w 5444717"/>
              <a:gd name="connsiteY4" fmla="*/ 477477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6621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62037 w 5444717"/>
              <a:gd name="connsiteY4" fmla="*/ 477858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69539"/>
              <a:gd name="connsiteY0" fmla="*/ 6878279 h 6878442"/>
              <a:gd name="connsiteX1" fmla="*/ 3055027 w 5469539"/>
              <a:gd name="connsiteY1" fmla="*/ 0 h 6878442"/>
              <a:gd name="connsiteX2" fmla="*/ 5444717 w 5469539"/>
              <a:gd name="connsiteY2" fmla="*/ 0 h 6878442"/>
              <a:gd name="connsiteX3" fmla="*/ 5469530 w 5469539"/>
              <a:gd name="connsiteY3" fmla="*/ 6389968 h 6878442"/>
              <a:gd name="connsiteX4" fmla="*/ 4650607 w 5469539"/>
              <a:gd name="connsiteY4" fmla="*/ 4858592 h 6878442"/>
              <a:gd name="connsiteX5" fmla="*/ 3765780 w 5469539"/>
              <a:gd name="connsiteY5" fmla="*/ 6878442 h 6878442"/>
              <a:gd name="connsiteX6" fmla="*/ 0 w 5469539"/>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3380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33808 h 6878279"/>
              <a:gd name="connsiteX4" fmla="*/ 4650607 w 5444717"/>
              <a:gd name="connsiteY4" fmla="*/ 4858592 h 6878279"/>
              <a:gd name="connsiteX5" fmla="*/ 3632430 w 5444717"/>
              <a:gd name="connsiteY5" fmla="*/ 6695562 h 6878279"/>
              <a:gd name="connsiteX6" fmla="*/ 0 w 5444717"/>
              <a:gd name="connsiteY6" fmla="*/ 6878279 h 6878279"/>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7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25207 w 5444717"/>
              <a:gd name="connsiteY4" fmla="*/ 4773925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80241 w 5444717"/>
              <a:gd name="connsiteY4" fmla="*/ 47654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7527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22116 w 5444717"/>
              <a:gd name="connsiteY3" fmla="*/ 6489875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084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41650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695083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9474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46375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252784 w 5444717"/>
              <a:gd name="connsiteY3" fmla="*/ 6536441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29574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1289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47132 w 5444717"/>
              <a:gd name="connsiteY4" fmla="*/ 4871292 h 6878279"/>
              <a:gd name="connsiteX5" fmla="*/ 3762817 w 5444717"/>
              <a:gd name="connsiteY5" fmla="*/ 6877596 h 6878279"/>
              <a:gd name="connsiteX6" fmla="*/ 0 w 5444717"/>
              <a:gd name="connsiteY6" fmla="*/ 6878279 h 68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717" h="6878279">
                <a:moveTo>
                  <a:pt x="0" y="6878279"/>
                </a:moveTo>
                <a:lnTo>
                  <a:pt x="3055027" y="0"/>
                </a:lnTo>
                <a:lnTo>
                  <a:pt x="5444717" y="0"/>
                </a:lnTo>
                <a:cubicBezTo>
                  <a:pt x="5444126" y="2192079"/>
                  <a:pt x="5440399" y="4463547"/>
                  <a:pt x="5439808" y="6655626"/>
                </a:cubicBezTo>
                <a:cubicBezTo>
                  <a:pt x="5302176" y="6341251"/>
                  <a:pt x="4827295" y="5270727"/>
                  <a:pt x="4647132" y="4871292"/>
                </a:cubicBezTo>
                <a:lnTo>
                  <a:pt x="3762817" y="6877596"/>
                </a:lnTo>
                <a:lnTo>
                  <a:pt x="0" y="6878279"/>
                </a:lnTo>
                <a:close/>
              </a:path>
            </a:pathLst>
          </a:custGeom>
          <a:solidFill>
            <a:schemeClr val="tx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sp>
        <p:nvSpPr>
          <p:cNvPr id="14" name="Footer Placeholder 4">
            <a:extLst>
              <a:ext uri="{FF2B5EF4-FFF2-40B4-BE49-F238E27FC236}">
                <a16:creationId xmlns:a16="http://schemas.microsoft.com/office/drawing/2014/main" xmlns="" id="{D3831BE8-0443-4BBD-BFC2-B38234460AB7}"/>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05B31C95-AE19-4C61-AA5E-5075AA3E4CBA}"/>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15" name="TextBox 14">
            <a:extLst>
              <a:ext uri="{FF2B5EF4-FFF2-40B4-BE49-F238E27FC236}">
                <a16:creationId xmlns:a16="http://schemas.microsoft.com/office/drawing/2014/main" xmlns="" id="{EDAB945C-AB45-41C5-9BC9-989B6B9938F9}"/>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right hand shape (recommended):</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
        <p:nvSpPr>
          <p:cNvPr id="17" name="Title 1">
            <a:extLst>
              <a:ext uri="{FF2B5EF4-FFF2-40B4-BE49-F238E27FC236}">
                <a16:creationId xmlns:a16="http://schemas.microsoft.com/office/drawing/2014/main" xmlns="" id="{7D4EA8F4-5F9B-44ED-8D87-6F4F2EA06186}"/>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18" name="Text Placeholder 7">
            <a:extLst>
              <a:ext uri="{FF2B5EF4-FFF2-40B4-BE49-F238E27FC236}">
                <a16:creationId xmlns:a16="http://schemas.microsoft.com/office/drawing/2014/main" xmlns="" id="{02DC7B3F-738B-43D5-A126-509044EDB544}"/>
              </a:ext>
            </a:extLst>
          </p:cNvPr>
          <p:cNvSpPr>
            <a:spLocks noGrp="1"/>
          </p:cNvSpPr>
          <p:nvPr>
            <p:ph type="body" sz="quarter" idx="14"/>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9" name="Content Placeholder 2">
            <a:extLst>
              <a:ext uri="{FF2B5EF4-FFF2-40B4-BE49-F238E27FC236}">
                <a16:creationId xmlns:a16="http://schemas.microsoft.com/office/drawing/2014/main" xmlns="" id="{CC326A6F-35E0-4789-AD67-DB49294C0B6D}"/>
              </a:ext>
            </a:extLst>
          </p:cNvPr>
          <p:cNvSpPr>
            <a:spLocks noGrp="1"/>
          </p:cNvSpPr>
          <p:nvPr>
            <p:ph idx="1"/>
          </p:nvPr>
        </p:nvSpPr>
        <p:spPr>
          <a:xfrm>
            <a:off x="378000" y="1188000"/>
            <a:ext cx="5308425"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0836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hart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52C97DD9-9EDB-4F99-8F2A-96505DB04535}"/>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54F2EBF4-A3DA-48D3-AE46-F057F8D16CA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Text Placeholder 12">
            <a:extLst>
              <a:ext uri="{FF2B5EF4-FFF2-40B4-BE49-F238E27FC236}">
                <a16:creationId xmlns:a16="http://schemas.microsoft.com/office/drawing/2014/main" xmlns="" id="{F881A89A-5B99-4886-A44D-173F33A532E6}"/>
              </a:ext>
            </a:extLst>
          </p:cNvPr>
          <p:cNvSpPr>
            <a:spLocks noGrp="1"/>
          </p:cNvSpPr>
          <p:nvPr>
            <p:ph type="body" sz="quarter" idx="15"/>
          </p:nvPr>
        </p:nvSpPr>
        <p:spPr>
          <a:xfrm>
            <a:off x="7560000" y="1188000"/>
            <a:ext cx="1452600" cy="810000"/>
          </a:xfrm>
        </p:spPr>
        <p:txBody>
          <a:bodyPr>
            <a:noAutofit/>
          </a:bodyPr>
          <a:lstStyle>
            <a:lvl1pPr marL="0" indent="0">
              <a:lnSpc>
                <a:spcPts val="2400"/>
              </a:lnSpc>
              <a:spcAft>
                <a:spcPts val="0"/>
              </a:spcAft>
              <a:buNone/>
              <a:defRPr sz="2100" b="1">
                <a:solidFill>
                  <a:schemeClr val="accent2"/>
                </a:solidFill>
              </a:defRPr>
            </a:lvl1pPr>
            <a:lvl2pPr marL="0" indent="0">
              <a:lnSpc>
                <a:spcPts val="2400"/>
              </a:lnSpc>
              <a:spcAft>
                <a:spcPts val="0"/>
              </a:spcAft>
              <a:buNone/>
              <a:defRPr sz="2100" b="0">
                <a:solidFill>
                  <a:schemeClr val="accent2"/>
                </a:solidFill>
              </a:defRPr>
            </a:lvl2pPr>
            <a:lvl3pPr marL="0" indent="0">
              <a:lnSpc>
                <a:spcPts val="1800"/>
              </a:lnSpc>
              <a:spcBef>
                <a:spcPts val="0"/>
              </a:spcBef>
              <a:spcAft>
                <a:spcPts val="0"/>
              </a:spcAft>
              <a:buNone/>
              <a:defRPr sz="1500">
                <a:solidFill>
                  <a:schemeClr val="accent1"/>
                </a:solidFill>
              </a:defRPr>
            </a:lvl3pPr>
          </a:lstStyle>
          <a:p>
            <a:pPr lvl="0"/>
            <a:r>
              <a:rPr lang="en-US"/>
              <a:t>Edit Master text styles</a:t>
            </a:r>
          </a:p>
          <a:p>
            <a:pPr lvl="1"/>
            <a:r>
              <a:rPr lang="en-US"/>
              <a:t>Second level</a:t>
            </a:r>
          </a:p>
          <a:p>
            <a:pPr lvl="2"/>
            <a:r>
              <a:rPr lang="en-US"/>
              <a:t>Third level</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Text Placeholder 12">
            <a:extLst>
              <a:ext uri="{FF2B5EF4-FFF2-40B4-BE49-F238E27FC236}">
                <a16:creationId xmlns:a16="http://schemas.microsoft.com/office/drawing/2014/main" xmlns="" id="{43AA7D44-BC15-475B-B3F8-FCBE61D905F4}"/>
              </a:ext>
            </a:extLst>
          </p:cNvPr>
          <p:cNvSpPr>
            <a:spLocks noGrp="1"/>
          </p:cNvSpPr>
          <p:nvPr>
            <p:ph type="body" sz="quarter" idx="16"/>
          </p:nvPr>
        </p:nvSpPr>
        <p:spPr>
          <a:xfrm>
            <a:off x="7560000" y="2219307"/>
            <a:ext cx="1452600" cy="810000"/>
          </a:xfrm>
        </p:spPr>
        <p:txBody>
          <a:bodyPr>
            <a:noAutofit/>
          </a:bodyPr>
          <a:lstStyle>
            <a:lvl1pPr marL="0" indent="0">
              <a:lnSpc>
                <a:spcPts val="2400"/>
              </a:lnSpc>
              <a:spcAft>
                <a:spcPts val="0"/>
              </a:spcAft>
              <a:buNone/>
              <a:defRPr sz="2100" b="1">
                <a:solidFill>
                  <a:schemeClr val="accent2"/>
                </a:solidFill>
              </a:defRPr>
            </a:lvl1pPr>
            <a:lvl2pPr marL="0" indent="0" algn="l">
              <a:lnSpc>
                <a:spcPts val="2400"/>
              </a:lnSpc>
              <a:spcAft>
                <a:spcPts val="0"/>
              </a:spcAft>
              <a:buNone/>
              <a:defRPr sz="2100" b="0">
                <a:solidFill>
                  <a:schemeClr val="accent2"/>
                </a:solidFill>
              </a:defRPr>
            </a:lvl2pPr>
            <a:lvl3pPr marL="0" indent="0">
              <a:lnSpc>
                <a:spcPts val="1800"/>
              </a:lnSpc>
              <a:spcBef>
                <a:spcPts val="0"/>
              </a:spcBef>
              <a:spcAft>
                <a:spcPts val="0"/>
              </a:spcAft>
              <a:buNone/>
              <a:defRPr sz="1500">
                <a:solidFill>
                  <a:schemeClr val="accent1"/>
                </a:solidFill>
              </a:defRPr>
            </a:lvl3pPr>
          </a:lstStyle>
          <a:p>
            <a:pPr lvl="0"/>
            <a:r>
              <a:rPr lang="en-US"/>
              <a:t>Edit Master text styles</a:t>
            </a:r>
          </a:p>
          <a:p>
            <a:pPr lvl="1"/>
            <a:r>
              <a:rPr lang="en-US"/>
              <a:t>Second level</a:t>
            </a:r>
          </a:p>
          <a:p>
            <a:pPr lvl="2"/>
            <a:r>
              <a:rPr lang="en-US"/>
              <a:t>Third level</a:t>
            </a:r>
          </a:p>
        </p:txBody>
      </p:sp>
      <p:sp>
        <p:nvSpPr>
          <p:cNvPr id="20" name="Title 1">
            <a:extLst>
              <a:ext uri="{FF2B5EF4-FFF2-40B4-BE49-F238E27FC236}">
                <a16:creationId xmlns:a16="http://schemas.microsoft.com/office/drawing/2014/main" xmlns="" id="{83E7B97F-A3D3-4BFF-81BD-83490749F34F}"/>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21" name="Text Placeholder 7">
            <a:extLst>
              <a:ext uri="{FF2B5EF4-FFF2-40B4-BE49-F238E27FC236}">
                <a16:creationId xmlns:a16="http://schemas.microsoft.com/office/drawing/2014/main" xmlns="" id="{C8B28B6E-F50A-4DD3-B43A-DE5684249C7F}"/>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22" name="Footer Placeholder 4">
            <a:extLst>
              <a:ext uri="{FF2B5EF4-FFF2-40B4-BE49-F238E27FC236}">
                <a16:creationId xmlns:a16="http://schemas.microsoft.com/office/drawing/2014/main" xmlns="" id="{93E69D38-B636-4F62-A671-636F45DB230C}"/>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4" name="Slide Number Placeholder 5">
            <a:extLst>
              <a:ext uri="{FF2B5EF4-FFF2-40B4-BE49-F238E27FC236}">
                <a16:creationId xmlns:a16="http://schemas.microsoft.com/office/drawing/2014/main" xmlns="" id="{9CED144D-3C50-4610-B4D3-822DECD4D509}"/>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4" name="Chart Placeholder 3">
            <a:extLst>
              <a:ext uri="{FF2B5EF4-FFF2-40B4-BE49-F238E27FC236}">
                <a16:creationId xmlns:a16="http://schemas.microsoft.com/office/drawing/2014/main" xmlns="" id="{A565F70D-B05C-4EAF-8CAE-CEBA324A87EE}"/>
              </a:ext>
            </a:extLst>
          </p:cNvPr>
          <p:cNvSpPr>
            <a:spLocks noGrp="1"/>
          </p:cNvSpPr>
          <p:nvPr>
            <p:ph type="chart" sz="quarter" idx="17"/>
          </p:nvPr>
        </p:nvSpPr>
        <p:spPr>
          <a:xfrm>
            <a:off x="378000" y="1188244"/>
            <a:ext cx="6028816" cy="3075385"/>
          </a:xfrm>
        </p:spPr>
        <p:txBody>
          <a:bodyPr anchor="ctr"/>
          <a:lstStyle>
            <a:lvl1pPr marL="0" indent="0" algn="ctr">
              <a:buNone/>
              <a:defRPr/>
            </a:lvl1pPr>
          </a:lstStyle>
          <a:p>
            <a:r>
              <a:rPr lang="en-US" dirty="0"/>
              <a:t>Click icon to add chart</a:t>
            </a:r>
            <a:endParaRPr lang="en-GB" dirty="0"/>
          </a:p>
        </p:txBody>
      </p:sp>
    </p:spTree>
    <p:extLst>
      <p:ext uri="{BB962C8B-B14F-4D97-AF65-F5344CB8AC3E}">
        <p14:creationId xmlns:p14="http://schemas.microsoft.com/office/powerpoint/2010/main" val="2372144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hart opti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EB3EA498-27DE-4A07-A20F-E165DA077715}"/>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3E4FD497-C04A-4357-BF1D-112C2F2A7717}"/>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Content Placeholder 2"/>
          <p:cNvSpPr>
            <a:spLocks noGrp="1"/>
          </p:cNvSpPr>
          <p:nvPr>
            <p:ph idx="1"/>
          </p:nvPr>
        </p:nvSpPr>
        <p:spPr>
          <a:xfrm>
            <a:off x="378000" y="1188000"/>
            <a:ext cx="3429000" cy="3240000"/>
          </a:xfrm>
        </p:spPr>
        <p:txBody>
          <a:bodyPr>
            <a:noAutofit/>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p:cNvSpPr>
            <a:spLocks noGrp="1"/>
          </p:cNvSpPr>
          <p:nvPr>
            <p:ph type="chart" sz="quarter" idx="14"/>
          </p:nvPr>
        </p:nvSpPr>
        <p:spPr>
          <a:xfrm>
            <a:off x="4644000" y="1188000"/>
            <a:ext cx="1728000" cy="2706806"/>
          </a:xfrm>
        </p:spPr>
        <p:txBody>
          <a:bodyPr anchor="ctr">
            <a:noAutofit/>
          </a:bodyPr>
          <a:lstStyle>
            <a:lvl1pPr marL="0" indent="0" algn="ctr">
              <a:buNone/>
              <a:defRPr/>
            </a:lvl1pPr>
          </a:lstStyle>
          <a:p>
            <a:r>
              <a:rPr lang="en-US"/>
              <a:t>Click icon to add chart</a:t>
            </a:r>
            <a:endParaRPr lang="en-GB" dirty="0"/>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3" name="Chart Placeholder 6">
            <a:extLst>
              <a:ext uri="{FF2B5EF4-FFF2-40B4-BE49-F238E27FC236}">
                <a16:creationId xmlns:a16="http://schemas.microsoft.com/office/drawing/2014/main" xmlns="" id="{FA487222-A49D-4410-9AB0-452E9DD15693}"/>
              </a:ext>
            </a:extLst>
          </p:cNvPr>
          <p:cNvSpPr>
            <a:spLocks noGrp="1"/>
          </p:cNvSpPr>
          <p:nvPr>
            <p:ph type="chart" sz="quarter" idx="15"/>
          </p:nvPr>
        </p:nvSpPr>
        <p:spPr>
          <a:xfrm>
            <a:off x="6863850" y="1188000"/>
            <a:ext cx="1728000" cy="2706806"/>
          </a:xfrm>
        </p:spPr>
        <p:txBody>
          <a:bodyPr anchor="ctr">
            <a:noAutofit/>
          </a:bodyPr>
          <a:lstStyle>
            <a:lvl1pPr marL="0" indent="0" algn="ctr">
              <a:buNone/>
              <a:defRPr/>
            </a:lvl1pPr>
          </a:lstStyle>
          <a:p>
            <a:r>
              <a:rPr lang="en-US"/>
              <a:t>Click icon to add chart</a:t>
            </a:r>
            <a:endParaRPr lang="en-GB"/>
          </a:p>
        </p:txBody>
      </p:sp>
      <p:sp>
        <p:nvSpPr>
          <p:cNvPr id="17" name="Title 1">
            <a:extLst>
              <a:ext uri="{FF2B5EF4-FFF2-40B4-BE49-F238E27FC236}">
                <a16:creationId xmlns:a16="http://schemas.microsoft.com/office/drawing/2014/main" xmlns="" id="{4099EBC5-54AC-4941-A8DF-C99C2AF77278}"/>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18" name="Text Placeholder 7">
            <a:extLst>
              <a:ext uri="{FF2B5EF4-FFF2-40B4-BE49-F238E27FC236}">
                <a16:creationId xmlns:a16="http://schemas.microsoft.com/office/drawing/2014/main" xmlns="" id="{5715D11C-75A5-42E6-B343-F1D301AF591F}"/>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9" name="Footer Placeholder 4">
            <a:extLst>
              <a:ext uri="{FF2B5EF4-FFF2-40B4-BE49-F238E27FC236}">
                <a16:creationId xmlns:a16="http://schemas.microsoft.com/office/drawing/2014/main" xmlns="" id="{31D1A11A-B58F-4632-9C0B-11D24DA4105D}"/>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1" name="Slide Number Placeholder 5">
            <a:extLst>
              <a:ext uri="{FF2B5EF4-FFF2-40B4-BE49-F238E27FC236}">
                <a16:creationId xmlns:a16="http://schemas.microsoft.com/office/drawing/2014/main" xmlns="" id="{F2A29726-FF71-4099-8BCA-7A060CAC53BF}"/>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153793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sclaimer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75454B1-28B8-4419-9DF8-4AC09DD3E591}"/>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extBox 11">
            <a:extLst>
              <a:ext uri="{FF2B5EF4-FFF2-40B4-BE49-F238E27FC236}">
                <a16:creationId xmlns:a16="http://schemas.microsoft.com/office/drawing/2014/main" xmlns="" id="{8DC5340D-9095-4617-92BD-21105993139C}"/>
              </a:ext>
            </a:extLst>
          </p:cNvPr>
          <p:cNvSpPr txBox="1"/>
          <p:nvPr/>
        </p:nvSpPr>
        <p:spPr>
          <a:xfrm>
            <a:off x="378000" y="3166105"/>
            <a:ext cx="3780000" cy="1476901"/>
          </a:xfrm>
          <a:prstGeom prst="rect">
            <a:avLst/>
          </a:prstGeom>
          <a:noFill/>
        </p:spPr>
        <p:txBody>
          <a:bodyPr wrap="square" lIns="0" tIns="0" rIns="0" bIns="0" rtlCol="0">
            <a:noAutofit/>
          </a:bodyPr>
          <a:lstStyle/>
          <a:p>
            <a:pPr>
              <a:lnSpc>
                <a:spcPts val="900"/>
              </a:lnSpc>
              <a:spcAft>
                <a:spcPts val="150"/>
              </a:spcAft>
            </a:pPr>
            <a:r>
              <a:rPr lang="en-GB" sz="750" b="0" dirty="0">
                <a:solidFill>
                  <a:schemeClr val="tx1"/>
                </a:solidFill>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br>
              <a:rPr lang="en-GB" sz="750" b="0" dirty="0">
                <a:solidFill>
                  <a:schemeClr val="tx1"/>
                </a:solidFill>
              </a:rPr>
            </a:br>
            <a:r>
              <a:rPr lang="en-GB" sz="750" b="0" dirty="0">
                <a:solidFill>
                  <a:schemeClr val="tx1"/>
                </a:solidFill>
              </a:rPr>
              <a:t>The Company shall not be obliged to disclose any revision to these forward-looking statements to reflect events or circumstances occurring after the date on which they are made or to reflect the occurrence of future events.</a:t>
            </a:r>
          </a:p>
        </p:txBody>
      </p:sp>
      <p:sp>
        <p:nvSpPr>
          <p:cNvPr id="8" name="Isosceles Triangle 12">
            <a:extLst>
              <a:ext uri="{FF2B5EF4-FFF2-40B4-BE49-F238E27FC236}">
                <a16:creationId xmlns:a16="http://schemas.microsoft.com/office/drawing/2014/main" xmlns="" id="{4B3AA152-6888-492D-901E-E7F5B4DF8ABE}"/>
              </a:ext>
            </a:extLst>
          </p:cNvPr>
          <p:cNvSpPr/>
          <p:nvPr/>
        </p:nvSpPr>
        <p:spPr>
          <a:xfrm>
            <a:off x="5216706" y="259200"/>
            <a:ext cx="3933825" cy="4891462"/>
          </a:xfrm>
          <a:custGeom>
            <a:avLst/>
            <a:gdLst>
              <a:gd name="connsiteX0" fmla="*/ 0 w 5853600"/>
              <a:gd name="connsiteY0" fmla="*/ 6508800 h 6508800"/>
              <a:gd name="connsiteX1" fmla="*/ 2926800 w 5853600"/>
              <a:gd name="connsiteY1" fmla="*/ 0 h 6508800"/>
              <a:gd name="connsiteX2" fmla="*/ 5853600 w 5853600"/>
              <a:gd name="connsiteY2" fmla="*/ 6508800 h 6508800"/>
              <a:gd name="connsiteX3" fmla="*/ 0 w 5853600"/>
              <a:gd name="connsiteY3" fmla="*/ 6508800 h 6508800"/>
              <a:gd name="connsiteX0" fmla="*/ 0 w 5853600"/>
              <a:gd name="connsiteY0" fmla="*/ 6508800 h 6508800"/>
              <a:gd name="connsiteX1" fmla="*/ 2926800 w 5853600"/>
              <a:gd name="connsiteY1" fmla="*/ 0 h 6508800"/>
              <a:gd name="connsiteX2" fmla="*/ 5234709 w 5853600"/>
              <a:gd name="connsiteY2" fmla="*/ 5123383 h 6508800"/>
              <a:gd name="connsiteX3" fmla="*/ 5853600 w 5853600"/>
              <a:gd name="connsiteY3" fmla="*/ 6508800 h 6508800"/>
              <a:gd name="connsiteX4" fmla="*/ 0 w 5853600"/>
              <a:gd name="connsiteY4" fmla="*/ 6508800 h 6508800"/>
              <a:gd name="connsiteX0" fmla="*/ 0 w 5853600"/>
              <a:gd name="connsiteY0" fmla="*/ 6508800 h 6516754"/>
              <a:gd name="connsiteX1" fmla="*/ 2926800 w 5853600"/>
              <a:gd name="connsiteY1" fmla="*/ 0 h 6516754"/>
              <a:gd name="connsiteX2" fmla="*/ 5234709 w 5853600"/>
              <a:gd name="connsiteY2" fmla="*/ 5123383 h 6516754"/>
              <a:gd name="connsiteX3" fmla="*/ 5853600 w 5853600"/>
              <a:gd name="connsiteY3" fmla="*/ 6508800 h 6516754"/>
              <a:gd name="connsiteX4" fmla="*/ 5234709 w 5853600"/>
              <a:gd name="connsiteY4" fmla="*/ 6516754 h 6516754"/>
              <a:gd name="connsiteX5" fmla="*/ 0 w 5853600"/>
              <a:gd name="connsiteY5" fmla="*/ 6508800 h 6516754"/>
              <a:gd name="connsiteX0" fmla="*/ 0 w 5234709"/>
              <a:gd name="connsiteY0" fmla="*/ 6508800 h 6516754"/>
              <a:gd name="connsiteX1" fmla="*/ 2926800 w 5234709"/>
              <a:gd name="connsiteY1" fmla="*/ 0 h 6516754"/>
              <a:gd name="connsiteX2" fmla="*/ 5234709 w 5234709"/>
              <a:gd name="connsiteY2" fmla="*/ 5123383 h 6516754"/>
              <a:gd name="connsiteX3" fmla="*/ 5234709 w 5234709"/>
              <a:gd name="connsiteY3" fmla="*/ 6516754 h 6516754"/>
              <a:gd name="connsiteX4" fmla="*/ 0 w 5234709"/>
              <a:gd name="connsiteY4" fmla="*/ 6508800 h 6516754"/>
              <a:gd name="connsiteX0" fmla="*/ 0 w 5245100"/>
              <a:gd name="connsiteY0" fmla="*/ 6519191 h 6519191"/>
              <a:gd name="connsiteX1" fmla="*/ 2937191 w 5245100"/>
              <a:gd name="connsiteY1" fmla="*/ 0 h 6519191"/>
              <a:gd name="connsiteX2" fmla="*/ 5245100 w 5245100"/>
              <a:gd name="connsiteY2" fmla="*/ 5123383 h 6519191"/>
              <a:gd name="connsiteX3" fmla="*/ 5245100 w 5245100"/>
              <a:gd name="connsiteY3" fmla="*/ 6516754 h 6519191"/>
              <a:gd name="connsiteX4" fmla="*/ 0 w 5245100"/>
              <a:gd name="connsiteY4" fmla="*/ 6519191 h 6519191"/>
              <a:gd name="connsiteX0" fmla="*/ 0 w 5245100"/>
              <a:gd name="connsiteY0" fmla="*/ 6519191 h 6521949"/>
              <a:gd name="connsiteX1" fmla="*/ 2937191 w 5245100"/>
              <a:gd name="connsiteY1" fmla="*/ 0 h 6521949"/>
              <a:gd name="connsiteX2" fmla="*/ 5245100 w 5245100"/>
              <a:gd name="connsiteY2" fmla="*/ 5123383 h 6521949"/>
              <a:gd name="connsiteX3" fmla="*/ 5245100 w 5245100"/>
              <a:gd name="connsiteY3" fmla="*/ 6521949 h 6521949"/>
              <a:gd name="connsiteX4" fmla="*/ 0 w 5245100"/>
              <a:gd name="connsiteY4" fmla="*/ 6519191 h 652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5100" h="6521949">
                <a:moveTo>
                  <a:pt x="0" y="6519191"/>
                </a:moveTo>
                <a:lnTo>
                  <a:pt x="2937191" y="0"/>
                </a:lnTo>
                <a:lnTo>
                  <a:pt x="5245100" y="5123383"/>
                </a:lnTo>
                <a:lnTo>
                  <a:pt x="5245100" y="6521949"/>
                </a:lnTo>
                <a:lnTo>
                  <a:pt x="0" y="65191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4" name="Picture 13">
            <a:extLst>
              <a:ext uri="{FF2B5EF4-FFF2-40B4-BE49-F238E27FC236}">
                <a16:creationId xmlns:a16="http://schemas.microsoft.com/office/drawing/2014/main" xmlns="" id="{A9F9B521-5E90-4EB7-AECC-458AA1B16F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3248" y="3626099"/>
            <a:ext cx="1460963" cy="326700"/>
          </a:xfrm>
          <a:prstGeom prst="rect">
            <a:avLst/>
          </a:prstGeom>
        </p:spPr>
      </p:pic>
      <p:sp>
        <p:nvSpPr>
          <p:cNvPr id="15" name="Footer Placeholder 4">
            <a:extLst>
              <a:ext uri="{FF2B5EF4-FFF2-40B4-BE49-F238E27FC236}">
                <a16:creationId xmlns:a16="http://schemas.microsoft.com/office/drawing/2014/main" xmlns="" id="{D34DBEDF-5BD3-4B5C-AE1D-43D496134369}"/>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7" name="Slide Number Placeholder 5">
            <a:extLst>
              <a:ext uri="{FF2B5EF4-FFF2-40B4-BE49-F238E27FC236}">
                <a16:creationId xmlns:a16="http://schemas.microsoft.com/office/drawing/2014/main" xmlns="" id="{E00036F3-BC75-4C10-B4CF-54629948F1CF}"/>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2319994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EA4C1E8-5D1B-4143-AA3C-60621D9A3BCD}"/>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extBox 1">
            <a:extLst>
              <a:ext uri="{FF2B5EF4-FFF2-40B4-BE49-F238E27FC236}">
                <a16:creationId xmlns:a16="http://schemas.microsoft.com/office/drawing/2014/main" xmlns="" id="{DCA4AD94-4469-4263-BEE2-FBDE160260CC}"/>
              </a:ext>
            </a:extLst>
          </p:cNvPr>
          <p:cNvSpPr txBox="1"/>
          <p:nvPr/>
        </p:nvSpPr>
        <p:spPr>
          <a:xfrm>
            <a:off x="685800" y="2699999"/>
            <a:ext cx="3510887" cy="540000"/>
          </a:xfrm>
          <a:prstGeom prst="rect">
            <a:avLst/>
          </a:prstGeom>
          <a:noFill/>
        </p:spPr>
        <p:txBody>
          <a:bodyPr wrap="square" lIns="0" tIns="0" rIns="0" bIns="0" rtlCol="0">
            <a:noAutofit/>
          </a:bodyPr>
          <a:lstStyle/>
          <a:p>
            <a:r>
              <a:rPr lang="en-GB" sz="1500" b="1" dirty="0">
                <a:solidFill>
                  <a:schemeClr val="accent2"/>
                </a:solidFill>
              </a:rPr>
              <a:t>linkedin.com/company/aveva </a:t>
            </a:r>
          </a:p>
          <a:p>
            <a:r>
              <a:rPr lang="en-GB" sz="1500" b="1" dirty="0">
                <a:solidFill>
                  <a:schemeClr val="accent2"/>
                </a:solidFill>
              </a:rPr>
              <a:t>@avevagroup </a:t>
            </a:r>
          </a:p>
        </p:txBody>
      </p:sp>
      <p:sp>
        <p:nvSpPr>
          <p:cNvPr id="14" name="Isosceles Triangle 12">
            <a:extLst>
              <a:ext uri="{FF2B5EF4-FFF2-40B4-BE49-F238E27FC236}">
                <a16:creationId xmlns:a16="http://schemas.microsoft.com/office/drawing/2014/main" xmlns="" id="{62259925-D714-42A8-B89D-C3A40930A4BF}"/>
              </a:ext>
            </a:extLst>
          </p:cNvPr>
          <p:cNvSpPr/>
          <p:nvPr/>
        </p:nvSpPr>
        <p:spPr>
          <a:xfrm>
            <a:off x="5216706" y="259200"/>
            <a:ext cx="3933825" cy="4891462"/>
          </a:xfrm>
          <a:custGeom>
            <a:avLst/>
            <a:gdLst>
              <a:gd name="connsiteX0" fmla="*/ 0 w 5853600"/>
              <a:gd name="connsiteY0" fmla="*/ 6508800 h 6508800"/>
              <a:gd name="connsiteX1" fmla="*/ 2926800 w 5853600"/>
              <a:gd name="connsiteY1" fmla="*/ 0 h 6508800"/>
              <a:gd name="connsiteX2" fmla="*/ 5853600 w 5853600"/>
              <a:gd name="connsiteY2" fmla="*/ 6508800 h 6508800"/>
              <a:gd name="connsiteX3" fmla="*/ 0 w 5853600"/>
              <a:gd name="connsiteY3" fmla="*/ 6508800 h 6508800"/>
              <a:gd name="connsiteX0" fmla="*/ 0 w 5853600"/>
              <a:gd name="connsiteY0" fmla="*/ 6508800 h 6508800"/>
              <a:gd name="connsiteX1" fmla="*/ 2926800 w 5853600"/>
              <a:gd name="connsiteY1" fmla="*/ 0 h 6508800"/>
              <a:gd name="connsiteX2" fmla="*/ 5234709 w 5853600"/>
              <a:gd name="connsiteY2" fmla="*/ 5123383 h 6508800"/>
              <a:gd name="connsiteX3" fmla="*/ 5853600 w 5853600"/>
              <a:gd name="connsiteY3" fmla="*/ 6508800 h 6508800"/>
              <a:gd name="connsiteX4" fmla="*/ 0 w 5853600"/>
              <a:gd name="connsiteY4" fmla="*/ 6508800 h 6508800"/>
              <a:gd name="connsiteX0" fmla="*/ 0 w 5853600"/>
              <a:gd name="connsiteY0" fmla="*/ 6508800 h 6516754"/>
              <a:gd name="connsiteX1" fmla="*/ 2926800 w 5853600"/>
              <a:gd name="connsiteY1" fmla="*/ 0 h 6516754"/>
              <a:gd name="connsiteX2" fmla="*/ 5234709 w 5853600"/>
              <a:gd name="connsiteY2" fmla="*/ 5123383 h 6516754"/>
              <a:gd name="connsiteX3" fmla="*/ 5853600 w 5853600"/>
              <a:gd name="connsiteY3" fmla="*/ 6508800 h 6516754"/>
              <a:gd name="connsiteX4" fmla="*/ 5234709 w 5853600"/>
              <a:gd name="connsiteY4" fmla="*/ 6516754 h 6516754"/>
              <a:gd name="connsiteX5" fmla="*/ 0 w 5853600"/>
              <a:gd name="connsiteY5" fmla="*/ 6508800 h 6516754"/>
              <a:gd name="connsiteX0" fmla="*/ 0 w 5234709"/>
              <a:gd name="connsiteY0" fmla="*/ 6508800 h 6516754"/>
              <a:gd name="connsiteX1" fmla="*/ 2926800 w 5234709"/>
              <a:gd name="connsiteY1" fmla="*/ 0 h 6516754"/>
              <a:gd name="connsiteX2" fmla="*/ 5234709 w 5234709"/>
              <a:gd name="connsiteY2" fmla="*/ 5123383 h 6516754"/>
              <a:gd name="connsiteX3" fmla="*/ 5234709 w 5234709"/>
              <a:gd name="connsiteY3" fmla="*/ 6516754 h 6516754"/>
              <a:gd name="connsiteX4" fmla="*/ 0 w 5234709"/>
              <a:gd name="connsiteY4" fmla="*/ 6508800 h 6516754"/>
              <a:gd name="connsiteX0" fmla="*/ 0 w 5245100"/>
              <a:gd name="connsiteY0" fmla="*/ 6519191 h 6519191"/>
              <a:gd name="connsiteX1" fmla="*/ 2937191 w 5245100"/>
              <a:gd name="connsiteY1" fmla="*/ 0 h 6519191"/>
              <a:gd name="connsiteX2" fmla="*/ 5245100 w 5245100"/>
              <a:gd name="connsiteY2" fmla="*/ 5123383 h 6519191"/>
              <a:gd name="connsiteX3" fmla="*/ 5245100 w 5245100"/>
              <a:gd name="connsiteY3" fmla="*/ 6516754 h 6519191"/>
              <a:gd name="connsiteX4" fmla="*/ 0 w 5245100"/>
              <a:gd name="connsiteY4" fmla="*/ 6519191 h 6519191"/>
              <a:gd name="connsiteX0" fmla="*/ 0 w 5245100"/>
              <a:gd name="connsiteY0" fmla="*/ 6519191 h 6521949"/>
              <a:gd name="connsiteX1" fmla="*/ 2937191 w 5245100"/>
              <a:gd name="connsiteY1" fmla="*/ 0 h 6521949"/>
              <a:gd name="connsiteX2" fmla="*/ 5245100 w 5245100"/>
              <a:gd name="connsiteY2" fmla="*/ 5123383 h 6521949"/>
              <a:gd name="connsiteX3" fmla="*/ 5245100 w 5245100"/>
              <a:gd name="connsiteY3" fmla="*/ 6521949 h 6521949"/>
              <a:gd name="connsiteX4" fmla="*/ 0 w 5245100"/>
              <a:gd name="connsiteY4" fmla="*/ 6519191 h 652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5100" h="6521949">
                <a:moveTo>
                  <a:pt x="0" y="6519191"/>
                </a:moveTo>
                <a:lnTo>
                  <a:pt x="2937191" y="0"/>
                </a:lnTo>
                <a:lnTo>
                  <a:pt x="5245100" y="5123383"/>
                </a:lnTo>
                <a:lnTo>
                  <a:pt x="5245100" y="6521949"/>
                </a:lnTo>
                <a:lnTo>
                  <a:pt x="0" y="65191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8" name="Picture 17">
            <a:extLst>
              <a:ext uri="{FF2B5EF4-FFF2-40B4-BE49-F238E27FC236}">
                <a16:creationId xmlns:a16="http://schemas.microsoft.com/office/drawing/2014/main" xmlns="" id="{4C46125A-28D4-4E80-B9F9-459B8E21DF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3248" y="3626099"/>
            <a:ext cx="1460963" cy="326700"/>
          </a:xfrm>
          <a:prstGeom prst="rect">
            <a:avLst/>
          </a:prstGeom>
        </p:spPr>
      </p:pic>
      <p:sp>
        <p:nvSpPr>
          <p:cNvPr id="19" name="Isosceles Triangle 18">
            <a:extLst>
              <a:ext uri="{FF2B5EF4-FFF2-40B4-BE49-F238E27FC236}">
                <a16:creationId xmlns:a16="http://schemas.microsoft.com/office/drawing/2014/main" xmlns="" id="{2F0A602A-509A-4B96-A2BA-0F779129BC20}"/>
              </a:ext>
            </a:extLst>
          </p:cNvPr>
          <p:cNvSpPr/>
          <p:nvPr/>
        </p:nvSpPr>
        <p:spPr>
          <a:xfrm>
            <a:off x="5502948" y="1514700"/>
            <a:ext cx="1539000" cy="15336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238" y="2738354"/>
            <a:ext cx="174879" cy="388621"/>
          </a:xfrm>
          <a:prstGeom prst="rect">
            <a:avLst/>
          </a:prstGeom>
        </p:spPr>
      </p:pic>
      <p:sp>
        <p:nvSpPr>
          <p:cNvPr id="20" name="Footer Placeholder 4">
            <a:extLst>
              <a:ext uri="{FF2B5EF4-FFF2-40B4-BE49-F238E27FC236}">
                <a16:creationId xmlns:a16="http://schemas.microsoft.com/office/drawing/2014/main" xmlns="" id="{9DBB6010-8CE9-468B-A931-345D0CF4F3E0}"/>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2" name="Slide Number Placeholder 5">
            <a:extLst>
              <a:ext uri="{FF2B5EF4-FFF2-40B4-BE49-F238E27FC236}">
                <a16:creationId xmlns:a16="http://schemas.microsoft.com/office/drawing/2014/main" xmlns="" id="{B0101C08-3000-4B1E-B709-B8C61FB9B7CF}"/>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21" name="TextBox 20">
            <a:extLst>
              <a:ext uri="{FF2B5EF4-FFF2-40B4-BE49-F238E27FC236}">
                <a16:creationId xmlns:a16="http://schemas.microsoft.com/office/drawing/2014/main" xmlns="" id="{820D0BB1-8604-4E24-9239-2A9B494261E3}"/>
              </a:ext>
            </a:extLst>
          </p:cNvPr>
          <p:cNvSpPr txBox="1"/>
          <p:nvPr/>
        </p:nvSpPr>
        <p:spPr>
          <a:xfrm>
            <a:off x="378000" y="3351861"/>
            <a:ext cx="3912501" cy="1460478"/>
          </a:xfrm>
          <a:prstGeom prst="rect">
            <a:avLst/>
          </a:prstGeom>
          <a:noFill/>
        </p:spPr>
        <p:txBody>
          <a:bodyPr wrap="square" lIns="0" tIns="0" rIns="0" bIns="0" rtlCol="0">
            <a:noAutofit/>
          </a:bodyPr>
          <a:lstStyle/>
          <a:p>
            <a:pPr>
              <a:lnSpc>
                <a:spcPts val="900"/>
              </a:lnSpc>
              <a:spcAft>
                <a:spcPts val="150"/>
              </a:spcAft>
            </a:pPr>
            <a:r>
              <a:rPr lang="en-GB" sz="750" b="1" dirty="0">
                <a:solidFill>
                  <a:schemeClr val="tx1"/>
                </a:solidFill>
              </a:rPr>
              <a:t>About AVEVA </a:t>
            </a:r>
          </a:p>
          <a:p>
            <a:pPr>
              <a:lnSpc>
                <a:spcPts val="900"/>
              </a:lnSpc>
            </a:pPr>
            <a:r>
              <a:rPr lang="en-GB" sz="750" dirty="0">
                <a:solidFill>
                  <a:schemeClr val="tx1"/>
                </a:solidFill>
              </a:rPr>
              <a:t>AVEVA is a global leader in engineering and industrial software driving digital transformation across the entire asset and operational life cycle of capital-intensive industries. </a:t>
            </a:r>
          </a:p>
          <a:p>
            <a:pPr>
              <a:lnSpc>
                <a:spcPts val="900"/>
              </a:lnSpc>
            </a:pPr>
            <a:r>
              <a:rPr lang="en-GB" sz="750" dirty="0">
                <a:solidFill>
                  <a:schemeClr val="tx1"/>
                </a:solidFill>
              </a:rPr>
              <a:t> </a:t>
            </a:r>
          </a:p>
          <a:p>
            <a:pPr>
              <a:lnSpc>
                <a:spcPts val="900"/>
              </a:lnSpc>
            </a:pPr>
            <a:r>
              <a:rPr lang="en-GB" sz="750" dirty="0">
                <a:solidFill>
                  <a:schemeClr val="tx1"/>
                </a:solidFill>
              </a:rPr>
              <a:t>The company’s engineering, planning and operations, asset performance, and monitoring and control solutions deliver proven results to over 16,000 customers across the globe. Its customers are supported by the largest industrial software ecosystem, including 4,200 partners and 5,700 certified developers. AVEVA is headquartered in Cambridge, UK, with over 4,400 employees at 80 locations in over 40 countries.</a:t>
            </a:r>
          </a:p>
          <a:p>
            <a:pPr>
              <a:lnSpc>
                <a:spcPts val="900"/>
              </a:lnSpc>
              <a:spcBef>
                <a:spcPts val="150"/>
              </a:spcBef>
            </a:pPr>
            <a:r>
              <a:rPr lang="en-GB" sz="750" b="1" dirty="0">
                <a:solidFill>
                  <a:schemeClr val="tx1"/>
                </a:solidFill>
              </a:rPr>
              <a:t>aveva.com</a:t>
            </a:r>
          </a:p>
          <a:p>
            <a:pPr>
              <a:lnSpc>
                <a:spcPts val="900"/>
              </a:lnSpc>
            </a:pPr>
            <a:endParaRPr lang="en-GB" sz="750" dirty="0" err="1">
              <a:solidFill>
                <a:schemeClr val="tx1"/>
              </a:solidFill>
            </a:endParaRPr>
          </a:p>
        </p:txBody>
      </p:sp>
    </p:spTree>
    <p:extLst>
      <p:ext uri="{BB962C8B-B14F-4D97-AF65-F5344CB8AC3E}">
        <p14:creationId xmlns:p14="http://schemas.microsoft.com/office/powerpoint/2010/main" val="1925908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S 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873C5989-2BBA-4B45-BC09-0B950F61A8F7}"/>
              </a:ext>
            </a:extLst>
          </p:cNvPr>
          <p:cNvSpPr>
            <a:spLocks noGrp="1"/>
          </p:cNvSpPr>
          <p:nvPr>
            <p:ph type="pic" sz="quarter" idx="17"/>
          </p:nvPr>
        </p:nvSpPr>
        <p:spPr>
          <a:xfrm>
            <a:off x="4611688" y="0"/>
            <a:ext cx="4532312" cy="2897188"/>
          </a:xfrm>
        </p:spPr>
        <p:txBody>
          <a:bodyPr/>
          <a:lstStyle/>
          <a:p>
            <a:endParaRPr lang="en-US"/>
          </a:p>
        </p:txBody>
      </p:sp>
      <p:sp>
        <p:nvSpPr>
          <p:cNvPr id="2" name="Rectangle 1">
            <a:extLst>
              <a:ext uri="{FF2B5EF4-FFF2-40B4-BE49-F238E27FC236}">
                <a16:creationId xmlns:a16="http://schemas.microsoft.com/office/drawing/2014/main" xmlns="" id="{B170BD58-7E9A-D54F-9D46-DA340063B700}"/>
              </a:ext>
            </a:extLst>
          </p:cNvPr>
          <p:cNvSpPr/>
          <p:nvPr userDrawn="1"/>
        </p:nvSpPr>
        <p:spPr>
          <a:xfrm>
            <a:off x="4611224" y="2896568"/>
            <a:ext cx="4532774" cy="2331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12"/>
          <p:cNvSpPr>
            <a:spLocks noGrp="1"/>
          </p:cNvSpPr>
          <p:nvPr>
            <p:ph sz="quarter" idx="11"/>
          </p:nvPr>
        </p:nvSpPr>
        <p:spPr>
          <a:xfrm>
            <a:off x="252413" y="1050317"/>
            <a:ext cx="3749962" cy="3418927"/>
          </a:xfrm>
          <a:prstGeom prst="rect">
            <a:avLst/>
          </a:prstGeom>
          <a:noFill/>
        </p:spPr>
        <p:txBody>
          <a:bodyPr vert="horz" wrap="square" lIns="0" tIns="0" rIns="0" bIns="0">
            <a:noAutofit/>
          </a:bodyPr>
          <a:lstStyle>
            <a:lvl1pPr marL="236538" indent="-236538">
              <a:spcAft>
                <a:spcPts val="600"/>
              </a:spcAft>
              <a:buClr>
                <a:schemeClr val="tx2"/>
              </a:buClr>
              <a:buFont typeface="Arial" panose="020B0604020202020204" pitchFamily="34" charset="0"/>
              <a:buNone/>
              <a:defRPr sz="1200" b="0" i="0">
                <a:solidFill>
                  <a:srgbClr val="5482AB"/>
                </a:solidFill>
                <a:latin typeface="Arial" panose="020B0604020202020204" pitchFamily="34" charset="0"/>
                <a:ea typeface="Arial" panose="020B0604020202020204" pitchFamily="34" charset="0"/>
                <a:cs typeface="Arial" panose="020B0604020202020204" pitchFamily="34" charset="0"/>
              </a:defRPr>
            </a:lvl1pPr>
            <a:lvl2pPr marL="115888" indent="-109538">
              <a:lnSpc>
                <a:spcPts val="1400"/>
              </a:lnSpc>
              <a:spcBef>
                <a:spcPts val="0"/>
              </a:spcBef>
              <a:spcAft>
                <a:spcPts val="1200"/>
              </a:spcAft>
              <a:buClr>
                <a:schemeClr val="accent2"/>
              </a:buClr>
              <a:buFont typeface="Arial" panose="020B0604020202020204" pitchFamily="34" charset="0"/>
              <a:buChar char="▲"/>
              <a:tabLst/>
              <a:defRPr sz="900">
                <a:solidFill>
                  <a:schemeClr val="tx1">
                    <a:lumMod val="65000"/>
                    <a:lumOff val="35000"/>
                  </a:schemeClr>
                </a:solidFill>
                <a:latin typeface="Arial" panose="020B0604020202020204" pitchFamily="34" charset="0"/>
                <a:cs typeface="Arial" panose="020B0604020202020204" pitchFamily="34" charset="0"/>
              </a:defRPr>
            </a:lvl2pPr>
            <a:lvl3pPr marL="119063" indent="-112713">
              <a:lnSpc>
                <a:spcPts val="1200"/>
              </a:lnSpc>
              <a:spcBef>
                <a:spcPts val="0"/>
              </a:spcBef>
              <a:spcAft>
                <a:spcPts val="500"/>
              </a:spcAft>
              <a:buClr>
                <a:schemeClr val="accent2"/>
              </a:buClr>
              <a:buFont typeface="Arial" panose="020B0604020202020204" pitchFamily="34" charset="0"/>
              <a:buChar char="▲"/>
              <a:tabLst/>
              <a:defRPr sz="900">
                <a:solidFill>
                  <a:schemeClr val="tx1"/>
                </a:solidFill>
                <a:latin typeface="Arial" panose="020B0604020202020204" pitchFamily="34" charset="0"/>
                <a:cs typeface="Arial" panose="020B0604020202020204" pitchFamily="34" charset="0"/>
              </a:defRPr>
            </a:lvl3pPr>
            <a:lvl4pPr marL="230188" indent="-104775">
              <a:lnSpc>
                <a:spcPts val="1200"/>
              </a:lnSpc>
              <a:spcBef>
                <a:spcPts val="0"/>
              </a:spcBef>
              <a:spcAft>
                <a:spcPts val="500"/>
              </a:spcAft>
              <a:buClr>
                <a:schemeClr val="accent2"/>
              </a:buClr>
              <a:buFont typeface="Arial" panose="020B0604020202020204" pitchFamily="34" charset="0"/>
              <a:buChar char="▲"/>
              <a:tabLst/>
              <a:defRPr sz="900">
                <a:solidFill>
                  <a:schemeClr val="tx1"/>
                </a:solidFill>
                <a:latin typeface="Arial" panose="020B0604020202020204" pitchFamily="34" charset="0"/>
                <a:cs typeface="Arial" panose="020B0604020202020204" pitchFamily="34" charset="0"/>
              </a:defRPr>
            </a:lvl4pPr>
            <a:lvl5pPr marL="342900" indent="-112713" defTabSz="314325">
              <a:lnSpc>
                <a:spcPts val="1200"/>
              </a:lnSpc>
              <a:spcBef>
                <a:spcPts val="0"/>
              </a:spcBef>
              <a:spcAft>
                <a:spcPts val="500"/>
              </a:spcAft>
              <a:buClr>
                <a:schemeClr val="accent2"/>
              </a:buClr>
              <a:buFont typeface="Arial" panose="020B0604020202020204" pitchFamily="34" charset="0"/>
              <a:buChar char="▲"/>
              <a:tabLst/>
              <a:defRPr sz="900">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p:txBody>
      </p:sp>
      <p:sp>
        <p:nvSpPr>
          <p:cNvPr id="15" name="Slide Number Placeholder 5"/>
          <p:cNvSpPr>
            <a:spLocks noGrp="1"/>
          </p:cNvSpPr>
          <p:nvPr>
            <p:ph type="sldNum" sz="quarter" idx="4"/>
          </p:nvPr>
        </p:nvSpPr>
        <p:spPr>
          <a:xfrm>
            <a:off x="2399644" y="5693734"/>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6" name="Text Placeholder 5"/>
          <p:cNvSpPr>
            <a:spLocks noGrp="1"/>
          </p:cNvSpPr>
          <p:nvPr>
            <p:ph type="body" sz="quarter" idx="15" hasCustomPrompt="1"/>
          </p:nvPr>
        </p:nvSpPr>
        <p:spPr>
          <a:xfrm>
            <a:off x="252413" y="185739"/>
            <a:ext cx="3749675" cy="582888"/>
          </a:xfrm>
          <a:prstGeom prst="rect">
            <a:avLst/>
          </a:prstGeom>
        </p:spPr>
        <p:txBody>
          <a:bodyPr lIns="0" tIns="0" rIns="0" bIns="0"/>
          <a:lstStyle>
            <a:lvl1pPr marL="0" indent="0">
              <a:lnSpc>
                <a:spcPts val="1800"/>
              </a:lnSpc>
              <a:spcAft>
                <a:spcPts val="0"/>
              </a:spcAft>
              <a:buNone/>
              <a:defRPr sz="2000" b="0" i="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6350" indent="0">
              <a:lnSpc>
                <a:spcPts val="1800"/>
              </a:lnSpc>
              <a:spcAft>
                <a:spcPts val="0"/>
              </a:spcAft>
              <a:buNone/>
              <a:tabLst/>
              <a:defRPr sz="1400" b="0" i="0" baseline="0">
                <a:solidFill>
                  <a:schemeClr val="accent2"/>
                </a:solidFill>
                <a:latin typeface="Arial" panose="020B0604020202020204" pitchFamily="34" charset="0"/>
                <a:ea typeface="Arial" panose="020B0604020202020204" pitchFamily="34" charset="0"/>
                <a:cs typeface="Arial" panose="020B0604020202020204" pitchFamily="34" charset="0"/>
              </a:defRPr>
            </a:lvl2pPr>
            <a:lvl3pPr marL="914368" indent="0">
              <a:buNone/>
              <a:defRPr sz="1600">
                <a:solidFill>
                  <a:schemeClr val="bg2"/>
                </a:solidFill>
              </a:defRPr>
            </a:lvl3pPr>
            <a:lvl4pPr marL="1371552" indent="0">
              <a:buNone/>
              <a:defRPr sz="2000">
                <a:solidFill>
                  <a:schemeClr val="bg2"/>
                </a:solidFill>
              </a:defRPr>
            </a:lvl4pPr>
            <a:lvl5pPr marL="1828736" indent="0">
              <a:buNone/>
              <a:defRPr sz="2000">
                <a:solidFill>
                  <a:schemeClr val="bg2"/>
                </a:solidFill>
              </a:defRPr>
            </a:lvl5pPr>
          </a:lstStyle>
          <a:p>
            <a:pPr lvl="0"/>
            <a:r>
              <a:rPr lang="en-US" dirty="0"/>
              <a:t>Insert Headline Here</a:t>
            </a:r>
          </a:p>
          <a:p>
            <a:pPr lvl="1"/>
            <a:r>
              <a:rPr lang="en-US" dirty="0"/>
              <a:t>Secondary Headline Goes Here</a:t>
            </a:r>
          </a:p>
        </p:txBody>
      </p:sp>
      <p:pic>
        <p:nvPicPr>
          <p:cNvPr id="12" name="Picture 11">
            <a:extLst>
              <a:ext uri="{FF2B5EF4-FFF2-40B4-BE49-F238E27FC236}">
                <a16:creationId xmlns:a16="http://schemas.microsoft.com/office/drawing/2014/main" xmlns="" id="{EF3F7675-47D3-D941-B856-5D379EFBB1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7700" y="4814444"/>
            <a:ext cx="705329" cy="160162"/>
          </a:xfrm>
          <a:prstGeom prst="rect">
            <a:avLst/>
          </a:prstGeom>
        </p:spPr>
      </p:pic>
      <p:sp>
        <p:nvSpPr>
          <p:cNvPr id="8" name="Text Placeholder 7">
            <a:extLst>
              <a:ext uri="{FF2B5EF4-FFF2-40B4-BE49-F238E27FC236}">
                <a16:creationId xmlns:a16="http://schemas.microsoft.com/office/drawing/2014/main" xmlns="" id="{30DB6324-7DC5-7A4D-8E14-13ADFC85E247}"/>
              </a:ext>
            </a:extLst>
          </p:cNvPr>
          <p:cNvSpPr>
            <a:spLocks noGrp="1"/>
          </p:cNvSpPr>
          <p:nvPr>
            <p:ph type="body" sz="quarter" idx="16"/>
          </p:nvPr>
        </p:nvSpPr>
        <p:spPr>
          <a:xfrm>
            <a:off x="4611224" y="2896568"/>
            <a:ext cx="4532776" cy="2246932"/>
          </a:xfrm>
        </p:spPr>
        <p:txBody>
          <a:bodyPr lIns="182880" tIns="365760" rIns="182880"/>
          <a:lstStyle>
            <a:lvl1pPr marL="0" indent="0">
              <a:buNone/>
              <a:defRPr sz="800" b="1">
                <a:solidFill>
                  <a:srgbClr val="5482AB"/>
                </a:solidFill>
              </a:defRPr>
            </a:lvl1pPr>
            <a:lvl2pPr marL="7938" indent="0">
              <a:buNone/>
              <a:tabLst/>
              <a:defRPr sz="800">
                <a:solidFill>
                  <a:schemeClr val="tx1">
                    <a:lumMod val="65000"/>
                    <a:lumOff val="35000"/>
                  </a:schemeClr>
                </a:solidFill>
              </a:defRPr>
            </a:lvl2pPr>
            <a:lvl3pPr marL="7938" indent="0">
              <a:buNone/>
              <a:tabLst/>
              <a:defRPr sz="800" b="1">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xmlns="" id="{961AF9D8-A212-EF44-8B1B-AC1C53A25C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413" y="843238"/>
            <a:ext cx="365760" cy="14631"/>
          </a:xfrm>
          <a:prstGeom prst="rect">
            <a:avLst/>
          </a:prstGeom>
        </p:spPr>
      </p:pic>
      <p:sp>
        <p:nvSpPr>
          <p:cNvPr id="4" name="Footer Placeholder 3">
            <a:extLst>
              <a:ext uri="{FF2B5EF4-FFF2-40B4-BE49-F238E27FC236}">
                <a16:creationId xmlns:a16="http://schemas.microsoft.com/office/drawing/2014/main" xmlns="" id="{23AA5638-F75B-A748-994C-CC379ABD21D4}"/>
              </a:ext>
            </a:extLst>
          </p:cNvPr>
          <p:cNvSpPr>
            <a:spLocks noGrp="1"/>
          </p:cNvSpPr>
          <p:nvPr>
            <p:ph type="ftr" sz="quarter" idx="18"/>
          </p:nvPr>
        </p:nvSpPr>
        <p:spPr/>
        <p:txBody>
          <a:bodyPr/>
          <a:lstStyle/>
          <a:p>
            <a:r>
              <a:rPr lang="en-GB" dirty="0"/>
              <a:t>© 2018 AVEVA Group plc and its subsidiaries. All rights reserved.</a:t>
            </a:r>
          </a:p>
        </p:txBody>
      </p:sp>
      <p:sp>
        <p:nvSpPr>
          <p:cNvPr id="14" name="Slide Number Placeholder 5">
            <a:extLst>
              <a:ext uri="{FF2B5EF4-FFF2-40B4-BE49-F238E27FC236}">
                <a16:creationId xmlns:a16="http://schemas.microsoft.com/office/drawing/2014/main" xmlns="" id="{C4BBDACB-5C92-3B46-8EFF-794573BA50C1}"/>
              </a:ext>
            </a:extLst>
          </p:cNvPr>
          <p:cNvSpPr txBox="1">
            <a:spLocks/>
          </p:cNvSpPr>
          <p:nvPr userDrawn="1"/>
        </p:nvSpPr>
        <p:spPr>
          <a:xfrm>
            <a:off x="189000" y="4914000"/>
            <a:ext cx="162000" cy="135000"/>
          </a:xfrm>
          <a:prstGeom prst="rect">
            <a:avLst/>
          </a:prstGeom>
        </p:spPr>
        <p:txBody>
          <a:bodyPr vert="horz" wrap="square" lIns="0" tIns="0" rIns="0" bIns="0" rtlCol="0" anchor="t" anchorCtr="0">
            <a:noAutofit/>
          </a:bodyPr>
          <a:lstStyle>
            <a:defPPr>
              <a:defRPr lang="en-US"/>
            </a:defPPr>
            <a:lvl1pPr marL="0" algn="l" defTabSz="457184" rtl="0" eaLnBrk="1" latinLnBrk="0" hangingPunct="1">
              <a:defRPr sz="6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1244438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431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C8DB26A-F046-4632-90AF-CCDB7F12246C}"/>
              </a:ext>
            </a:extLst>
          </p:cNvPr>
          <p:cNvSpPr/>
          <p:nvPr/>
        </p:nvSpPr>
        <p:spPr>
          <a:xfrm>
            <a:off x="0" y="0"/>
            <a:ext cx="9144000" cy="5150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Picture Placeholder 2">
            <a:extLst>
              <a:ext uri="{FF2B5EF4-FFF2-40B4-BE49-F238E27FC236}">
                <a16:creationId xmlns:a16="http://schemas.microsoft.com/office/drawing/2014/main" xmlns="" id="{6708840A-DC43-4F7C-96FA-6B5995CF3C6D}"/>
              </a:ext>
            </a:extLst>
          </p:cNvPr>
          <p:cNvSpPr>
            <a:spLocks noGrp="1"/>
          </p:cNvSpPr>
          <p:nvPr>
            <p:ph type="pic" sz="quarter" idx="17" hasCustomPrompt="1"/>
          </p:nvPr>
        </p:nvSpPr>
        <p:spPr>
          <a:xfrm>
            <a:off x="5216129" y="259556"/>
            <a:ext cx="3937089" cy="4891088"/>
          </a:xfrm>
          <a:custGeom>
            <a:avLst/>
            <a:gdLst>
              <a:gd name="connsiteX0" fmla="*/ 0 w 5245100"/>
              <a:gd name="connsiteY0" fmla="*/ 6521450 h 6521450"/>
              <a:gd name="connsiteX1" fmla="*/ 2947012 w 5245100"/>
              <a:gd name="connsiteY1" fmla="*/ 0 h 6521450"/>
              <a:gd name="connsiteX2" fmla="*/ 5245100 w 5245100"/>
              <a:gd name="connsiteY2" fmla="*/ 6521450 h 6521450"/>
              <a:gd name="connsiteX3" fmla="*/ 0 w 5245100"/>
              <a:gd name="connsiteY3" fmla="*/ 6521450 h 6521450"/>
              <a:gd name="connsiteX0" fmla="*/ 0 w 5249452"/>
              <a:gd name="connsiteY0" fmla="*/ 6521450 h 6521450"/>
              <a:gd name="connsiteX1" fmla="*/ 2947012 w 5249452"/>
              <a:gd name="connsiteY1" fmla="*/ 0 h 6521450"/>
              <a:gd name="connsiteX2" fmla="*/ 5249452 w 5249452"/>
              <a:gd name="connsiteY2" fmla="*/ 5132951 h 6521450"/>
              <a:gd name="connsiteX3" fmla="*/ 5245100 w 5249452"/>
              <a:gd name="connsiteY3" fmla="*/ 6521450 h 6521450"/>
              <a:gd name="connsiteX4" fmla="*/ 0 w 5249452"/>
              <a:gd name="connsiteY4" fmla="*/ 6521450 h 6521450"/>
              <a:gd name="connsiteX0" fmla="*/ 0 w 5249452"/>
              <a:gd name="connsiteY0" fmla="*/ 6521450 h 6521450"/>
              <a:gd name="connsiteX1" fmla="*/ 2947012 w 5249452"/>
              <a:gd name="connsiteY1" fmla="*/ 0 h 6521450"/>
              <a:gd name="connsiteX2" fmla="*/ 5249452 w 5249452"/>
              <a:gd name="connsiteY2" fmla="*/ 5132951 h 6521450"/>
              <a:gd name="connsiteX3" fmla="*/ 5245100 w 5249452"/>
              <a:gd name="connsiteY3" fmla="*/ 6521450 h 6521450"/>
              <a:gd name="connsiteX4" fmla="*/ 0 w 5249452"/>
              <a:gd name="connsiteY4" fmla="*/ 6521450 h 6521450"/>
              <a:gd name="connsiteX0" fmla="*/ 0 w 5249452"/>
              <a:gd name="connsiteY0" fmla="*/ 6521450 h 6521450"/>
              <a:gd name="connsiteX1" fmla="*/ 2947012 w 5249452"/>
              <a:gd name="connsiteY1" fmla="*/ 0 h 6521450"/>
              <a:gd name="connsiteX2" fmla="*/ 5249452 w 5249452"/>
              <a:gd name="connsiteY2" fmla="*/ 5132951 h 6521450"/>
              <a:gd name="connsiteX3" fmla="*/ 5245100 w 5249452"/>
              <a:gd name="connsiteY3" fmla="*/ 6521450 h 6521450"/>
              <a:gd name="connsiteX4" fmla="*/ 0 w 5249452"/>
              <a:gd name="connsiteY4" fmla="*/ 6521450 h 6521450"/>
              <a:gd name="connsiteX0" fmla="*/ 0 w 5249452"/>
              <a:gd name="connsiteY0" fmla="*/ 6521450 h 6521450"/>
              <a:gd name="connsiteX1" fmla="*/ 552091 w 5249452"/>
              <a:gd name="connsiteY1" fmla="*/ 5295183 h 6521450"/>
              <a:gd name="connsiteX2" fmla="*/ 2947012 w 5249452"/>
              <a:gd name="connsiteY2" fmla="*/ 0 h 6521450"/>
              <a:gd name="connsiteX3" fmla="*/ 5249452 w 5249452"/>
              <a:gd name="connsiteY3" fmla="*/ 5132951 h 6521450"/>
              <a:gd name="connsiteX4" fmla="*/ 5245100 w 5249452"/>
              <a:gd name="connsiteY4" fmla="*/ 6521450 h 6521450"/>
              <a:gd name="connsiteX5" fmla="*/ 0 w 5249452"/>
              <a:gd name="connsiteY5" fmla="*/ 6521450 h 6521450"/>
              <a:gd name="connsiteX0" fmla="*/ 0 w 5249452"/>
              <a:gd name="connsiteY0" fmla="*/ 6521450 h 6521450"/>
              <a:gd name="connsiteX1" fmla="*/ 552091 w 5249452"/>
              <a:gd name="connsiteY1" fmla="*/ 5295183 h 6521450"/>
              <a:gd name="connsiteX2" fmla="*/ 1422246 w 5249452"/>
              <a:gd name="connsiteY2" fmla="*/ 3370519 h 6521450"/>
              <a:gd name="connsiteX3" fmla="*/ 2947012 w 5249452"/>
              <a:gd name="connsiteY3" fmla="*/ 0 h 6521450"/>
              <a:gd name="connsiteX4" fmla="*/ 5249452 w 5249452"/>
              <a:gd name="connsiteY4" fmla="*/ 5132951 h 6521450"/>
              <a:gd name="connsiteX5" fmla="*/ 5245100 w 5249452"/>
              <a:gd name="connsiteY5" fmla="*/ 6521450 h 6521450"/>
              <a:gd name="connsiteX6" fmla="*/ 0 w 5249452"/>
              <a:gd name="connsiteY6" fmla="*/ 6521450 h 6521450"/>
              <a:gd name="connsiteX0" fmla="*/ 0 w 5249452"/>
              <a:gd name="connsiteY0" fmla="*/ 6521450 h 6521450"/>
              <a:gd name="connsiteX1" fmla="*/ 552091 w 5249452"/>
              <a:gd name="connsiteY1" fmla="*/ 5295183 h 6521450"/>
              <a:gd name="connsiteX2" fmla="*/ 2292401 w 5249452"/>
              <a:gd name="connsiteY2" fmla="*/ 5287809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2401 w 5249452"/>
              <a:gd name="connsiteY2" fmla="*/ 5287809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2401 w 5249452"/>
              <a:gd name="connsiteY2" fmla="*/ 5287809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307149 w 5249452"/>
              <a:gd name="connsiteY2" fmla="*/ 5317305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9775 w 5249452"/>
              <a:gd name="connsiteY2" fmla="*/ 5309931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9775 w 5249452"/>
              <a:gd name="connsiteY2" fmla="*/ 5309931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8183 w 5249452"/>
              <a:gd name="connsiteY1" fmla="*/ 5299090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8183 w 5249452"/>
              <a:gd name="connsiteY1" fmla="*/ 5299090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9090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86686 w 5249452"/>
              <a:gd name="connsiteY2" fmla="*/ 529232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3225 w 5249452"/>
              <a:gd name="connsiteY1" fmla="*/ 5289467 h 6521450"/>
              <a:gd name="connsiteX2" fmla="*/ 2286686 w 5249452"/>
              <a:gd name="connsiteY2" fmla="*/ 529232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3225 w 5249452"/>
              <a:gd name="connsiteY1" fmla="*/ 5289467 h 6521450"/>
              <a:gd name="connsiteX2" fmla="*/ 2283511 w 5249452"/>
              <a:gd name="connsiteY2" fmla="*/ 528597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6400 w 5249452"/>
              <a:gd name="connsiteY1" fmla="*/ 5286292 h 6521450"/>
              <a:gd name="connsiteX2" fmla="*/ 2283511 w 5249452"/>
              <a:gd name="connsiteY2" fmla="*/ 528597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9452" h="6521450">
                <a:moveTo>
                  <a:pt x="0" y="6521450"/>
                </a:moveTo>
                <a:lnTo>
                  <a:pt x="546400" y="5286292"/>
                </a:lnTo>
                <a:lnTo>
                  <a:pt x="2283511" y="5285976"/>
                </a:lnTo>
                <a:lnTo>
                  <a:pt x="1422246" y="3370519"/>
                </a:lnTo>
                <a:lnTo>
                  <a:pt x="2947012" y="0"/>
                </a:lnTo>
                <a:lnTo>
                  <a:pt x="5249452" y="5132951"/>
                </a:lnTo>
                <a:cubicBezTo>
                  <a:pt x="5248001" y="5595784"/>
                  <a:pt x="5246551" y="6058617"/>
                  <a:pt x="5245100" y="6521450"/>
                </a:cubicBezTo>
                <a:lnTo>
                  <a:pt x="0" y="6521450"/>
                </a:lnTo>
                <a:close/>
              </a:path>
            </a:pathLst>
          </a:custGeom>
          <a:solidFill>
            <a:schemeClr val="accent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grpSp>
        <p:nvGrpSpPr>
          <p:cNvPr id="17" name="Group 16">
            <a:extLst>
              <a:ext uri="{FF2B5EF4-FFF2-40B4-BE49-F238E27FC236}">
                <a16:creationId xmlns:a16="http://schemas.microsoft.com/office/drawing/2014/main" xmlns="" id="{302AB573-843C-4189-B8FA-E29D09DEF034}"/>
              </a:ext>
            </a:extLst>
          </p:cNvPr>
          <p:cNvGrpSpPr/>
          <p:nvPr/>
        </p:nvGrpSpPr>
        <p:grpSpPr>
          <a:xfrm>
            <a:off x="4873643" y="1935900"/>
            <a:ext cx="2062847" cy="2294004"/>
            <a:chOff x="5331579" y="2577596"/>
            <a:chExt cx="2750462" cy="3058672"/>
          </a:xfrm>
        </p:grpSpPr>
        <p:sp>
          <p:nvSpPr>
            <p:cNvPr id="18" name="Isosceles Triangle 17">
              <a:extLst>
                <a:ext uri="{FF2B5EF4-FFF2-40B4-BE49-F238E27FC236}">
                  <a16:creationId xmlns:a16="http://schemas.microsoft.com/office/drawing/2014/main" xmlns="" id="{A74B16ED-A3E2-4A4C-B805-B119FAD4C7D1}"/>
                </a:ext>
              </a:extLst>
            </p:cNvPr>
            <p:cNvSpPr>
              <a:spLocks noChangeAspect="1"/>
            </p:cNvSpPr>
            <p:nvPr/>
          </p:nvSpPr>
          <p:spPr>
            <a:xfrm>
              <a:off x="5331579" y="2577596"/>
              <a:ext cx="2750462" cy="30586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9" name="Picture 18">
              <a:extLst>
                <a:ext uri="{FF2B5EF4-FFF2-40B4-BE49-F238E27FC236}">
                  <a16:creationId xmlns:a16="http://schemas.microsoft.com/office/drawing/2014/main" xmlns="" id="{BF39A7D7-AEA2-455B-B811-99D40C12A7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4398" y="4798796"/>
              <a:ext cx="1940955" cy="434036"/>
            </a:xfrm>
            <a:prstGeom prst="rect">
              <a:avLst/>
            </a:prstGeom>
          </p:spPr>
        </p:pic>
      </p:grpSp>
      <p:sp>
        <p:nvSpPr>
          <p:cNvPr id="16" name="Text Placeholder 2">
            <a:extLst>
              <a:ext uri="{FF2B5EF4-FFF2-40B4-BE49-F238E27FC236}">
                <a16:creationId xmlns:a16="http://schemas.microsoft.com/office/drawing/2014/main" xmlns="" id="{8C7AF8CA-60BE-47E5-95F9-F563E02C7FD5}"/>
              </a:ext>
            </a:extLst>
          </p:cNvPr>
          <p:cNvSpPr>
            <a:spLocks noGrp="1"/>
          </p:cNvSpPr>
          <p:nvPr>
            <p:ph type="body" sz="quarter" idx="16"/>
          </p:nvPr>
        </p:nvSpPr>
        <p:spPr>
          <a:xfrm>
            <a:off x="383401" y="2407771"/>
            <a:ext cx="4860131" cy="1215629"/>
          </a:xfrm>
        </p:spPr>
        <p:txBody>
          <a:bodyPr>
            <a:noAutofit/>
          </a:bodyPr>
          <a:lstStyle>
            <a:lvl1pPr marL="0" indent="0">
              <a:spcAft>
                <a:spcPts val="0"/>
              </a:spcAft>
              <a:buNone/>
              <a:defRPr b="1"/>
            </a:lvl1pPr>
            <a:lvl2pPr marL="0" indent="0">
              <a:spcAft>
                <a:spcPts val="900"/>
              </a:spcAft>
              <a:buNone/>
              <a:defRPr b="0"/>
            </a:lvl2pPr>
            <a:lvl3pPr marL="0" indent="0">
              <a:buFont typeface="Arial" panose="020B0604020202020204" pitchFamily="34" charset="0"/>
              <a:buNone/>
              <a:defRPr sz="1050"/>
            </a:lvl3pPr>
            <a:lvl4pPr marL="0" indent="0">
              <a:buNone/>
              <a:defRPr sz="1050"/>
            </a:lvl4pPr>
            <a:lvl5pPr marL="0" indent="0">
              <a:buNone/>
              <a:defRPr sz="1050"/>
            </a:lvl5p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2"/>
          </p:nvPr>
        </p:nvSpPr>
        <p:spPr>
          <a:xfrm>
            <a:off x="378001" y="1046817"/>
            <a:ext cx="4846499" cy="1215000"/>
          </a:xfrm>
        </p:spPr>
        <p:txBody>
          <a:bodyPr>
            <a:noAutofit/>
          </a:bodyPr>
          <a:lstStyle>
            <a:lvl1pPr marL="0" indent="0">
              <a:lnSpc>
                <a:spcPct val="80000"/>
              </a:lnSpc>
              <a:spcAft>
                <a:spcPts val="0"/>
              </a:spcAft>
              <a:buNone/>
              <a:defRPr sz="3300" b="1" i="0" cap="none" baseline="0">
                <a:solidFill>
                  <a:schemeClr val="accent1"/>
                </a:solidFill>
              </a:defRPr>
            </a:lvl1pPr>
            <a:lvl2pPr marL="0" indent="0">
              <a:lnSpc>
                <a:spcPct val="80000"/>
              </a:lnSpc>
              <a:spcAft>
                <a:spcPts val="0"/>
              </a:spcAft>
              <a:buNone/>
              <a:defRPr sz="3300" b="1" i="0" cap="none" baseline="0">
                <a:solidFill>
                  <a:schemeClr val="accent2"/>
                </a:solidFill>
              </a:defRPr>
            </a:lvl2pPr>
          </a:lstStyle>
          <a:p>
            <a:pPr lvl="0"/>
            <a:r>
              <a:rPr lang="en-US"/>
              <a:t>Edit Master text styles</a:t>
            </a:r>
          </a:p>
          <a:p>
            <a:pPr lvl="1"/>
            <a:r>
              <a:rPr lang="en-US"/>
              <a:t>Second level</a:t>
            </a:r>
          </a:p>
        </p:txBody>
      </p:sp>
      <p:sp>
        <p:nvSpPr>
          <p:cNvPr id="12" name="Footer Placeholder 4">
            <a:extLst>
              <a:ext uri="{FF2B5EF4-FFF2-40B4-BE49-F238E27FC236}">
                <a16:creationId xmlns:a16="http://schemas.microsoft.com/office/drawing/2014/main" xmlns="" id="{6B0C79E1-C58A-41A9-9177-E77F223FEEF4}"/>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0" name="TextBox 19">
            <a:extLst>
              <a:ext uri="{FF2B5EF4-FFF2-40B4-BE49-F238E27FC236}">
                <a16:creationId xmlns:a16="http://schemas.microsoft.com/office/drawing/2014/main" xmlns="" id="{CE24F980-9072-4929-A30B-C6D72E6B4D6A}"/>
              </a:ext>
            </a:extLst>
          </p:cNvPr>
          <p:cNvSpPr txBox="1"/>
          <p:nvPr/>
        </p:nvSpPr>
        <p:spPr>
          <a:xfrm>
            <a:off x="-1600200" y="1046817"/>
            <a:ext cx="1513640" cy="784830"/>
          </a:xfrm>
          <a:prstGeom prst="rect">
            <a:avLst/>
          </a:prstGeom>
          <a:solidFill>
            <a:schemeClr val="bg1">
              <a:lumMod val="95000"/>
            </a:schemeClr>
          </a:solidFill>
        </p:spPr>
        <p:txBody>
          <a:bodyPr wrap="square" rtlCol="0">
            <a:spAutoFit/>
          </a:bodyPr>
          <a:lstStyle/>
          <a:p>
            <a:pPr algn="r"/>
            <a:r>
              <a:rPr lang="en-GB" sz="750" b="1" dirty="0">
                <a:solidFill>
                  <a:schemeClr val="tx1">
                    <a:lumMod val="85000"/>
                    <a:lumOff val="15000"/>
                  </a:schemeClr>
                </a:solidFill>
                <a:latin typeface="Arial" panose="020B0604020202020204" pitchFamily="34" charset="0"/>
                <a:cs typeface="Arial" panose="020B0604020202020204" pitchFamily="34" charset="0"/>
              </a:rPr>
              <a:t>Title Text</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Select text after the first line then press the key combination</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ALT+SHIFT+RIGHT</a:t>
            </a:r>
          </a:p>
          <a:p>
            <a:pPr algn="r"/>
            <a:r>
              <a:rPr lang="en-GB" sz="750" baseline="0" dirty="0">
                <a:solidFill>
                  <a:schemeClr val="tx1">
                    <a:lumMod val="85000"/>
                    <a:lumOff val="15000"/>
                  </a:schemeClr>
                </a:solidFill>
                <a:latin typeface="Arial" panose="020B0604020202020204" pitchFamily="34" charset="0"/>
                <a:cs typeface="Arial" panose="020B0604020202020204" pitchFamily="34" charset="0"/>
              </a:rPr>
              <a:t>to automatically style with the second level title colour pair.</a:t>
            </a:r>
            <a:endParaRPr lang="en-GB" sz="7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F49DBA70-198E-46D2-8FBD-2CC55B1994DA}"/>
              </a:ext>
            </a:extLst>
          </p:cNvPr>
          <p:cNvSpPr txBox="1"/>
          <p:nvPr/>
        </p:nvSpPr>
        <p:spPr>
          <a:xfrm>
            <a:off x="-1669569" y="4022155"/>
            <a:ext cx="1354409" cy="438582"/>
          </a:xfrm>
          <a:prstGeom prst="rect">
            <a:avLst/>
          </a:prstGeom>
          <a:solidFill>
            <a:schemeClr val="bg1">
              <a:lumMod val="95000"/>
            </a:schemeClr>
          </a:solidFill>
        </p:spPr>
        <p:txBody>
          <a:bodyPr wrap="square" rtlCol="0">
            <a:spAutoFit/>
          </a:bodyPr>
          <a:lstStyle/>
          <a:p>
            <a:pPr algn="r"/>
            <a:r>
              <a:rPr lang="en-GB" sz="750" b="1" dirty="0">
                <a:solidFill>
                  <a:schemeClr val="tx1">
                    <a:lumMod val="85000"/>
                    <a:lumOff val="15000"/>
                  </a:schemeClr>
                </a:solidFill>
                <a:latin typeface="Arial" panose="020B0604020202020204" pitchFamily="34" charset="0"/>
                <a:cs typeface="Arial" panose="020B0604020202020204" pitchFamily="34" charset="0"/>
              </a:rPr>
              <a:t>Partner logos</a:t>
            </a:r>
          </a:p>
          <a:p>
            <a:pPr algn="r"/>
            <a:r>
              <a:rPr lang="en-GB" sz="750" b="0" dirty="0">
                <a:solidFill>
                  <a:schemeClr val="tx1">
                    <a:lumMod val="85000"/>
                    <a:lumOff val="15000"/>
                  </a:schemeClr>
                </a:solidFill>
                <a:latin typeface="Arial" panose="020B0604020202020204" pitchFamily="34" charset="0"/>
                <a:cs typeface="Arial" panose="020B0604020202020204" pitchFamily="34" charset="0"/>
              </a:rPr>
              <a:t>The space is reserved for Partner logos if required</a:t>
            </a:r>
            <a:r>
              <a:rPr lang="en-GB" sz="750" b="0" baseline="0" dirty="0">
                <a:solidFill>
                  <a:schemeClr val="tx1">
                    <a:lumMod val="85000"/>
                    <a:lumOff val="15000"/>
                  </a:schemeClr>
                </a:solidFill>
                <a:latin typeface="Arial" panose="020B0604020202020204" pitchFamily="34" charset="0"/>
                <a:cs typeface="Arial" panose="020B0604020202020204" pitchFamily="34" charset="0"/>
              </a:rPr>
              <a:t>.</a:t>
            </a:r>
            <a:endParaRPr lang="en-GB" sz="750" b="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2" name="Left Brace 21">
            <a:extLst>
              <a:ext uri="{FF2B5EF4-FFF2-40B4-BE49-F238E27FC236}">
                <a16:creationId xmlns:a16="http://schemas.microsoft.com/office/drawing/2014/main" xmlns="" id="{7FFF29AD-3C2A-4F3B-B0A1-EC678F02D444}"/>
              </a:ext>
            </a:extLst>
          </p:cNvPr>
          <p:cNvSpPr/>
          <p:nvPr/>
        </p:nvSpPr>
        <p:spPr>
          <a:xfrm>
            <a:off x="-267536" y="3714750"/>
            <a:ext cx="172286" cy="11389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4" name="TextBox 13">
            <a:extLst>
              <a:ext uri="{FF2B5EF4-FFF2-40B4-BE49-F238E27FC236}">
                <a16:creationId xmlns:a16="http://schemas.microsoft.com/office/drawing/2014/main" xmlns="" id="{C83FD02A-2FA4-4179-B2F6-3B2A4002C850}"/>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large triangle (optional):</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
        <p:nvSpPr>
          <p:cNvPr id="15" name="TextBox 14">
            <a:extLst>
              <a:ext uri="{FF2B5EF4-FFF2-40B4-BE49-F238E27FC236}">
                <a16:creationId xmlns:a16="http://schemas.microsoft.com/office/drawing/2014/main" xmlns="" id="{9EB293C3-8827-49B5-B153-5B2298507938}"/>
              </a:ext>
            </a:extLst>
          </p:cNvPr>
          <p:cNvSpPr txBox="1"/>
          <p:nvPr/>
        </p:nvSpPr>
        <p:spPr>
          <a:xfrm>
            <a:off x="-1600200" y="2407772"/>
            <a:ext cx="1513640" cy="1131079"/>
          </a:xfrm>
          <a:prstGeom prst="rect">
            <a:avLst/>
          </a:prstGeom>
          <a:solidFill>
            <a:schemeClr val="bg1">
              <a:lumMod val="95000"/>
            </a:schemeClr>
          </a:solidFill>
        </p:spPr>
        <p:txBody>
          <a:bodyPr wrap="square" rtlCol="0">
            <a:spAutoFit/>
          </a:bodyPr>
          <a:lstStyle/>
          <a:p>
            <a:pPr algn="r"/>
            <a:r>
              <a:rPr lang="en-GB" sz="750" b="1" dirty="0">
                <a:solidFill>
                  <a:schemeClr val="tx1">
                    <a:lumMod val="85000"/>
                    <a:lumOff val="15000"/>
                  </a:schemeClr>
                </a:solidFill>
                <a:latin typeface="Arial" panose="020B0604020202020204" pitchFamily="34" charset="0"/>
                <a:cs typeface="Arial" panose="020B0604020202020204" pitchFamily="34" charset="0"/>
              </a:rPr>
              <a:t>Subtitle Text</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Changing the style works the same was as the title.</a:t>
            </a:r>
          </a:p>
          <a:p>
            <a:pPr algn="r"/>
            <a:endParaRPr lang="en-GB" sz="750" dirty="0">
              <a:solidFill>
                <a:schemeClr val="tx1">
                  <a:lumMod val="85000"/>
                  <a:lumOff val="15000"/>
                </a:schemeClr>
              </a:solidFill>
              <a:latin typeface="Arial" panose="020B0604020202020204" pitchFamily="34" charset="0"/>
              <a:cs typeface="Arial" panose="020B0604020202020204" pitchFamily="34" charset="0"/>
            </a:endParaRP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Select and press</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ALT+SHIFT+RIGHT to cycle down through the hierarchy of styles</a:t>
            </a:r>
            <a:r>
              <a:rPr lang="en-GB" sz="750" baseline="0" dirty="0">
                <a:solidFill>
                  <a:schemeClr val="tx1">
                    <a:lumMod val="85000"/>
                    <a:lumOff val="15000"/>
                  </a:schemeClr>
                </a:solidFill>
                <a:latin typeface="Arial" panose="020B0604020202020204" pitchFamily="34" charset="0"/>
                <a:cs typeface="Arial" panose="020B0604020202020204" pitchFamily="34" charset="0"/>
              </a:rPr>
              <a:t>. Use ALT+SHIFT+LEFT to cycle up through the styles</a:t>
            </a:r>
            <a:endParaRPr lang="en-GB" sz="7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88C824DE-805F-454C-9A51-8AD9ED83D619}"/>
              </a:ext>
            </a:extLst>
          </p:cNvPr>
          <p:cNvSpPr txBox="1"/>
          <p:nvPr/>
        </p:nvSpPr>
        <p:spPr>
          <a:xfrm>
            <a:off x="-1" y="5228727"/>
            <a:ext cx="2390776" cy="784830"/>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Change the Background image (recommended):  “</a:t>
            </a:r>
            <a:r>
              <a:rPr lang="en-GB" sz="750" dirty="0">
                <a:solidFill>
                  <a:schemeClr val="tx1">
                    <a:lumMod val="85000"/>
                    <a:lumOff val="15000"/>
                  </a:schemeClr>
                </a:solidFill>
                <a:latin typeface="Arial" panose="020B0604020202020204" pitchFamily="34" charset="0"/>
                <a:cs typeface="Arial" panose="020B0604020202020204" pitchFamily="34" charset="0"/>
              </a:rPr>
              <a:t>Right Click” on the slide and then Click “Format Background…”.  Select the “Picture of texture fill” radio button.  Click the “File…” button and browse for an image previously downloaded from the AVEVA Image Library.</a:t>
            </a:r>
          </a:p>
        </p:txBody>
      </p:sp>
    </p:spTree>
    <p:extLst>
      <p:ext uri="{BB962C8B-B14F-4D97-AF65-F5344CB8AC3E}">
        <p14:creationId xmlns:p14="http://schemas.microsoft.com/office/powerpoint/2010/main" val="1701423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F425E74-4630-48CA-B175-5B1CD339C33A}"/>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378000" y="1188000"/>
            <a:ext cx="7380000"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309184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F425E74-4630-48CA-B175-5B1CD339C33A}"/>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378000" y="1188000"/>
            <a:ext cx="7380000"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Tree>
    <p:extLst>
      <p:ext uri="{BB962C8B-B14F-4D97-AF65-F5344CB8AC3E}">
        <p14:creationId xmlns:p14="http://schemas.microsoft.com/office/powerpoint/2010/main" val="776404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F425E74-4630-48CA-B175-5B1CD339C33A}"/>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2768860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ullets o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F425E74-4630-48CA-B175-5B1CD339C33A}"/>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378000" y="1188000"/>
            <a:ext cx="6588000"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11" name="Picture Placeholder 4">
            <a:extLst>
              <a:ext uri="{FF2B5EF4-FFF2-40B4-BE49-F238E27FC236}">
                <a16:creationId xmlns:a16="http://schemas.microsoft.com/office/drawing/2014/main" xmlns="" id="{C14BF379-ED9D-45E8-8CA3-06D7CE194118}"/>
              </a:ext>
            </a:extLst>
          </p:cNvPr>
          <p:cNvSpPr>
            <a:spLocks noGrp="1"/>
          </p:cNvSpPr>
          <p:nvPr>
            <p:ph type="pic" sz="quarter" idx="15" hasCustomPrompt="1"/>
          </p:nvPr>
        </p:nvSpPr>
        <p:spPr>
          <a:xfrm>
            <a:off x="6742464" y="2801033"/>
            <a:ext cx="1629409" cy="2350863"/>
          </a:xfrm>
          <a:custGeom>
            <a:avLst/>
            <a:gdLst>
              <a:gd name="connsiteX0" fmla="*/ 0 w 2847600"/>
              <a:gd name="connsiteY0" fmla="*/ 3154362 h 3154362"/>
              <a:gd name="connsiteX1" fmla="*/ 1423800 w 2847600"/>
              <a:gd name="connsiteY1" fmla="*/ 0 h 3154362"/>
              <a:gd name="connsiteX2" fmla="*/ 2847600 w 2847600"/>
              <a:gd name="connsiteY2" fmla="*/ 3154362 h 3154362"/>
              <a:gd name="connsiteX3" fmla="*/ 0 w 2847600"/>
              <a:gd name="connsiteY3"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0 w 2847600"/>
              <a:gd name="connsiteY4"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1496981 w 2847600"/>
              <a:gd name="connsiteY4" fmla="*/ 3154362 h 3154362"/>
              <a:gd name="connsiteX5" fmla="*/ 0 w 2847600"/>
              <a:gd name="connsiteY5" fmla="*/ 3154362 h 3154362"/>
              <a:gd name="connsiteX0" fmla="*/ 0 w 2169133"/>
              <a:gd name="connsiteY0" fmla="*/ 3154362 h 3154362"/>
              <a:gd name="connsiteX1" fmla="*/ 1423800 w 2169133"/>
              <a:gd name="connsiteY1" fmla="*/ 0 h 3154362"/>
              <a:gd name="connsiteX2" fmla="*/ 2169133 w 2169133"/>
              <a:gd name="connsiteY2" fmla="*/ 1656520 h 3154362"/>
              <a:gd name="connsiteX3" fmla="*/ 1496981 w 2169133"/>
              <a:gd name="connsiteY3" fmla="*/ 3154362 h 3154362"/>
              <a:gd name="connsiteX4" fmla="*/ 0 w 2169133"/>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496981 w 2172545"/>
              <a:gd name="connsiteY3" fmla="*/ 3154362 h 3154362"/>
              <a:gd name="connsiteX4" fmla="*/ 0 w 2172545"/>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503805 w 2172545"/>
              <a:gd name="connsiteY3" fmla="*/ 3154362 h 3154362"/>
              <a:gd name="connsiteX4" fmla="*/ 0 w 2172545"/>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03805 w 2180496"/>
              <a:gd name="connsiteY3" fmla="*/ 3154362 h 3154362"/>
              <a:gd name="connsiteX4" fmla="*/ 0 w 2180496"/>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23683 w 2180496"/>
              <a:gd name="connsiteY3" fmla="*/ 3138459 h 3154362"/>
              <a:gd name="connsiteX4" fmla="*/ 0 w 2180496"/>
              <a:gd name="connsiteY4" fmla="*/ 3154362 h 3154362"/>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8459 h 3138459"/>
              <a:gd name="connsiteX4" fmla="*/ 0 w 2176521"/>
              <a:gd name="connsiteY4" fmla="*/ 3138459 h 3138459"/>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4484 h 3138459"/>
              <a:gd name="connsiteX4" fmla="*/ 0 w 2176521"/>
              <a:gd name="connsiteY4" fmla="*/ 3138459 h 3138459"/>
              <a:gd name="connsiteX0" fmla="*/ 0 w 2172545"/>
              <a:gd name="connsiteY0" fmla="*/ 3134483 h 3134484"/>
              <a:gd name="connsiteX1" fmla="*/ 1415849 w 2172545"/>
              <a:gd name="connsiteY1" fmla="*/ 0 h 3134484"/>
              <a:gd name="connsiteX2" fmla="*/ 2172545 w 2172545"/>
              <a:gd name="connsiteY2" fmla="*/ 1668447 h 3134484"/>
              <a:gd name="connsiteX3" fmla="*/ 1515732 w 2172545"/>
              <a:gd name="connsiteY3" fmla="*/ 3134484 h 3134484"/>
              <a:gd name="connsiteX4" fmla="*/ 0 w 2172545"/>
              <a:gd name="connsiteY4" fmla="*/ 3134483 h 313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545" h="3134484">
                <a:moveTo>
                  <a:pt x="0" y="3134483"/>
                </a:moveTo>
                <a:lnTo>
                  <a:pt x="1415849" y="0"/>
                </a:lnTo>
                <a:lnTo>
                  <a:pt x="2172545" y="1668447"/>
                </a:lnTo>
                <a:lnTo>
                  <a:pt x="1515732" y="3134484"/>
                </a:lnTo>
                <a:lnTo>
                  <a:pt x="0" y="3134483"/>
                </a:lnTo>
                <a:close/>
              </a:path>
            </a:pathLst>
          </a:custGeom>
          <a:solidFill>
            <a:schemeClr val="tx2"/>
          </a:solidFill>
          <a:ln>
            <a:noFill/>
          </a:ln>
        </p:spPr>
        <p:txBody>
          <a:bodyPr anchor="ctr">
            <a:normAutofit/>
          </a:bodyPr>
          <a:lstStyle>
            <a:lvl1pPr marL="0" indent="0" algn="ctr">
              <a:lnSpc>
                <a:spcPct val="100000"/>
              </a:lnSpc>
              <a:spcAft>
                <a:spcPts val="0"/>
              </a:spcAft>
              <a:buNone/>
              <a:defRPr sz="750"/>
            </a:lvl1pPr>
          </a:lstStyle>
          <a:p>
            <a:r>
              <a:rPr lang="en-GB" dirty="0"/>
              <a:t>Click icon </a:t>
            </a:r>
            <a:br>
              <a:rPr lang="en-GB" dirty="0"/>
            </a:br>
            <a:r>
              <a:rPr lang="en-GB" dirty="0"/>
              <a:t>to add </a:t>
            </a:r>
            <a:br>
              <a:rPr lang="en-GB" dirty="0"/>
            </a:br>
            <a:r>
              <a:rPr lang="en-GB" dirty="0"/>
              <a:t>picture</a:t>
            </a:r>
          </a:p>
        </p:txBody>
      </p:sp>
      <p:sp>
        <p:nvSpPr>
          <p:cNvPr id="12" name="TextBox 11">
            <a:extLst>
              <a:ext uri="{FF2B5EF4-FFF2-40B4-BE49-F238E27FC236}">
                <a16:creationId xmlns:a16="http://schemas.microsoft.com/office/drawing/2014/main" xmlns="" id="{0F689F9D-90FE-45E5-81DD-69977526AF58}"/>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triangle (optional):</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352780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Column bullet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F425E74-4630-48CA-B175-5B1CD339C33A}"/>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378000" y="1188000"/>
            <a:ext cx="3645000"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5" name="Content Placeholder 4">
            <a:extLst>
              <a:ext uri="{FF2B5EF4-FFF2-40B4-BE49-F238E27FC236}">
                <a16:creationId xmlns:a16="http://schemas.microsoft.com/office/drawing/2014/main" xmlns="" id="{57A88F4B-DE59-4C45-B159-4F58C23B5474}"/>
              </a:ext>
            </a:extLst>
          </p:cNvPr>
          <p:cNvSpPr>
            <a:spLocks noGrp="1"/>
          </p:cNvSpPr>
          <p:nvPr>
            <p:ph sz="quarter" idx="14"/>
          </p:nvPr>
        </p:nvSpPr>
        <p:spPr>
          <a:xfrm>
            <a:off x="4113000" y="1188000"/>
            <a:ext cx="3645000" cy="3246835"/>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12881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umbered bulle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9B8F5148-9EAA-4306-8093-6719D337570D}"/>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0284AA2-2A6D-4FAD-8811-38B554D9C8BF}"/>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Content Placeholder 2"/>
          <p:cNvSpPr>
            <a:spLocks noGrp="1"/>
          </p:cNvSpPr>
          <p:nvPr>
            <p:ph idx="1"/>
          </p:nvPr>
        </p:nvSpPr>
        <p:spPr>
          <a:xfrm>
            <a:off x="378000" y="1188000"/>
            <a:ext cx="6588000" cy="3240000"/>
          </a:xfrm>
        </p:spPr>
        <p:txBody>
          <a:bodyPr>
            <a:noAutofit/>
          </a:bodyPr>
          <a:lstStyle>
            <a:lvl1pPr marL="216000" indent="-216000">
              <a:spcBef>
                <a:spcPts val="150"/>
              </a:spcBef>
              <a:buClrTx/>
              <a:buSzPct val="100000"/>
              <a:buFont typeface="+mj-lt"/>
              <a:buAutoNum type="arabicPeriod"/>
              <a:defRPr/>
            </a:lvl1pPr>
            <a:lvl2pPr marL="431006" indent="-215504">
              <a:spcBef>
                <a:spcPts val="150"/>
              </a:spcBef>
              <a:buFont typeface="Arial" panose="020B0604020202020204" pitchFamily="34" charset="0"/>
              <a:buChar char="▲"/>
              <a:defRPr>
                <a:solidFill>
                  <a:schemeClr val="accent2"/>
                </a:solidFill>
              </a:defRPr>
            </a:lvl2pPr>
            <a:lvl3pPr marL="647700" indent="-215504">
              <a:spcBef>
                <a:spcPts val="150"/>
              </a:spcBef>
              <a:spcAft>
                <a:spcPts val="450"/>
              </a:spcAft>
              <a:buClr>
                <a:schemeClr val="accent2"/>
              </a:buClr>
              <a:buSzPct val="50000"/>
              <a:buFont typeface="Arial" panose="020B0604020202020204" pitchFamily="34" charset="0"/>
              <a:buChar char="▲"/>
              <a:defRPr>
                <a:solidFill>
                  <a:schemeClr val="accent2"/>
                </a:solidFill>
              </a:defRPr>
            </a:lvl3pPr>
            <a:lvl4pPr marL="863204" indent="-215504">
              <a:spcBef>
                <a:spcPts val="150"/>
              </a:spcBef>
              <a:spcAft>
                <a:spcPts val="450"/>
              </a:spcAft>
              <a:buFont typeface="Arial" panose="020B0604020202020204" pitchFamily="34" charset="0"/>
              <a:buChar char="▲"/>
              <a:defRPr>
                <a:solidFill>
                  <a:schemeClr val="accent2"/>
                </a:solidFill>
              </a:defRPr>
            </a:lvl4pPr>
            <a:lvl5pPr marL="1080000" indent="-216000">
              <a:spcBef>
                <a:spcPts val="150"/>
              </a:spcBef>
              <a:spcAft>
                <a:spcPts val="450"/>
              </a:spcAft>
              <a:buFont typeface="Arial" panose="020B0604020202020204" pitchFamily="34" charset="0"/>
              <a:buChar char="▲"/>
              <a:defRPr>
                <a:solidFill>
                  <a:schemeClr val="accent2"/>
                </a:solidFill>
              </a:defRPr>
            </a:lvl5pPr>
            <a:lvl6pPr marL="1296000" indent="-216000">
              <a:spcBef>
                <a:spcPts val="150"/>
              </a:spcBef>
              <a:buFont typeface="Arial" panose="020B0604020202020204" pitchFamily="34" charset="0"/>
              <a:buChar char="▲"/>
              <a:defRPr>
                <a:solidFill>
                  <a:schemeClr val="accent2"/>
                </a:solidFill>
              </a:defRPr>
            </a:lvl6pPr>
            <a:lvl7pPr marL="1512000" indent="-216000">
              <a:spcBef>
                <a:spcPts val="150"/>
              </a:spcBef>
              <a:buFont typeface="Arial" panose="020B0604020202020204" pitchFamily="34" charset="0"/>
              <a:buChar char="▲"/>
              <a:defRPr>
                <a:solidFill>
                  <a:schemeClr val="accent2"/>
                </a:solidFill>
              </a:defRPr>
            </a:lvl7pPr>
            <a:lvl8pPr marL="1728000" indent="-216000">
              <a:spcBef>
                <a:spcPts val="150"/>
              </a:spcBef>
              <a:buFont typeface="Arial" panose="020B0604020202020204" pitchFamily="34" charset="0"/>
              <a:buChar char="▲"/>
              <a:defRPr>
                <a:solidFill>
                  <a:schemeClr val="accent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3" name="Text Placeholder 7">
            <a:extLst>
              <a:ext uri="{FF2B5EF4-FFF2-40B4-BE49-F238E27FC236}">
                <a16:creationId xmlns:a16="http://schemas.microsoft.com/office/drawing/2014/main" xmlns="" id="{34663935-481F-4C4B-8392-5C738301D65A}"/>
              </a:ext>
            </a:extLst>
          </p:cNvPr>
          <p:cNvSpPr>
            <a:spLocks noGrp="1"/>
          </p:cNvSpPr>
          <p:nvPr>
            <p:ph type="body" sz="quarter" idx="14"/>
          </p:nvPr>
        </p:nvSpPr>
        <p:spPr>
          <a:xfrm>
            <a:off x="378000" y="4413157"/>
            <a:ext cx="6588000" cy="325343"/>
          </a:xfrm>
        </p:spPr>
        <p:txBody>
          <a:bodyPr>
            <a:noAutofit/>
          </a:bodyPr>
          <a:lstStyle>
            <a:lvl1pPr marL="0" indent="0">
              <a:lnSpc>
                <a:spcPts val="900"/>
              </a:lnSpc>
              <a:spcAft>
                <a:spcPts val="0"/>
              </a:spcAft>
              <a:buNone/>
              <a:defRPr sz="750" b="0" cap="none" baseline="0">
                <a:solidFill>
                  <a:schemeClr val="tx1"/>
                </a:solidFill>
              </a:defRPr>
            </a:lvl1pPr>
          </a:lstStyle>
          <a:p>
            <a:pPr lvl="0"/>
            <a:r>
              <a:rPr lang="en-US"/>
              <a:t>Edit Master text styles</a:t>
            </a:r>
          </a:p>
        </p:txBody>
      </p:sp>
      <p:sp>
        <p:nvSpPr>
          <p:cNvPr id="17" name="Title 1">
            <a:extLst>
              <a:ext uri="{FF2B5EF4-FFF2-40B4-BE49-F238E27FC236}">
                <a16:creationId xmlns:a16="http://schemas.microsoft.com/office/drawing/2014/main" xmlns="" id="{23311043-2D30-4223-B488-F837CD0C7317}"/>
              </a:ext>
            </a:extLst>
          </p:cNvPr>
          <p:cNvSpPr>
            <a:spLocks noGrp="1"/>
          </p:cNvSpPr>
          <p:nvPr>
            <p:ph type="title"/>
          </p:nvPr>
        </p:nvSpPr>
        <p:spPr>
          <a:xfrm>
            <a:off x="378000" y="459000"/>
            <a:ext cx="7380000" cy="297000"/>
          </a:xfrm>
        </p:spPr>
        <p:txBody>
          <a:bodyPr>
            <a:noAutofit/>
          </a:bodyPr>
          <a:lstStyle>
            <a:lvl1pPr>
              <a:defRPr>
                <a:solidFill>
                  <a:schemeClr val="accent1"/>
                </a:solidFill>
              </a:defRPr>
            </a:lvl1pPr>
          </a:lstStyle>
          <a:p>
            <a:r>
              <a:rPr lang="en-US"/>
              <a:t>Click to edit Master title style</a:t>
            </a:r>
            <a:endParaRPr lang="en-US" dirty="0"/>
          </a:p>
        </p:txBody>
      </p:sp>
      <p:sp>
        <p:nvSpPr>
          <p:cNvPr id="18" name="Text Placeholder 7">
            <a:extLst>
              <a:ext uri="{FF2B5EF4-FFF2-40B4-BE49-F238E27FC236}">
                <a16:creationId xmlns:a16="http://schemas.microsoft.com/office/drawing/2014/main" xmlns="" id="{0BF594A0-2ED1-40F3-B350-08BA401CB679}"/>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9" name="Footer Placeholder 4">
            <a:extLst>
              <a:ext uri="{FF2B5EF4-FFF2-40B4-BE49-F238E27FC236}">
                <a16:creationId xmlns:a16="http://schemas.microsoft.com/office/drawing/2014/main" xmlns="" id="{102D9270-702A-48DF-8890-CC27934A2F6C}"/>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1" name="Slide Number Placeholder 5">
            <a:extLst>
              <a:ext uri="{FF2B5EF4-FFF2-40B4-BE49-F238E27FC236}">
                <a16:creationId xmlns:a16="http://schemas.microsoft.com/office/drawing/2014/main" xmlns="" id="{1F43B717-A489-41E2-93A6-35A204CA0733}"/>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20" name="Picture Placeholder 4">
            <a:extLst>
              <a:ext uri="{FF2B5EF4-FFF2-40B4-BE49-F238E27FC236}">
                <a16:creationId xmlns:a16="http://schemas.microsoft.com/office/drawing/2014/main" xmlns="" id="{B7C1F4D3-54F4-428D-A293-261BDC40581A}"/>
              </a:ext>
            </a:extLst>
          </p:cNvPr>
          <p:cNvSpPr>
            <a:spLocks noGrp="1"/>
          </p:cNvSpPr>
          <p:nvPr>
            <p:ph type="pic" sz="quarter" idx="15" hasCustomPrompt="1"/>
          </p:nvPr>
        </p:nvSpPr>
        <p:spPr>
          <a:xfrm>
            <a:off x="6742464" y="2801033"/>
            <a:ext cx="1629409" cy="2350863"/>
          </a:xfrm>
          <a:custGeom>
            <a:avLst/>
            <a:gdLst>
              <a:gd name="connsiteX0" fmla="*/ 0 w 2847600"/>
              <a:gd name="connsiteY0" fmla="*/ 3154362 h 3154362"/>
              <a:gd name="connsiteX1" fmla="*/ 1423800 w 2847600"/>
              <a:gd name="connsiteY1" fmla="*/ 0 h 3154362"/>
              <a:gd name="connsiteX2" fmla="*/ 2847600 w 2847600"/>
              <a:gd name="connsiteY2" fmla="*/ 3154362 h 3154362"/>
              <a:gd name="connsiteX3" fmla="*/ 0 w 2847600"/>
              <a:gd name="connsiteY3"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0 w 2847600"/>
              <a:gd name="connsiteY4"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1496981 w 2847600"/>
              <a:gd name="connsiteY4" fmla="*/ 3154362 h 3154362"/>
              <a:gd name="connsiteX5" fmla="*/ 0 w 2847600"/>
              <a:gd name="connsiteY5" fmla="*/ 3154362 h 3154362"/>
              <a:gd name="connsiteX0" fmla="*/ 0 w 2169133"/>
              <a:gd name="connsiteY0" fmla="*/ 3154362 h 3154362"/>
              <a:gd name="connsiteX1" fmla="*/ 1423800 w 2169133"/>
              <a:gd name="connsiteY1" fmla="*/ 0 h 3154362"/>
              <a:gd name="connsiteX2" fmla="*/ 2169133 w 2169133"/>
              <a:gd name="connsiteY2" fmla="*/ 1656520 h 3154362"/>
              <a:gd name="connsiteX3" fmla="*/ 1496981 w 2169133"/>
              <a:gd name="connsiteY3" fmla="*/ 3154362 h 3154362"/>
              <a:gd name="connsiteX4" fmla="*/ 0 w 2169133"/>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496981 w 2172545"/>
              <a:gd name="connsiteY3" fmla="*/ 3154362 h 3154362"/>
              <a:gd name="connsiteX4" fmla="*/ 0 w 2172545"/>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503805 w 2172545"/>
              <a:gd name="connsiteY3" fmla="*/ 3154362 h 3154362"/>
              <a:gd name="connsiteX4" fmla="*/ 0 w 2172545"/>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03805 w 2180496"/>
              <a:gd name="connsiteY3" fmla="*/ 3154362 h 3154362"/>
              <a:gd name="connsiteX4" fmla="*/ 0 w 2180496"/>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23683 w 2180496"/>
              <a:gd name="connsiteY3" fmla="*/ 3138459 h 3154362"/>
              <a:gd name="connsiteX4" fmla="*/ 0 w 2180496"/>
              <a:gd name="connsiteY4" fmla="*/ 3154362 h 3154362"/>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8459 h 3138459"/>
              <a:gd name="connsiteX4" fmla="*/ 0 w 2176521"/>
              <a:gd name="connsiteY4" fmla="*/ 3138459 h 3138459"/>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4484 h 3138459"/>
              <a:gd name="connsiteX4" fmla="*/ 0 w 2176521"/>
              <a:gd name="connsiteY4" fmla="*/ 3138459 h 3138459"/>
              <a:gd name="connsiteX0" fmla="*/ 0 w 2172545"/>
              <a:gd name="connsiteY0" fmla="*/ 3134483 h 3134484"/>
              <a:gd name="connsiteX1" fmla="*/ 1415849 w 2172545"/>
              <a:gd name="connsiteY1" fmla="*/ 0 h 3134484"/>
              <a:gd name="connsiteX2" fmla="*/ 2172545 w 2172545"/>
              <a:gd name="connsiteY2" fmla="*/ 1668447 h 3134484"/>
              <a:gd name="connsiteX3" fmla="*/ 1515732 w 2172545"/>
              <a:gd name="connsiteY3" fmla="*/ 3134484 h 3134484"/>
              <a:gd name="connsiteX4" fmla="*/ 0 w 2172545"/>
              <a:gd name="connsiteY4" fmla="*/ 3134483 h 313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545" h="3134484">
                <a:moveTo>
                  <a:pt x="0" y="3134483"/>
                </a:moveTo>
                <a:lnTo>
                  <a:pt x="1415849" y="0"/>
                </a:lnTo>
                <a:lnTo>
                  <a:pt x="2172545" y="1668447"/>
                </a:lnTo>
                <a:lnTo>
                  <a:pt x="1515732" y="3134484"/>
                </a:lnTo>
                <a:lnTo>
                  <a:pt x="0" y="3134483"/>
                </a:lnTo>
                <a:close/>
              </a:path>
            </a:pathLst>
          </a:custGeom>
          <a:solidFill>
            <a:schemeClr val="tx2"/>
          </a:solidFill>
          <a:ln>
            <a:noFill/>
          </a:ln>
        </p:spPr>
        <p:txBody>
          <a:bodyPr anchor="ctr">
            <a:normAutofit/>
          </a:bodyPr>
          <a:lstStyle>
            <a:lvl1pPr marL="0" indent="0" algn="ctr">
              <a:lnSpc>
                <a:spcPct val="100000"/>
              </a:lnSpc>
              <a:spcAft>
                <a:spcPts val="0"/>
              </a:spcAft>
              <a:buNone/>
              <a:defRPr sz="750"/>
            </a:lvl1pPr>
          </a:lstStyle>
          <a:p>
            <a:r>
              <a:rPr lang="en-GB" dirty="0"/>
              <a:t>Click icon </a:t>
            </a:r>
            <a:br>
              <a:rPr lang="en-GB" dirty="0"/>
            </a:br>
            <a:r>
              <a:rPr lang="en-GB" dirty="0"/>
              <a:t>to add </a:t>
            </a:r>
            <a:br>
              <a:rPr lang="en-GB" dirty="0"/>
            </a:br>
            <a:r>
              <a:rPr lang="en-GB" dirty="0"/>
              <a:t>picture</a:t>
            </a:r>
          </a:p>
        </p:txBody>
      </p:sp>
      <p:sp>
        <p:nvSpPr>
          <p:cNvPr id="14" name="TextBox 13">
            <a:extLst>
              <a:ext uri="{FF2B5EF4-FFF2-40B4-BE49-F238E27FC236}">
                <a16:creationId xmlns:a16="http://schemas.microsoft.com/office/drawing/2014/main" xmlns="" id="{E5A9DB92-983B-451A-995D-71BBF3DDE693}"/>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triangle (optional):</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706732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4BAD880F-9374-4317-A61D-AEC8DE16A8A9}"/>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Isosceles Triangle 7">
            <a:extLst>
              <a:ext uri="{FF2B5EF4-FFF2-40B4-BE49-F238E27FC236}">
                <a16:creationId xmlns:a16="http://schemas.microsoft.com/office/drawing/2014/main" xmlns="" id="{FA142BD3-3DB9-4953-B740-7AFA5F0E01BE}"/>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angle 10"/>
          <p:cNvSpPr/>
          <p:nvPr/>
        </p:nvSpPr>
        <p:spPr>
          <a:xfrm>
            <a:off x="0" y="-2257"/>
            <a:ext cx="6400800" cy="5160559"/>
          </a:xfrm>
          <a:custGeom>
            <a:avLst/>
            <a:gdLst>
              <a:gd name="connsiteX0" fmla="*/ 0 w 8572500"/>
              <a:gd name="connsiteY0" fmla="*/ 0 h 6861695"/>
              <a:gd name="connsiteX1" fmla="*/ 8572500 w 8572500"/>
              <a:gd name="connsiteY1" fmla="*/ 0 h 6861695"/>
              <a:gd name="connsiteX2" fmla="*/ 8572500 w 8572500"/>
              <a:gd name="connsiteY2" fmla="*/ 6861695 h 6861695"/>
              <a:gd name="connsiteX3" fmla="*/ 0 w 8572500"/>
              <a:gd name="connsiteY3" fmla="*/ 6861695 h 6861695"/>
              <a:gd name="connsiteX4" fmla="*/ 0 w 8572500"/>
              <a:gd name="connsiteY4" fmla="*/ 0 h 6861695"/>
              <a:gd name="connsiteX0" fmla="*/ 0 w 8572500"/>
              <a:gd name="connsiteY0" fmla="*/ 0 h 6861695"/>
              <a:gd name="connsiteX1" fmla="*/ 8572500 w 8572500"/>
              <a:gd name="connsiteY1" fmla="*/ 0 h 6861695"/>
              <a:gd name="connsiteX2" fmla="*/ 8572500 w 8572500"/>
              <a:gd name="connsiteY2" fmla="*/ 6861695 h 6861695"/>
              <a:gd name="connsiteX3" fmla="*/ 5429250 w 8572500"/>
              <a:gd name="connsiteY3" fmla="*/ 6858001 h 6861695"/>
              <a:gd name="connsiteX4" fmla="*/ 0 w 8572500"/>
              <a:gd name="connsiteY4" fmla="*/ 6861695 h 6861695"/>
              <a:gd name="connsiteX5" fmla="*/ 0 w 8572500"/>
              <a:gd name="connsiteY5" fmla="*/ 0 h 6861695"/>
              <a:gd name="connsiteX0" fmla="*/ 0 w 8572500"/>
              <a:gd name="connsiteY0" fmla="*/ 0 h 6861695"/>
              <a:gd name="connsiteX1" fmla="*/ 8572500 w 8572500"/>
              <a:gd name="connsiteY1" fmla="*/ 0 h 6861695"/>
              <a:gd name="connsiteX2" fmla="*/ 5429250 w 8572500"/>
              <a:gd name="connsiteY2" fmla="*/ 6858001 h 6861695"/>
              <a:gd name="connsiteX3" fmla="*/ 0 w 8572500"/>
              <a:gd name="connsiteY3" fmla="*/ 6861695 h 6861695"/>
              <a:gd name="connsiteX4" fmla="*/ 0 w 8572500"/>
              <a:gd name="connsiteY4" fmla="*/ 0 h 6861695"/>
              <a:gd name="connsiteX0" fmla="*/ 0 w 8572500"/>
              <a:gd name="connsiteY0" fmla="*/ 19050 h 6880745"/>
              <a:gd name="connsiteX1" fmla="*/ 8572500 w 8572500"/>
              <a:gd name="connsiteY1" fmla="*/ 0 h 6880745"/>
              <a:gd name="connsiteX2" fmla="*/ 5429250 w 8572500"/>
              <a:gd name="connsiteY2" fmla="*/ 6877051 h 6880745"/>
              <a:gd name="connsiteX3" fmla="*/ 0 w 8572500"/>
              <a:gd name="connsiteY3" fmla="*/ 6880745 h 6880745"/>
              <a:gd name="connsiteX4" fmla="*/ 0 w 8572500"/>
              <a:gd name="connsiteY4" fmla="*/ 19050 h 6880745"/>
              <a:gd name="connsiteX0" fmla="*/ 0 w 8534400"/>
              <a:gd name="connsiteY0" fmla="*/ 19050 h 6880745"/>
              <a:gd name="connsiteX1" fmla="*/ 8534400 w 8534400"/>
              <a:gd name="connsiteY1" fmla="*/ 0 h 6880745"/>
              <a:gd name="connsiteX2" fmla="*/ 5429250 w 8534400"/>
              <a:gd name="connsiteY2" fmla="*/ 6877051 h 6880745"/>
              <a:gd name="connsiteX3" fmla="*/ 0 w 8534400"/>
              <a:gd name="connsiteY3" fmla="*/ 6880745 h 6880745"/>
              <a:gd name="connsiteX4" fmla="*/ 0 w 8534400"/>
              <a:gd name="connsiteY4" fmla="*/ 19050 h 6880745"/>
              <a:gd name="connsiteX0" fmla="*/ 0 w 8534400"/>
              <a:gd name="connsiteY0" fmla="*/ 19050 h 6909135"/>
              <a:gd name="connsiteX1" fmla="*/ 8534400 w 8534400"/>
              <a:gd name="connsiteY1" fmla="*/ 0 h 6909135"/>
              <a:gd name="connsiteX2" fmla="*/ 5413208 w 8534400"/>
              <a:gd name="connsiteY2" fmla="*/ 6909135 h 6909135"/>
              <a:gd name="connsiteX3" fmla="*/ 0 w 8534400"/>
              <a:gd name="connsiteY3" fmla="*/ 6880745 h 6909135"/>
              <a:gd name="connsiteX4" fmla="*/ 0 w 8534400"/>
              <a:gd name="connsiteY4" fmla="*/ 19050 h 6909135"/>
              <a:gd name="connsiteX0" fmla="*/ 0 w 8534400"/>
              <a:gd name="connsiteY0" fmla="*/ 19050 h 6909135"/>
              <a:gd name="connsiteX1" fmla="*/ 8534400 w 8534400"/>
              <a:gd name="connsiteY1" fmla="*/ 0 h 6909135"/>
              <a:gd name="connsiteX2" fmla="*/ 5413208 w 8534400"/>
              <a:gd name="connsiteY2" fmla="*/ 6909135 h 6909135"/>
              <a:gd name="connsiteX3" fmla="*/ 0 w 8534400"/>
              <a:gd name="connsiteY3" fmla="*/ 6896787 h 6909135"/>
              <a:gd name="connsiteX4" fmla="*/ 0 w 8534400"/>
              <a:gd name="connsiteY4" fmla="*/ 19050 h 6909135"/>
              <a:gd name="connsiteX0" fmla="*/ 0 w 8534400"/>
              <a:gd name="connsiteY0" fmla="*/ 19050 h 6896787"/>
              <a:gd name="connsiteX1" fmla="*/ 8534400 w 8534400"/>
              <a:gd name="connsiteY1" fmla="*/ 0 h 6896787"/>
              <a:gd name="connsiteX2" fmla="*/ 5413208 w 8534400"/>
              <a:gd name="connsiteY2" fmla="*/ 6893093 h 6896787"/>
              <a:gd name="connsiteX3" fmla="*/ 0 w 8534400"/>
              <a:gd name="connsiteY3" fmla="*/ 6896787 h 6896787"/>
              <a:gd name="connsiteX4" fmla="*/ 0 w 8534400"/>
              <a:gd name="connsiteY4" fmla="*/ 19050 h 6896787"/>
              <a:gd name="connsiteX0" fmla="*/ 0 w 8534400"/>
              <a:gd name="connsiteY0" fmla="*/ 19050 h 6896787"/>
              <a:gd name="connsiteX1" fmla="*/ 8534400 w 8534400"/>
              <a:gd name="connsiteY1" fmla="*/ 0 h 6896787"/>
              <a:gd name="connsiteX2" fmla="*/ 5413208 w 8534400"/>
              <a:gd name="connsiteY2" fmla="*/ 6893093 h 6896787"/>
              <a:gd name="connsiteX3" fmla="*/ 0 w 8534400"/>
              <a:gd name="connsiteY3" fmla="*/ 6896787 h 6896787"/>
              <a:gd name="connsiteX4" fmla="*/ 0 w 8534400"/>
              <a:gd name="connsiteY4" fmla="*/ 19050 h 6896787"/>
              <a:gd name="connsiteX0" fmla="*/ 0 w 8534400"/>
              <a:gd name="connsiteY0" fmla="*/ 3008 h 6880745"/>
              <a:gd name="connsiteX1" fmla="*/ 8534400 w 8534400"/>
              <a:gd name="connsiteY1" fmla="*/ 0 h 6880745"/>
              <a:gd name="connsiteX2" fmla="*/ 5413208 w 8534400"/>
              <a:gd name="connsiteY2" fmla="*/ 6877051 h 6880745"/>
              <a:gd name="connsiteX3" fmla="*/ 0 w 8534400"/>
              <a:gd name="connsiteY3" fmla="*/ 6880745 h 6880745"/>
              <a:gd name="connsiteX4" fmla="*/ 0 w 8534400"/>
              <a:gd name="connsiteY4" fmla="*/ 3008 h 688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80745">
                <a:moveTo>
                  <a:pt x="0" y="3008"/>
                </a:moveTo>
                <a:lnTo>
                  <a:pt x="8534400" y="0"/>
                </a:lnTo>
                <a:lnTo>
                  <a:pt x="5413208" y="6877051"/>
                </a:lnTo>
                <a:lnTo>
                  <a:pt x="0" y="6880745"/>
                </a:lnTo>
                <a:lnTo>
                  <a:pt x="0" y="3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 Placeholder 7"/>
          <p:cNvSpPr>
            <a:spLocks noGrp="1"/>
          </p:cNvSpPr>
          <p:nvPr>
            <p:ph type="body" sz="quarter" idx="12"/>
          </p:nvPr>
        </p:nvSpPr>
        <p:spPr>
          <a:xfrm>
            <a:off x="378000" y="1046817"/>
            <a:ext cx="5265563" cy="1215000"/>
          </a:xfrm>
        </p:spPr>
        <p:txBody>
          <a:bodyPr>
            <a:noAutofit/>
          </a:bodyPr>
          <a:lstStyle>
            <a:lvl1pPr marL="0" indent="0">
              <a:lnSpc>
                <a:spcPct val="80000"/>
              </a:lnSpc>
              <a:spcBef>
                <a:spcPts val="0"/>
              </a:spcBef>
              <a:spcAft>
                <a:spcPts val="0"/>
              </a:spcAft>
              <a:buNone/>
              <a:defRPr sz="3300" b="1" i="0" cap="none" baseline="0">
                <a:solidFill>
                  <a:schemeClr val="bg2"/>
                </a:solidFill>
              </a:defRPr>
            </a:lvl1pPr>
            <a:lvl2pPr marL="0" indent="0">
              <a:lnSpc>
                <a:spcPct val="80000"/>
              </a:lnSpc>
              <a:spcBef>
                <a:spcPts val="0"/>
              </a:spcBef>
              <a:spcAft>
                <a:spcPts val="0"/>
              </a:spcAft>
              <a:buNone/>
              <a:defRPr sz="3300" b="1" i="0" cap="none" baseline="0">
                <a:solidFill>
                  <a:schemeClr val="bg2"/>
                </a:solidFill>
              </a:defRPr>
            </a:lvl2pPr>
          </a:lstStyle>
          <a:p>
            <a:pPr lvl="0"/>
            <a:r>
              <a:rPr lang="en-US"/>
              <a:t>Edit Master text styles</a:t>
            </a:r>
          </a:p>
          <a:p>
            <a:pPr lvl="1"/>
            <a:r>
              <a:rPr lang="en-US"/>
              <a:t>Second level</a:t>
            </a:r>
          </a:p>
        </p:txBody>
      </p:sp>
      <p:sp>
        <p:nvSpPr>
          <p:cNvPr id="4" name="Picture Placeholder 3"/>
          <p:cNvSpPr>
            <a:spLocks noGrp="1"/>
          </p:cNvSpPr>
          <p:nvPr>
            <p:ph type="pic" sz="quarter" idx="15" hasCustomPrompt="1"/>
          </p:nvPr>
        </p:nvSpPr>
        <p:spPr>
          <a:xfrm>
            <a:off x="4053029" y="-2"/>
            <a:ext cx="4325445" cy="5159700"/>
          </a:xfrm>
          <a:custGeom>
            <a:avLst/>
            <a:gdLst>
              <a:gd name="connsiteX0" fmla="*/ 0 w 6505200"/>
              <a:gd name="connsiteY0" fmla="*/ 7200000 h 7200000"/>
              <a:gd name="connsiteX1" fmla="*/ 3252600 w 6505200"/>
              <a:gd name="connsiteY1" fmla="*/ 0 h 7200000"/>
              <a:gd name="connsiteX2" fmla="*/ 6505200 w 6505200"/>
              <a:gd name="connsiteY2" fmla="*/ 7200000 h 7200000"/>
              <a:gd name="connsiteX3" fmla="*/ 0 w 6505200"/>
              <a:gd name="connsiteY3" fmla="*/ 7200000 h 7200000"/>
              <a:gd name="connsiteX0" fmla="*/ 0 w 6505200"/>
              <a:gd name="connsiteY0" fmla="*/ 7200000 h 7200000"/>
              <a:gd name="connsiteX1" fmla="*/ 3252600 w 6505200"/>
              <a:gd name="connsiteY1" fmla="*/ 0 h 7200000"/>
              <a:gd name="connsiteX2" fmla="*/ 3364586 w 6505200"/>
              <a:gd name="connsiteY2" fmla="*/ 252000 h 7200000"/>
              <a:gd name="connsiteX3" fmla="*/ 6505200 w 6505200"/>
              <a:gd name="connsiteY3" fmla="*/ 7200000 h 7200000"/>
              <a:gd name="connsiteX4" fmla="*/ 0 w 6505200"/>
              <a:gd name="connsiteY4" fmla="*/ 7200000 h 7200000"/>
              <a:gd name="connsiteX0" fmla="*/ 0 w 6505200"/>
              <a:gd name="connsiteY0" fmla="*/ 7200000 h 7200000"/>
              <a:gd name="connsiteX1" fmla="*/ 3135986 w 6505200"/>
              <a:gd name="connsiteY1" fmla="*/ 252000 h 7200000"/>
              <a:gd name="connsiteX2" fmla="*/ 3252600 w 6505200"/>
              <a:gd name="connsiteY2" fmla="*/ 0 h 7200000"/>
              <a:gd name="connsiteX3" fmla="*/ 3364586 w 6505200"/>
              <a:gd name="connsiteY3" fmla="*/ 252000 h 7200000"/>
              <a:gd name="connsiteX4" fmla="*/ 6505200 w 6505200"/>
              <a:gd name="connsiteY4" fmla="*/ 7200000 h 7200000"/>
              <a:gd name="connsiteX5" fmla="*/ 0 w 6505200"/>
              <a:gd name="connsiteY5" fmla="*/ 7200000 h 7200000"/>
              <a:gd name="connsiteX0" fmla="*/ 0 w 6505200"/>
              <a:gd name="connsiteY0" fmla="*/ 6948000 h 6948000"/>
              <a:gd name="connsiteX1" fmla="*/ 3135986 w 6505200"/>
              <a:gd name="connsiteY1" fmla="*/ 0 h 6948000"/>
              <a:gd name="connsiteX2" fmla="*/ 3364586 w 6505200"/>
              <a:gd name="connsiteY2" fmla="*/ 0 h 6948000"/>
              <a:gd name="connsiteX3" fmla="*/ 6505200 w 6505200"/>
              <a:gd name="connsiteY3" fmla="*/ 6948000 h 6948000"/>
              <a:gd name="connsiteX4" fmla="*/ 0 w 6505200"/>
              <a:gd name="connsiteY4" fmla="*/ 6948000 h 6948000"/>
              <a:gd name="connsiteX0" fmla="*/ 0 w 6475317"/>
              <a:gd name="connsiteY0" fmla="*/ 6948000 h 6948000"/>
              <a:gd name="connsiteX1" fmla="*/ 3135986 w 6475317"/>
              <a:gd name="connsiteY1" fmla="*/ 0 h 6948000"/>
              <a:gd name="connsiteX2" fmla="*/ 3364586 w 6475317"/>
              <a:gd name="connsiteY2" fmla="*/ 0 h 6948000"/>
              <a:gd name="connsiteX3" fmla="*/ 6475317 w 6475317"/>
              <a:gd name="connsiteY3" fmla="*/ 6870306 h 6948000"/>
              <a:gd name="connsiteX4" fmla="*/ 0 w 6475317"/>
              <a:gd name="connsiteY4" fmla="*/ 6948000 h 6948000"/>
              <a:gd name="connsiteX0" fmla="*/ 0 w 6475317"/>
              <a:gd name="connsiteY0" fmla="*/ 6948000 h 6948000"/>
              <a:gd name="connsiteX1" fmla="*/ 3135986 w 6475317"/>
              <a:gd name="connsiteY1" fmla="*/ 0 h 6948000"/>
              <a:gd name="connsiteX2" fmla="*/ 3364586 w 6475317"/>
              <a:gd name="connsiteY2" fmla="*/ 0 h 6948000"/>
              <a:gd name="connsiteX3" fmla="*/ 6475317 w 6475317"/>
              <a:gd name="connsiteY3" fmla="*/ 6870306 h 6948000"/>
              <a:gd name="connsiteX4" fmla="*/ 5147389 w 6475317"/>
              <a:gd name="connsiteY4" fmla="*/ 6860988 h 6948000"/>
              <a:gd name="connsiteX5" fmla="*/ 0 w 6475317"/>
              <a:gd name="connsiteY5" fmla="*/ 6948000 h 6948000"/>
              <a:gd name="connsiteX0" fmla="*/ 0 w 6475317"/>
              <a:gd name="connsiteY0" fmla="*/ 6948000 h 6948000"/>
              <a:gd name="connsiteX1" fmla="*/ 3135986 w 6475317"/>
              <a:gd name="connsiteY1" fmla="*/ 0 h 6948000"/>
              <a:gd name="connsiteX2" fmla="*/ 3364586 w 6475317"/>
              <a:gd name="connsiteY2" fmla="*/ 0 h 6948000"/>
              <a:gd name="connsiteX3" fmla="*/ 5792848 w 6475317"/>
              <a:gd name="connsiteY3" fmla="*/ 5378824 h 6948000"/>
              <a:gd name="connsiteX4" fmla="*/ 6475317 w 6475317"/>
              <a:gd name="connsiteY4" fmla="*/ 6870306 h 6948000"/>
              <a:gd name="connsiteX5" fmla="*/ 5147389 w 6475317"/>
              <a:gd name="connsiteY5" fmla="*/ 6860988 h 6948000"/>
              <a:gd name="connsiteX6" fmla="*/ 0 w 6475317"/>
              <a:gd name="connsiteY6" fmla="*/ 6948000 h 6948000"/>
              <a:gd name="connsiteX0" fmla="*/ 0 w 5792848"/>
              <a:gd name="connsiteY0" fmla="*/ 6948000 h 6948000"/>
              <a:gd name="connsiteX1" fmla="*/ 3135986 w 5792848"/>
              <a:gd name="connsiteY1" fmla="*/ 0 h 6948000"/>
              <a:gd name="connsiteX2" fmla="*/ 3364586 w 5792848"/>
              <a:gd name="connsiteY2" fmla="*/ 0 h 6948000"/>
              <a:gd name="connsiteX3" fmla="*/ 5792848 w 5792848"/>
              <a:gd name="connsiteY3" fmla="*/ 5378824 h 6948000"/>
              <a:gd name="connsiteX4" fmla="*/ 5147389 w 5792848"/>
              <a:gd name="connsiteY4" fmla="*/ 6860988 h 6948000"/>
              <a:gd name="connsiteX5" fmla="*/ 0 w 5792848"/>
              <a:gd name="connsiteY5" fmla="*/ 6948000 h 6948000"/>
              <a:gd name="connsiteX0" fmla="*/ 0 w 5792848"/>
              <a:gd name="connsiteY0" fmla="*/ 6948000 h 6948000"/>
              <a:gd name="connsiteX1" fmla="*/ 3135986 w 5792848"/>
              <a:gd name="connsiteY1" fmla="*/ 0 h 6948000"/>
              <a:gd name="connsiteX2" fmla="*/ 3364586 w 5792848"/>
              <a:gd name="connsiteY2" fmla="*/ 0 h 6948000"/>
              <a:gd name="connsiteX3" fmla="*/ 5792848 w 5792848"/>
              <a:gd name="connsiteY3" fmla="*/ 5378824 h 6948000"/>
              <a:gd name="connsiteX4" fmla="*/ 5153365 w 5792848"/>
              <a:gd name="connsiteY4" fmla="*/ 6860988 h 6948000"/>
              <a:gd name="connsiteX5" fmla="*/ 0 w 5792848"/>
              <a:gd name="connsiteY5" fmla="*/ 6948000 h 6948000"/>
              <a:gd name="connsiteX0" fmla="*/ 0 w 5756990"/>
              <a:gd name="connsiteY0" fmla="*/ 6864329 h 6864329"/>
              <a:gd name="connsiteX1" fmla="*/ 3100128 w 5756990"/>
              <a:gd name="connsiteY1" fmla="*/ 0 h 6864329"/>
              <a:gd name="connsiteX2" fmla="*/ 3328728 w 5756990"/>
              <a:gd name="connsiteY2" fmla="*/ 0 h 6864329"/>
              <a:gd name="connsiteX3" fmla="*/ 5756990 w 5756990"/>
              <a:gd name="connsiteY3" fmla="*/ 5378824 h 6864329"/>
              <a:gd name="connsiteX4" fmla="*/ 5117507 w 5756990"/>
              <a:gd name="connsiteY4" fmla="*/ 6860988 h 6864329"/>
              <a:gd name="connsiteX5" fmla="*/ 0 w 5756990"/>
              <a:gd name="connsiteY5" fmla="*/ 6864329 h 6864329"/>
              <a:gd name="connsiteX0" fmla="*/ 0 w 5761224"/>
              <a:gd name="connsiteY0" fmla="*/ 6864329 h 6864329"/>
              <a:gd name="connsiteX1" fmla="*/ 3100128 w 5761224"/>
              <a:gd name="connsiteY1" fmla="*/ 0 h 6864329"/>
              <a:gd name="connsiteX2" fmla="*/ 3328728 w 5761224"/>
              <a:gd name="connsiteY2" fmla="*/ 0 h 6864329"/>
              <a:gd name="connsiteX3" fmla="*/ 5761224 w 5761224"/>
              <a:gd name="connsiteY3" fmla="*/ 5383058 h 6864329"/>
              <a:gd name="connsiteX4" fmla="*/ 5117507 w 5761224"/>
              <a:gd name="connsiteY4" fmla="*/ 6860988 h 6864329"/>
              <a:gd name="connsiteX5" fmla="*/ 0 w 5761224"/>
              <a:gd name="connsiteY5" fmla="*/ 6864329 h 6864329"/>
              <a:gd name="connsiteX0" fmla="*/ 0 w 5761224"/>
              <a:gd name="connsiteY0" fmla="*/ 6864329 h 6864329"/>
              <a:gd name="connsiteX1" fmla="*/ 3100128 w 5761224"/>
              <a:gd name="connsiteY1" fmla="*/ 0 h 6864329"/>
              <a:gd name="connsiteX2" fmla="*/ 3328728 w 5761224"/>
              <a:gd name="connsiteY2" fmla="*/ 0 h 6864329"/>
              <a:gd name="connsiteX3" fmla="*/ 5761224 w 5761224"/>
              <a:gd name="connsiteY3" fmla="*/ 5383058 h 6864329"/>
              <a:gd name="connsiteX4" fmla="*/ 5109040 w 5761224"/>
              <a:gd name="connsiteY4" fmla="*/ 6860988 h 6864329"/>
              <a:gd name="connsiteX5" fmla="*/ 0 w 5761224"/>
              <a:gd name="connsiteY5" fmla="*/ 6864329 h 6864329"/>
              <a:gd name="connsiteX0" fmla="*/ 0 w 5764242"/>
              <a:gd name="connsiteY0" fmla="*/ 6864329 h 6864329"/>
              <a:gd name="connsiteX1" fmla="*/ 3100128 w 5764242"/>
              <a:gd name="connsiteY1" fmla="*/ 0 h 6864329"/>
              <a:gd name="connsiteX2" fmla="*/ 3328728 w 5764242"/>
              <a:gd name="connsiteY2" fmla="*/ 0 h 6864329"/>
              <a:gd name="connsiteX3" fmla="*/ 5764242 w 5764242"/>
              <a:gd name="connsiteY3" fmla="*/ 5389094 h 6864329"/>
              <a:gd name="connsiteX4" fmla="*/ 5109040 w 5764242"/>
              <a:gd name="connsiteY4" fmla="*/ 6860988 h 6864329"/>
              <a:gd name="connsiteX5" fmla="*/ 0 w 5764242"/>
              <a:gd name="connsiteY5" fmla="*/ 6864329 h 6864329"/>
              <a:gd name="connsiteX0" fmla="*/ 0 w 5764242"/>
              <a:gd name="connsiteY0" fmla="*/ 6864329 h 6873059"/>
              <a:gd name="connsiteX1" fmla="*/ 3100128 w 5764242"/>
              <a:gd name="connsiteY1" fmla="*/ 0 h 6873059"/>
              <a:gd name="connsiteX2" fmla="*/ 3328728 w 5764242"/>
              <a:gd name="connsiteY2" fmla="*/ 0 h 6873059"/>
              <a:gd name="connsiteX3" fmla="*/ 5764242 w 5764242"/>
              <a:gd name="connsiteY3" fmla="*/ 5389094 h 6873059"/>
              <a:gd name="connsiteX4" fmla="*/ 5109040 w 5764242"/>
              <a:gd name="connsiteY4" fmla="*/ 6873059 h 6873059"/>
              <a:gd name="connsiteX5" fmla="*/ 0 w 5764242"/>
              <a:gd name="connsiteY5" fmla="*/ 6864329 h 6873059"/>
              <a:gd name="connsiteX0" fmla="*/ 0 w 5767260"/>
              <a:gd name="connsiteY0" fmla="*/ 6873383 h 6873383"/>
              <a:gd name="connsiteX1" fmla="*/ 3103146 w 5767260"/>
              <a:gd name="connsiteY1" fmla="*/ 0 h 6873383"/>
              <a:gd name="connsiteX2" fmla="*/ 3331746 w 5767260"/>
              <a:gd name="connsiteY2" fmla="*/ 0 h 6873383"/>
              <a:gd name="connsiteX3" fmla="*/ 5767260 w 5767260"/>
              <a:gd name="connsiteY3" fmla="*/ 5389094 h 6873383"/>
              <a:gd name="connsiteX4" fmla="*/ 5112058 w 5767260"/>
              <a:gd name="connsiteY4" fmla="*/ 6873059 h 6873383"/>
              <a:gd name="connsiteX5" fmla="*/ 0 w 5767260"/>
              <a:gd name="connsiteY5" fmla="*/ 6873383 h 6873383"/>
              <a:gd name="connsiteX0" fmla="*/ 0 w 5772456"/>
              <a:gd name="connsiteY0" fmla="*/ 6873383 h 6873383"/>
              <a:gd name="connsiteX1" fmla="*/ 3103146 w 5772456"/>
              <a:gd name="connsiteY1" fmla="*/ 0 h 6873383"/>
              <a:gd name="connsiteX2" fmla="*/ 3331746 w 5772456"/>
              <a:gd name="connsiteY2" fmla="*/ 0 h 6873383"/>
              <a:gd name="connsiteX3" fmla="*/ 5772456 w 5772456"/>
              <a:gd name="connsiteY3" fmla="*/ 5409876 h 6873383"/>
              <a:gd name="connsiteX4" fmla="*/ 5112058 w 5772456"/>
              <a:gd name="connsiteY4" fmla="*/ 6873059 h 6873383"/>
              <a:gd name="connsiteX5" fmla="*/ 0 w 5772456"/>
              <a:gd name="connsiteY5" fmla="*/ 6873383 h 6873383"/>
              <a:gd name="connsiteX0" fmla="*/ 0 w 5767260"/>
              <a:gd name="connsiteY0" fmla="*/ 6873383 h 6873383"/>
              <a:gd name="connsiteX1" fmla="*/ 3103146 w 5767260"/>
              <a:gd name="connsiteY1" fmla="*/ 0 h 6873383"/>
              <a:gd name="connsiteX2" fmla="*/ 3331746 w 5767260"/>
              <a:gd name="connsiteY2" fmla="*/ 0 h 6873383"/>
              <a:gd name="connsiteX3" fmla="*/ 5767260 w 5767260"/>
              <a:gd name="connsiteY3" fmla="*/ 5404681 h 6873383"/>
              <a:gd name="connsiteX4" fmla="*/ 5112058 w 5767260"/>
              <a:gd name="connsiteY4" fmla="*/ 6873059 h 6873383"/>
              <a:gd name="connsiteX5" fmla="*/ 0 w 5767260"/>
              <a:gd name="connsiteY5" fmla="*/ 6873383 h 6873383"/>
              <a:gd name="connsiteX0" fmla="*/ 0 w 5767260"/>
              <a:gd name="connsiteY0" fmla="*/ 6873383 h 6873383"/>
              <a:gd name="connsiteX1" fmla="*/ 3103146 w 5767260"/>
              <a:gd name="connsiteY1" fmla="*/ 0 h 6873383"/>
              <a:gd name="connsiteX2" fmla="*/ 3331746 w 5767260"/>
              <a:gd name="connsiteY2" fmla="*/ 0 h 6873383"/>
              <a:gd name="connsiteX3" fmla="*/ 5767260 w 5767260"/>
              <a:gd name="connsiteY3" fmla="*/ 5404681 h 6873383"/>
              <a:gd name="connsiteX4" fmla="*/ 5128534 w 5767260"/>
              <a:gd name="connsiteY4" fmla="*/ 6868940 h 6873383"/>
              <a:gd name="connsiteX5" fmla="*/ 0 w 5767260"/>
              <a:gd name="connsiteY5" fmla="*/ 6873383 h 68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7260" h="6873383">
                <a:moveTo>
                  <a:pt x="0" y="6873383"/>
                </a:moveTo>
                <a:lnTo>
                  <a:pt x="3103146" y="0"/>
                </a:lnTo>
                <a:lnTo>
                  <a:pt x="3331746" y="0"/>
                </a:lnTo>
                <a:lnTo>
                  <a:pt x="5767260" y="5404681"/>
                </a:lnTo>
                <a:lnTo>
                  <a:pt x="5128534" y="6868940"/>
                </a:lnTo>
                <a:lnTo>
                  <a:pt x="0" y="6873383"/>
                </a:lnTo>
                <a:close/>
              </a:path>
            </a:pathLst>
          </a:custGeom>
          <a:solidFill>
            <a:schemeClr val="tx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5" name="Footer Placeholder 4">
            <a:extLst>
              <a:ext uri="{FF2B5EF4-FFF2-40B4-BE49-F238E27FC236}">
                <a16:creationId xmlns:a16="http://schemas.microsoft.com/office/drawing/2014/main" xmlns="" id="{24850F37-EFDF-458D-93CB-BE57E5D911CC}"/>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bg1"/>
                </a:solidFill>
              </a:defRPr>
            </a:lvl1pPr>
          </a:lstStyle>
          <a:p>
            <a:r>
              <a:rPr lang="en-GB"/>
              <a:t>© 2018 AVEVA Group plc and its subsidiaries. All rights reserved.</a:t>
            </a:r>
            <a:endParaRPr lang="en-GB" dirty="0"/>
          </a:p>
        </p:txBody>
      </p:sp>
      <p:sp>
        <p:nvSpPr>
          <p:cNvPr id="17" name="Slide Number Placeholder 5">
            <a:extLst>
              <a:ext uri="{FF2B5EF4-FFF2-40B4-BE49-F238E27FC236}">
                <a16:creationId xmlns:a16="http://schemas.microsoft.com/office/drawing/2014/main" xmlns="" id="{EC497851-B8D9-46DC-B813-7DD2ACAD22B5}"/>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bg1"/>
                </a:solidFill>
              </a:defRPr>
            </a:lvl1pPr>
          </a:lstStyle>
          <a:p>
            <a:fld id="{267CDB12-45E5-4FD7-AE50-9CB5AFC72BA1}" type="slidenum">
              <a:rPr lang="en-GB" smtClean="0"/>
              <a:pPr/>
              <a:t>‹#›</a:t>
            </a:fld>
            <a:endParaRPr lang="en-GB" dirty="0"/>
          </a:p>
        </p:txBody>
      </p:sp>
      <p:sp>
        <p:nvSpPr>
          <p:cNvPr id="16" name="TextBox 15">
            <a:extLst>
              <a:ext uri="{FF2B5EF4-FFF2-40B4-BE49-F238E27FC236}">
                <a16:creationId xmlns:a16="http://schemas.microsoft.com/office/drawing/2014/main" xmlns="" id="{F1619E83-EF29-4378-A266-0A09B79FAC8B}"/>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triangle (recommended):</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326642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ullets High Contrast">
    <p:bg>
      <p:bgPr>
        <a:solidFill>
          <a:schemeClr val="accent1"/>
        </a:solidFill>
        <a:effectLst/>
      </p:bgPr>
    </p:bg>
    <p:spTree>
      <p:nvGrpSpPr>
        <p:cNvPr id="1" name=""/>
        <p:cNvGrpSpPr/>
        <p:nvPr/>
      </p:nvGrpSpPr>
      <p:grpSpPr>
        <a:xfrm>
          <a:off x="0" y="0"/>
          <a:ext cx="0" cy="0"/>
          <a:chOff x="0" y="0"/>
          <a:chExt cx="0" cy="0"/>
        </a:xfrm>
      </p:grpSpPr>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378000" y="1188000"/>
            <a:ext cx="7380000" cy="32400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marL="1294313" indent="-214313">
              <a:buFont typeface="Arial" panose="020B0604020202020204" pitchFamily="34" charset="0"/>
              <a:buChar char="▲"/>
              <a:defRPr>
                <a:solidFill>
                  <a:schemeClr val="bg2"/>
                </a:solidFill>
              </a:defRPr>
            </a:lvl6pPr>
            <a:lvl7pPr>
              <a:defRPr>
                <a:solidFill>
                  <a:schemeClr val="bg2"/>
                </a:solidFill>
              </a:defRPr>
            </a:lvl7pPr>
            <a:lvl8pPr>
              <a:defRPr>
                <a:solidFill>
                  <a:schemeClr val="bg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bg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bg2"/>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bg2"/>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1197428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mage Full Slide size">
    <p:bg>
      <p:bgPr>
        <a:solidFill>
          <a:schemeClr val="accent1"/>
        </a:solidFill>
        <a:effectLst/>
      </p:bgPr>
    </p:bg>
    <p:spTree>
      <p:nvGrpSpPr>
        <p:cNvPr id="1" name=""/>
        <p:cNvGrpSpPr/>
        <p:nvPr/>
      </p:nvGrpSpPr>
      <p:grpSpPr>
        <a:xfrm>
          <a:off x="0" y="0"/>
          <a:ext cx="0" cy="0"/>
          <a:chOff x="0" y="0"/>
          <a:chExt cx="0" cy="0"/>
        </a:xfrm>
      </p:grpSpPr>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lvl1pPr>
              <a:defRPr>
                <a:solidFill>
                  <a:schemeClr val="bg2"/>
                </a:solidFill>
              </a:defRPr>
            </a:lvl1pPr>
          </a:lstStyle>
          <a:p>
            <a:r>
              <a:rPr lang="en-US"/>
              <a:t>Click to edit Master title style</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bg1"/>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bg2"/>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bg2"/>
                </a:solidFill>
              </a:defRPr>
            </a:lvl1pPr>
          </a:lstStyle>
          <a:p>
            <a:fld id="{267CDB12-45E5-4FD7-AE50-9CB5AFC72BA1}" type="slidenum">
              <a:rPr lang="en-GB" smtClean="0"/>
              <a:pPr/>
              <a:t>‹#›</a:t>
            </a:fld>
            <a:endParaRPr lang="en-GB" dirty="0"/>
          </a:p>
        </p:txBody>
      </p:sp>
      <p:sp>
        <p:nvSpPr>
          <p:cNvPr id="11" name="TextBox 10">
            <a:extLst>
              <a:ext uri="{FF2B5EF4-FFF2-40B4-BE49-F238E27FC236}">
                <a16:creationId xmlns:a16="http://schemas.microsoft.com/office/drawing/2014/main" xmlns="" id="{DFF3173D-C2E0-4A5F-A6F8-F78FDF4D0E50}"/>
              </a:ext>
            </a:extLst>
          </p:cNvPr>
          <p:cNvSpPr txBox="1"/>
          <p:nvPr/>
        </p:nvSpPr>
        <p:spPr>
          <a:xfrm>
            <a:off x="0" y="5228727"/>
            <a:ext cx="9149954" cy="323165"/>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Create a Full Size Image Slide:  “</a:t>
            </a:r>
            <a:r>
              <a:rPr lang="en-GB" sz="750" dirty="0">
                <a:solidFill>
                  <a:schemeClr val="tx1">
                    <a:lumMod val="85000"/>
                    <a:lumOff val="15000"/>
                  </a:schemeClr>
                </a:solidFill>
                <a:latin typeface="Arial" panose="020B0604020202020204" pitchFamily="34" charset="0"/>
                <a:cs typeface="Arial" panose="020B0604020202020204" pitchFamily="34" charset="0"/>
              </a:rPr>
              <a:t>Right Click” on the slide and then Click “Format Background…”.  Select the “Picture of texture fill” radio button.  Click the “File…” button and browse for an image previously downloaded from the AVEVA Image Library.</a:t>
            </a:r>
          </a:p>
        </p:txBody>
      </p:sp>
    </p:spTree>
    <p:extLst>
      <p:ext uri="{BB962C8B-B14F-4D97-AF65-F5344CB8AC3E}">
        <p14:creationId xmlns:p14="http://schemas.microsoft.com/office/powerpoint/2010/main" val="1054093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DD5F255-CB82-4B9A-9E8F-1C62F21E502C}"/>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Picture Placeholder 3">
            <a:extLst>
              <a:ext uri="{FF2B5EF4-FFF2-40B4-BE49-F238E27FC236}">
                <a16:creationId xmlns:a16="http://schemas.microsoft.com/office/drawing/2014/main" xmlns="" id="{1C3735A6-9437-4067-9E87-1F796CA9B335}"/>
              </a:ext>
            </a:extLst>
          </p:cNvPr>
          <p:cNvSpPr>
            <a:spLocks noGrp="1"/>
          </p:cNvSpPr>
          <p:nvPr>
            <p:ph type="pic" sz="quarter" idx="14" hasCustomPrompt="1"/>
          </p:nvPr>
        </p:nvSpPr>
        <p:spPr>
          <a:xfrm>
            <a:off x="6008428" y="-10235"/>
            <a:ext cx="3146003" cy="5161413"/>
          </a:xfrm>
          <a:custGeom>
            <a:avLst/>
            <a:gdLst>
              <a:gd name="connsiteX0" fmla="*/ 0 w 5413824"/>
              <a:gd name="connsiteY0" fmla="*/ 0 h 6861175"/>
              <a:gd name="connsiteX1" fmla="*/ 5413824 w 5413824"/>
              <a:gd name="connsiteY1" fmla="*/ 0 h 6861175"/>
              <a:gd name="connsiteX2" fmla="*/ 5413824 w 5413824"/>
              <a:gd name="connsiteY2" fmla="*/ 6861175 h 6861175"/>
              <a:gd name="connsiteX3" fmla="*/ 0 w 5413824"/>
              <a:gd name="connsiteY3" fmla="*/ 6861175 h 6861175"/>
              <a:gd name="connsiteX4" fmla="*/ 0 w 5413824"/>
              <a:gd name="connsiteY4" fmla="*/ 0 h 6861175"/>
              <a:gd name="connsiteX0" fmla="*/ 0 w 5413824"/>
              <a:gd name="connsiteY0" fmla="*/ 0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5" fmla="*/ 0 w 5413824"/>
              <a:gd name="connsiteY5" fmla="*/ 0 h 6861175"/>
              <a:gd name="connsiteX0" fmla="*/ 0 w 5413824"/>
              <a:gd name="connsiteY0" fmla="*/ 6861175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0 w 5427472"/>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3745756 w 5427472"/>
              <a:gd name="connsiteY4" fmla="*/ 6858000 h 6861175"/>
              <a:gd name="connsiteX5" fmla="*/ 0 w 5427472"/>
              <a:gd name="connsiteY5"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5427472 w 5427472"/>
              <a:gd name="connsiteY4" fmla="*/ 6861175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81554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8012"/>
              <a:gd name="connsiteX1" fmla="*/ 3048212 w 5427472"/>
              <a:gd name="connsiteY1" fmla="*/ 0 h 6868012"/>
              <a:gd name="connsiteX2" fmla="*/ 5427472 w 5427472"/>
              <a:gd name="connsiteY2" fmla="*/ 0 h 6868012"/>
              <a:gd name="connsiteX3" fmla="*/ 5425700 w 5427472"/>
              <a:gd name="connsiteY3" fmla="*/ 6581554 h 6868012"/>
              <a:gd name="connsiteX4" fmla="*/ 4645979 w 5427472"/>
              <a:gd name="connsiteY4" fmla="*/ 4851622 h 6868012"/>
              <a:gd name="connsiteX5" fmla="*/ 3762442 w 5427472"/>
              <a:gd name="connsiteY5" fmla="*/ 6868012 h 6868012"/>
              <a:gd name="connsiteX6" fmla="*/ 0 w 5427472"/>
              <a:gd name="connsiteY6" fmla="*/ 6861175 h 6868012"/>
              <a:gd name="connsiteX0" fmla="*/ 0 w 5435738"/>
              <a:gd name="connsiteY0" fmla="*/ 6861175 h 6868012"/>
              <a:gd name="connsiteX1" fmla="*/ 3048212 w 5435738"/>
              <a:gd name="connsiteY1" fmla="*/ 0 h 6868012"/>
              <a:gd name="connsiteX2" fmla="*/ 5427472 w 5435738"/>
              <a:gd name="connsiteY2" fmla="*/ 0 h 6868012"/>
              <a:gd name="connsiteX3" fmla="*/ 5435712 w 5435738"/>
              <a:gd name="connsiteY3" fmla="*/ 6618264 h 6868012"/>
              <a:gd name="connsiteX4" fmla="*/ 4645979 w 5435738"/>
              <a:gd name="connsiteY4" fmla="*/ 4851622 h 6868012"/>
              <a:gd name="connsiteX5" fmla="*/ 3762442 w 5435738"/>
              <a:gd name="connsiteY5" fmla="*/ 6868012 h 6868012"/>
              <a:gd name="connsiteX6" fmla="*/ 0 w 5435738"/>
              <a:gd name="connsiteY6" fmla="*/ 6861175 h 6868012"/>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49317 w 5439076"/>
              <a:gd name="connsiteY4" fmla="*/ 4851622 h 6868012"/>
              <a:gd name="connsiteX5" fmla="*/ 3765780 w 5439076"/>
              <a:gd name="connsiteY5" fmla="*/ 6868012 h 6868012"/>
              <a:gd name="connsiteX6" fmla="*/ 0 w 5439076"/>
              <a:gd name="connsiteY6" fmla="*/ 6867849 h 6868012"/>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55294 w 5439076"/>
              <a:gd name="connsiteY4" fmla="*/ 4875528 h 6868012"/>
              <a:gd name="connsiteX5" fmla="*/ 3765780 w 5439076"/>
              <a:gd name="connsiteY5" fmla="*/ 6868012 h 6868012"/>
              <a:gd name="connsiteX6" fmla="*/ 0 w 5439076"/>
              <a:gd name="connsiteY6" fmla="*/ 6867849 h 6868012"/>
              <a:gd name="connsiteX0" fmla="*/ 0 w 5439142"/>
              <a:gd name="connsiteY0" fmla="*/ 6878279 h 6878442"/>
              <a:gd name="connsiteX1" fmla="*/ 3051550 w 5439142"/>
              <a:gd name="connsiteY1" fmla="*/ 1043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39142"/>
              <a:gd name="connsiteY0" fmla="*/ 6885233 h 6885396"/>
              <a:gd name="connsiteX1" fmla="*/ 3058504 w 5439142"/>
              <a:gd name="connsiteY1" fmla="*/ 0 h 6885396"/>
              <a:gd name="connsiteX2" fmla="*/ 5437764 w 5439142"/>
              <a:gd name="connsiteY2" fmla="*/ 6954 h 6885396"/>
              <a:gd name="connsiteX3" fmla="*/ 5439050 w 5439142"/>
              <a:gd name="connsiteY3" fmla="*/ 6635648 h 6885396"/>
              <a:gd name="connsiteX4" fmla="*/ 4655294 w 5439142"/>
              <a:gd name="connsiteY4" fmla="*/ 4892912 h 6885396"/>
              <a:gd name="connsiteX5" fmla="*/ 3765780 w 5439142"/>
              <a:gd name="connsiteY5" fmla="*/ 6885396 h 6885396"/>
              <a:gd name="connsiteX6" fmla="*/ 0 w 5439142"/>
              <a:gd name="connsiteY6" fmla="*/ 6885233 h 6885396"/>
              <a:gd name="connsiteX0" fmla="*/ 0 w 5439142"/>
              <a:gd name="connsiteY0" fmla="*/ 6878279 h 6878442"/>
              <a:gd name="connsiteX1" fmla="*/ 3055027 w 5439142"/>
              <a:gd name="connsiteY1" fmla="*/ 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28694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294671 w 5444717"/>
              <a:gd name="connsiteY3" fmla="*/ 6612652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28675"/>
              <a:gd name="connsiteY0" fmla="*/ 6878279 h 6878442"/>
              <a:gd name="connsiteX1" fmla="*/ 3055027 w 5428675"/>
              <a:gd name="connsiteY1" fmla="*/ 0 h 6878442"/>
              <a:gd name="connsiteX2" fmla="*/ 5428675 w 5428675"/>
              <a:gd name="connsiteY2" fmla="*/ 0 h 6878442"/>
              <a:gd name="connsiteX3" fmla="*/ 5423008 w 5428675"/>
              <a:gd name="connsiteY3" fmla="*/ 6692863 h 6878442"/>
              <a:gd name="connsiteX4" fmla="*/ 4655294 w 5428675"/>
              <a:gd name="connsiteY4" fmla="*/ 4885958 h 6878442"/>
              <a:gd name="connsiteX5" fmla="*/ 3765780 w 5428675"/>
              <a:gd name="connsiteY5" fmla="*/ 6878442 h 6878442"/>
              <a:gd name="connsiteX6" fmla="*/ 0 w 5428675"/>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45769 w 5444717"/>
              <a:gd name="connsiteY4" fmla="*/ 4914533 h 6878442"/>
              <a:gd name="connsiteX5" fmla="*/ 3765780 w 5444717"/>
              <a:gd name="connsiteY5" fmla="*/ 6878442 h 6878442"/>
              <a:gd name="connsiteX6" fmla="*/ 0 w 5444717"/>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14533 h 6878442"/>
              <a:gd name="connsiteX5" fmla="*/ 3765780 w 5448623"/>
              <a:gd name="connsiteY5" fmla="*/ 6878442 h 6878442"/>
              <a:gd name="connsiteX6" fmla="*/ 0 w 5448623"/>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33583 h 6878442"/>
              <a:gd name="connsiteX5" fmla="*/ 3765780 w 5448623"/>
              <a:gd name="connsiteY5" fmla="*/ 6878442 h 6878442"/>
              <a:gd name="connsiteX6" fmla="*/ 0 w 5448623"/>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315225 w 5444717"/>
              <a:gd name="connsiteY3" fmla="*/ 679763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83440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2987 w 5444717"/>
              <a:gd name="connsiteY4" fmla="*/ 477477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6621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62037 w 5444717"/>
              <a:gd name="connsiteY4" fmla="*/ 477858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69539"/>
              <a:gd name="connsiteY0" fmla="*/ 6878279 h 6878442"/>
              <a:gd name="connsiteX1" fmla="*/ 3055027 w 5469539"/>
              <a:gd name="connsiteY1" fmla="*/ 0 h 6878442"/>
              <a:gd name="connsiteX2" fmla="*/ 5444717 w 5469539"/>
              <a:gd name="connsiteY2" fmla="*/ 0 h 6878442"/>
              <a:gd name="connsiteX3" fmla="*/ 5469530 w 5469539"/>
              <a:gd name="connsiteY3" fmla="*/ 6389968 h 6878442"/>
              <a:gd name="connsiteX4" fmla="*/ 4650607 w 5469539"/>
              <a:gd name="connsiteY4" fmla="*/ 4858592 h 6878442"/>
              <a:gd name="connsiteX5" fmla="*/ 3765780 w 5469539"/>
              <a:gd name="connsiteY5" fmla="*/ 6878442 h 6878442"/>
              <a:gd name="connsiteX6" fmla="*/ 0 w 5469539"/>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3380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33808 h 6878279"/>
              <a:gd name="connsiteX4" fmla="*/ 4650607 w 5444717"/>
              <a:gd name="connsiteY4" fmla="*/ 4858592 h 6878279"/>
              <a:gd name="connsiteX5" fmla="*/ 3632430 w 5444717"/>
              <a:gd name="connsiteY5" fmla="*/ 6695562 h 6878279"/>
              <a:gd name="connsiteX6" fmla="*/ 0 w 5444717"/>
              <a:gd name="connsiteY6" fmla="*/ 6878279 h 6878279"/>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7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25207 w 5444717"/>
              <a:gd name="connsiteY4" fmla="*/ 4773925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80241 w 5444717"/>
              <a:gd name="connsiteY4" fmla="*/ 47654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7527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22116 w 5444717"/>
              <a:gd name="connsiteY3" fmla="*/ 6489875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084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41650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695083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9474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46375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252784 w 5444717"/>
              <a:gd name="connsiteY3" fmla="*/ 6536441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29574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1289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47132 w 5444717"/>
              <a:gd name="connsiteY4" fmla="*/ 4871292 h 6878279"/>
              <a:gd name="connsiteX5" fmla="*/ 3762817 w 5444717"/>
              <a:gd name="connsiteY5" fmla="*/ 6877596 h 6878279"/>
              <a:gd name="connsiteX6" fmla="*/ 0 w 5444717"/>
              <a:gd name="connsiteY6" fmla="*/ 6878279 h 6878279"/>
              <a:gd name="connsiteX0" fmla="*/ 0 w 5444717"/>
              <a:gd name="connsiteY0" fmla="*/ 6881497 h 6881497"/>
              <a:gd name="connsiteX1" fmla="*/ 3055027 w 5444717"/>
              <a:gd name="connsiteY1" fmla="*/ 3218 h 6881497"/>
              <a:gd name="connsiteX2" fmla="*/ 4269613 w 5444717"/>
              <a:gd name="connsiteY2" fmla="*/ 0 h 6881497"/>
              <a:gd name="connsiteX3" fmla="*/ 5444717 w 5444717"/>
              <a:gd name="connsiteY3" fmla="*/ 3218 h 6881497"/>
              <a:gd name="connsiteX4" fmla="*/ 5439808 w 5444717"/>
              <a:gd name="connsiteY4" fmla="*/ 6658844 h 6881497"/>
              <a:gd name="connsiteX5" fmla="*/ 4647132 w 5444717"/>
              <a:gd name="connsiteY5" fmla="*/ 4874510 h 6881497"/>
              <a:gd name="connsiteX6" fmla="*/ 3762817 w 5444717"/>
              <a:gd name="connsiteY6" fmla="*/ 6880814 h 6881497"/>
              <a:gd name="connsiteX7" fmla="*/ 0 w 5444717"/>
              <a:gd name="connsiteY7" fmla="*/ 6881497 h 6881497"/>
              <a:gd name="connsiteX0" fmla="*/ 0 w 5444717"/>
              <a:gd name="connsiteY0" fmla="*/ 6881497 h 6881497"/>
              <a:gd name="connsiteX1" fmla="*/ 4269613 w 5444717"/>
              <a:gd name="connsiteY1" fmla="*/ 0 h 6881497"/>
              <a:gd name="connsiteX2" fmla="*/ 5444717 w 5444717"/>
              <a:gd name="connsiteY2" fmla="*/ 3218 h 6881497"/>
              <a:gd name="connsiteX3" fmla="*/ 5439808 w 5444717"/>
              <a:gd name="connsiteY3" fmla="*/ 6658844 h 6881497"/>
              <a:gd name="connsiteX4" fmla="*/ 4647132 w 5444717"/>
              <a:gd name="connsiteY4" fmla="*/ 4874510 h 6881497"/>
              <a:gd name="connsiteX5" fmla="*/ 3762817 w 5444717"/>
              <a:gd name="connsiteY5" fmla="*/ 6880814 h 6881497"/>
              <a:gd name="connsiteX6" fmla="*/ 0 w 5444717"/>
              <a:gd name="connsiteY6" fmla="*/ 6881497 h 6881497"/>
              <a:gd name="connsiteX0" fmla="*/ 0 w 5444717"/>
              <a:gd name="connsiteY0" fmla="*/ 6881497 h 6881884"/>
              <a:gd name="connsiteX1" fmla="*/ 4269613 w 5444717"/>
              <a:gd name="connsiteY1" fmla="*/ 0 h 6881884"/>
              <a:gd name="connsiteX2" fmla="*/ 5444717 w 5444717"/>
              <a:gd name="connsiteY2" fmla="*/ 3218 h 6881884"/>
              <a:gd name="connsiteX3" fmla="*/ 5439808 w 5444717"/>
              <a:gd name="connsiteY3" fmla="*/ 6658844 h 6881884"/>
              <a:gd name="connsiteX4" fmla="*/ 4647132 w 5444717"/>
              <a:gd name="connsiteY4" fmla="*/ 4874510 h 6881884"/>
              <a:gd name="connsiteX5" fmla="*/ 3762817 w 5444717"/>
              <a:gd name="connsiteY5" fmla="*/ 6880814 h 6881884"/>
              <a:gd name="connsiteX6" fmla="*/ 1250046 w 5444717"/>
              <a:gd name="connsiteY6" fmla="*/ 6881884 h 6881884"/>
              <a:gd name="connsiteX7" fmla="*/ 0 w 5444717"/>
              <a:gd name="connsiteY7" fmla="*/ 6881497 h 6881884"/>
              <a:gd name="connsiteX0" fmla="*/ 0 w 4194671"/>
              <a:gd name="connsiteY0" fmla="*/ 6881884 h 6881884"/>
              <a:gd name="connsiteX1" fmla="*/ 3019567 w 4194671"/>
              <a:gd name="connsiteY1" fmla="*/ 0 h 6881884"/>
              <a:gd name="connsiteX2" fmla="*/ 4194671 w 4194671"/>
              <a:gd name="connsiteY2" fmla="*/ 3218 h 6881884"/>
              <a:gd name="connsiteX3" fmla="*/ 4189762 w 4194671"/>
              <a:gd name="connsiteY3" fmla="*/ 6658844 h 6881884"/>
              <a:gd name="connsiteX4" fmla="*/ 3397086 w 4194671"/>
              <a:gd name="connsiteY4" fmla="*/ 4874510 h 6881884"/>
              <a:gd name="connsiteX5" fmla="*/ 2512771 w 4194671"/>
              <a:gd name="connsiteY5" fmla="*/ 6880814 h 6881884"/>
              <a:gd name="connsiteX6" fmla="*/ 0 w 4194671"/>
              <a:gd name="connsiteY6" fmla="*/ 6881884 h 68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4671" h="6881884">
                <a:moveTo>
                  <a:pt x="0" y="6881884"/>
                </a:moveTo>
                <a:lnTo>
                  <a:pt x="3019567" y="0"/>
                </a:lnTo>
                <a:lnTo>
                  <a:pt x="4194671" y="3218"/>
                </a:lnTo>
                <a:cubicBezTo>
                  <a:pt x="4194080" y="2195297"/>
                  <a:pt x="4190353" y="4466765"/>
                  <a:pt x="4189762" y="6658844"/>
                </a:cubicBezTo>
                <a:cubicBezTo>
                  <a:pt x="4052130" y="6344469"/>
                  <a:pt x="3577249" y="5273945"/>
                  <a:pt x="3397086" y="4874510"/>
                </a:cubicBezTo>
                <a:lnTo>
                  <a:pt x="2512771" y="6880814"/>
                </a:lnTo>
                <a:lnTo>
                  <a:pt x="0" y="6881884"/>
                </a:lnTo>
                <a:close/>
              </a:path>
            </a:pathLst>
          </a:custGeom>
          <a:solidFill>
            <a:schemeClr val="tx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sp>
        <p:nvSpPr>
          <p:cNvPr id="15" name="Isosceles Triangle 7">
            <a:extLst>
              <a:ext uri="{FF2B5EF4-FFF2-40B4-BE49-F238E27FC236}">
                <a16:creationId xmlns:a16="http://schemas.microsoft.com/office/drawing/2014/main" xmlns="" id="{19E0D814-2370-44CC-82ED-58FBF8DFD5E5}"/>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Content Placeholder 2"/>
          <p:cNvSpPr>
            <a:spLocks noGrp="1"/>
          </p:cNvSpPr>
          <p:nvPr>
            <p:ph idx="1"/>
          </p:nvPr>
        </p:nvSpPr>
        <p:spPr>
          <a:xfrm>
            <a:off x="378000" y="1188000"/>
            <a:ext cx="5908500" cy="3240000"/>
          </a:xfrm>
        </p:spPr>
        <p:txBody>
          <a:bodyPr>
            <a:noAutofit/>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3" name="Title 1">
            <a:extLst>
              <a:ext uri="{FF2B5EF4-FFF2-40B4-BE49-F238E27FC236}">
                <a16:creationId xmlns:a16="http://schemas.microsoft.com/office/drawing/2014/main" xmlns="" id="{4D7F196A-CD00-4DD1-B36A-C8D37E166303}"/>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16" name="Text Placeholder 7">
            <a:extLst>
              <a:ext uri="{FF2B5EF4-FFF2-40B4-BE49-F238E27FC236}">
                <a16:creationId xmlns:a16="http://schemas.microsoft.com/office/drawing/2014/main" xmlns="" id="{955B826C-85D1-40FA-8463-2AB789AEA3A0}"/>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7" name="Footer Placeholder 4">
            <a:extLst>
              <a:ext uri="{FF2B5EF4-FFF2-40B4-BE49-F238E27FC236}">
                <a16:creationId xmlns:a16="http://schemas.microsoft.com/office/drawing/2014/main" xmlns="" id="{186F30EA-71C0-43EA-8DBF-0B660EA15284}"/>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9" name="Slide Number Placeholder 5">
            <a:extLst>
              <a:ext uri="{FF2B5EF4-FFF2-40B4-BE49-F238E27FC236}">
                <a16:creationId xmlns:a16="http://schemas.microsoft.com/office/drawing/2014/main" xmlns="" id="{99130BA2-4E6D-4DFC-BD6B-A935D3EF2EA7}"/>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12" name="TextBox 11">
            <a:extLst>
              <a:ext uri="{FF2B5EF4-FFF2-40B4-BE49-F238E27FC236}">
                <a16:creationId xmlns:a16="http://schemas.microsoft.com/office/drawing/2014/main" xmlns="" id="{CCBB8A9E-9043-44CA-A37D-3F850646D5F0}"/>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right hand shape (recommended):</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320834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Image o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A618D99-4639-4505-BC8A-F5689B44F8E2}"/>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Isosceles Triangle 7">
            <a:extLst>
              <a:ext uri="{FF2B5EF4-FFF2-40B4-BE49-F238E27FC236}">
                <a16:creationId xmlns:a16="http://schemas.microsoft.com/office/drawing/2014/main" xmlns="" id="{B8C5F9F1-AD4A-42B0-82F4-89284BBACA2F}"/>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2" name="Picture Placeholder 3">
            <a:extLst>
              <a:ext uri="{FF2B5EF4-FFF2-40B4-BE49-F238E27FC236}">
                <a16:creationId xmlns:a16="http://schemas.microsoft.com/office/drawing/2014/main" xmlns="" id="{376449C7-EEE2-442D-8C3A-72C00B310ADA}"/>
              </a:ext>
            </a:extLst>
          </p:cNvPr>
          <p:cNvSpPr>
            <a:spLocks noGrp="1"/>
          </p:cNvSpPr>
          <p:nvPr>
            <p:ph type="pic" sz="quarter" idx="13" hasCustomPrompt="1"/>
          </p:nvPr>
        </p:nvSpPr>
        <p:spPr>
          <a:xfrm>
            <a:off x="5070893" y="-7822"/>
            <a:ext cx="4083538" cy="5158709"/>
          </a:xfrm>
          <a:custGeom>
            <a:avLst/>
            <a:gdLst>
              <a:gd name="connsiteX0" fmla="*/ 0 w 5413824"/>
              <a:gd name="connsiteY0" fmla="*/ 0 h 6861175"/>
              <a:gd name="connsiteX1" fmla="*/ 5413824 w 5413824"/>
              <a:gd name="connsiteY1" fmla="*/ 0 h 6861175"/>
              <a:gd name="connsiteX2" fmla="*/ 5413824 w 5413824"/>
              <a:gd name="connsiteY2" fmla="*/ 6861175 h 6861175"/>
              <a:gd name="connsiteX3" fmla="*/ 0 w 5413824"/>
              <a:gd name="connsiteY3" fmla="*/ 6861175 h 6861175"/>
              <a:gd name="connsiteX4" fmla="*/ 0 w 5413824"/>
              <a:gd name="connsiteY4" fmla="*/ 0 h 6861175"/>
              <a:gd name="connsiteX0" fmla="*/ 0 w 5413824"/>
              <a:gd name="connsiteY0" fmla="*/ 0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5" fmla="*/ 0 w 5413824"/>
              <a:gd name="connsiteY5" fmla="*/ 0 h 6861175"/>
              <a:gd name="connsiteX0" fmla="*/ 0 w 5413824"/>
              <a:gd name="connsiteY0" fmla="*/ 6861175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0 w 5427472"/>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3745756 w 5427472"/>
              <a:gd name="connsiteY4" fmla="*/ 6858000 h 6861175"/>
              <a:gd name="connsiteX5" fmla="*/ 0 w 5427472"/>
              <a:gd name="connsiteY5"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5427472 w 5427472"/>
              <a:gd name="connsiteY4" fmla="*/ 6861175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81554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8012"/>
              <a:gd name="connsiteX1" fmla="*/ 3048212 w 5427472"/>
              <a:gd name="connsiteY1" fmla="*/ 0 h 6868012"/>
              <a:gd name="connsiteX2" fmla="*/ 5427472 w 5427472"/>
              <a:gd name="connsiteY2" fmla="*/ 0 h 6868012"/>
              <a:gd name="connsiteX3" fmla="*/ 5425700 w 5427472"/>
              <a:gd name="connsiteY3" fmla="*/ 6581554 h 6868012"/>
              <a:gd name="connsiteX4" fmla="*/ 4645979 w 5427472"/>
              <a:gd name="connsiteY4" fmla="*/ 4851622 h 6868012"/>
              <a:gd name="connsiteX5" fmla="*/ 3762442 w 5427472"/>
              <a:gd name="connsiteY5" fmla="*/ 6868012 h 6868012"/>
              <a:gd name="connsiteX6" fmla="*/ 0 w 5427472"/>
              <a:gd name="connsiteY6" fmla="*/ 6861175 h 6868012"/>
              <a:gd name="connsiteX0" fmla="*/ 0 w 5435738"/>
              <a:gd name="connsiteY0" fmla="*/ 6861175 h 6868012"/>
              <a:gd name="connsiteX1" fmla="*/ 3048212 w 5435738"/>
              <a:gd name="connsiteY1" fmla="*/ 0 h 6868012"/>
              <a:gd name="connsiteX2" fmla="*/ 5427472 w 5435738"/>
              <a:gd name="connsiteY2" fmla="*/ 0 h 6868012"/>
              <a:gd name="connsiteX3" fmla="*/ 5435712 w 5435738"/>
              <a:gd name="connsiteY3" fmla="*/ 6618264 h 6868012"/>
              <a:gd name="connsiteX4" fmla="*/ 4645979 w 5435738"/>
              <a:gd name="connsiteY4" fmla="*/ 4851622 h 6868012"/>
              <a:gd name="connsiteX5" fmla="*/ 3762442 w 5435738"/>
              <a:gd name="connsiteY5" fmla="*/ 6868012 h 6868012"/>
              <a:gd name="connsiteX6" fmla="*/ 0 w 5435738"/>
              <a:gd name="connsiteY6" fmla="*/ 6861175 h 6868012"/>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49317 w 5439076"/>
              <a:gd name="connsiteY4" fmla="*/ 4851622 h 6868012"/>
              <a:gd name="connsiteX5" fmla="*/ 3765780 w 5439076"/>
              <a:gd name="connsiteY5" fmla="*/ 6868012 h 6868012"/>
              <a:gd name="connsiteX6" fmla="*/ 0 w 5439076"/>
              <a:gd name="connsiteY6" fmla="*/ 6867849 h 6868012"/>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55294 w 5439076"/>
              <a:gd name="connsiteY4" fmla="*/ 4875528 h 6868012"/>
              <a:gd name="connsiteX5" fmla="*/ 3765780 w 5439076"/>
              <a:gd name="connsiteY5" fmla="*/ 6868012 h 6868012"/>
              <a:gd name="connsiteX6" fmla="*/ 0 w 5439076"/>
              <a:gd name="connsiteY6" fmla="*/ 6867849 h 6868012"/>
              <a:gd name="connsiteX0" fmla="*/ 0 w 5439142"/>
              <a:gd name="connsiteY0" fmla="*/ 6878279 h 6878442"/>
              <a:gd name="connsiteX1" fmla="*/ 3051550 w 5439142"/>
              <a:gd name="connsiteY1" fmla="*/ 1043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39142"/>
              <a:gd name="connsiteY0" fmla="*/ 6885233 h 6885396"/>
              <a:gd name="connsiteX1" fmla="*/ 3058504 w 5439142"/>
              <a:gd name="connsiteY1" fmla="*/ 0 h 6885396"/>
              <a:gd name="connsiteX2" fmla="*/ 5437764 w 5439142"/>
              <a:gd name="connsiteY2" fmla="*/ 6954 h 6885396"/>
              <a:gd name="connsiteX3" fmla="*/ 5439050 w 5439142"/>
              <a:gd name="connsiteY3" fmla="*/ 6635648 h 6885396"/>
              <a:gd name="connsiteX4" fmla="*/ 4655294 w 5439142"/>
              <a:gd name="connsiteY4" fmla="*/ 4892912 h 6885396"/>
              <a:gd name="connsiteX5" fmla="*/ 3765780 w 5439142"/>
              <a:gd name="connsiteY5" fmla="*/ 6885396 h 6885396"/>
              <a:gd name="connsiteX6" fmla="*/ 0 w 5439142"/>
              <a:gd name="connsiteY6" fmla="*/ 6885233 h 6885396"/>
              <a:gd name="connsiteX0" fmla="*/ 0 w 5439142"/>
              <a:gd name="connsiteY0" fmla="*/ 6878279 h 6878442"/>
              <a:gd name="connsiteX1" fmla="*/ 3055027 w 5439142"/>
              <a:gd name="connsiteY1" fmla="*/ 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28694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294671 w 5444717"/>
              <a:gd name="connsiteY3" fmla="*/ 6612652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28675"/>
              <a:gd name="connsiteY0" fmla="*/ 6878279 h 6878442"/>
              <a:gd name="connsiteX1" fmla="*/ 3055027 w 5428675"/>
              <a:gd name="connsiteY1" fmla="*/ 0 h 6878442"/>
              <a:gd name="connsiteX2" fmla="*/ 5428675 w 5428675"/>
              <a:gd name="connsiteY2" fmla="*/ 0 h 6878442"/>
              <a:gd name="connsiteX3" fmla="*/ 5423008 w 5428675"/>
              <a:gd name="connsiteY3" fmla="*/ 6692863 h 6878442"/>
              <a:gd name="connsiteX4" fmla="*/ 4655294 w 5428675"/>
              <a:gd name="connsiteY4" fmla="*/ 4885958 h 6878442"/>
              <a:gd name="connsiteX5" fmla="*/ 3765780 w 5428675"/>
              <a:gd name="connsiteY5" fmla="*/ 6878442 h 6878442"/>
              <a:gd name="connsiteX6" fmla="*/ 0 w 5428675"/>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45769 w 5444717"/>
              <a:gd name="connsiteY4" fmla="*/ 4914533 h 6878442"/>
              <a:gd name="connsiteX5" fmla="*/ 3765780 w 5444717"/>
              <a:gd name="connsiteY5" fmla="*/ 6878442 h 6878442"/>
              <a:gd name="connsiteX6" fmla="*/ 0 w 5444717"/>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14533 h 6878442"/>
              <a:gd name="connsiteX5" fmla="*/ 3765780 w 5448623"/>
              <a:gd name="connsiteY5" fmla="*/ 6878442 h 6878442"/>
              <a:gd name="connsiteX6" fmla="*/ 0 w 5448623"/>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33583 h 6878442"/>
              <a:gd name="connsiteX5" fmla="*/ 3765780 w 5448623"/>
              <a:gd name="connsiteY5" fmla="*/ 6878442 h 6878442"/>
              <a:gd name="connsiteX6" fmla="*/ 0 w 5448623"/>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315225 w 5444717"/>
              <a:gd name="connsiteY3" fmla="*/ 679763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83440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2987 w 5444717"/>
              <a:gd name="connsiteY4" fmla="*/ 477477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6621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62037 w 5444717"/>
              <a:gd name="connsiteY4" fmla="*/ 477858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69539"/>
              <a:gd name="connsiteY0" fmla="*/ 6878279 h 6878442"/>
              <a:gd name="connsiteX1" fmla="*/ 3055027 w 5469539"/>
              <a:gd name="connsiteY1" fmla="*/ 0 h 6878442"/>
              <a:gd name="connsiteX2" fmla="*/ 5444717 w 5469539"/>
              <a:gd name="connsiteY2" fmla="*/ 0 h 6878442"/>
              <a:gd name="connsiteX3" fmla="*/ 5469530 w 5469539"/>
              <a:gd name="connsiteY3" fmla="*/ 6389968 h 6878442"/>
              <a:gd name="connsiteX4" fmla="*/ 4650607 w 5469539"/>
              <a:gd name="connsiteY4" fmla="*/ 4858592 h 6878442"/>
              <a:gd name="connsiteX5" fmla="*/ 3765780 w 5469539"/>
              <a:gd name="connsiteY5" fmla="*/ 6878442 h 6878442"/>
              <a:gd name="connsiteX6" fmla="*/ 0 w 5469539"/>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3380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33808 h 6878279"/>
              <a:gd name="connsiteX4" fmla="*/ 4650607 w 5444717"/>
              <a:gd name="connsiteY4" fmla="*/ 4858592 h 6878279"/>
              <a:gd name="connsiteX5" fmla="*/ 3632430 w 5444717"/>
              <a:gd name="connsiteY5" fmla="*/ 6695562 h 6878279"/>
              <a:gd name="connsiteX6" fmla="*/ 0 w 5444717"/>
              <a:gd name="connsiteY6" fmla="*/ 6878279 h 6878279"/>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7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25207 w 5444717"/>
              <a:gd name="connsiteY4" fmla="*/ 4773925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80241 w 5444717"/>
              <a:gd name="connsiteY4" fmla="*/ 47654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7527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22116 w 5444717"/>
              <a:gd name="connsiteY3" fmla="*/ 6489875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084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41650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695083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9474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46375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252784 w 5444717"/>
              <a:gd name="connsiteY3" fmla="*/ 6536441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29574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1289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47132 w 5444717"/>
              <a:gd name="connsiteY4" fmla="*/ 4871292 h 6878279"/>
              <a:gd name="connsiteX5" fmla="*/ 3762817 w 5444717"/>
              <a:gd name="connsiteY5" fmla="*/ 6877596 h 6878279"/>
              <a:gd name="connsiteX6" fmla="*/ 0 w 5444717"/>
              <a:gd name="connsiteY6" fmla="*/ 6878279 h 68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717" h="6878279">
                <a:moveTo>
                  <a:pt x="0" y="6878279"/>
                </a:moveTo>
                <a:lnTo>
                  <a:pt x="3055027" y="0"/>
                </a:lnTo>
                <a:lnTo>
                  <a:pt x="5444717" y="0"/>
                </a:lnTo>
                <a:cubicBezTo>
                  <a:pt x="5444126" y="2192079"/>
                  <a:pt x="5440399" y="4463547"/>
                  <a:pt x="5439808" y="6655626"/>
                </a:cubicBezTo>
                <a:cubicBezTo>
                  <a:pt x="5302176" y="6341251"/>
                  <a:pt x="4827295" y="5270727"/>
                  <a:pt x="4647132" y="4871292"/>
                </a:cubicBezTo>
                <a:lnTo>
                  <a:pt x="3762817" y="6877596"/>
                </a:lnTo>
                <a:lnTo>
                  <a:pt x="0" y="6878279"/>
                </a:lnTo>
                <a:close/>
              </a:path>
            </a:pathLst>
          </a:custGeom>
          <a:solidFill>
            <a:schemeClr val="tx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sp>
        <p:nvSpPr>
          <p:cNvPr id="14" name="Footer Placeholder 4">
            <a:extLst>
              <a:ext uri="{FF2B5EF4-FFF2-40B4-BE49-F238E27FC236}">
                <a16:creationId xmlns:a16="http://schemas.microsoft.com/office/drawing/2014/main" xmlns="" id="{D3831BE8-0443-4BBD-BFC2-B38234460AB7}"/>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05B31C95-AE19-4C61-AA5E-5075AA3E4CBA}"/>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15" name="TextBox 14">
            <a:extLst>
              <a:ext uri="{FF2B5EF4-FFF2-40B4-BE49-F238E27FC236}">
                <a16:creationId xmlns:a16="http://schemas.microsoft.com/office/drawing/2014/main" xmlns="" id="{EDAB945C-AB45-41C5-9BC9-989B6B9938F9}"/>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right hand shape (recommended):</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
        <p:nvSpPr>
          <p:cNvPr id="17" name="Title 1">
            <a:extLst>
              <a:ext uri="{FF2B5EF4-FFF2-40B4-BE49-F238E27FC236}">
                <a16:creationId xmlns:a16="http://schemas.microsoft.com/office/drawing/2014/main" xmlns="" id="{7D4EA8F4-5F9B-44ED-8D87-6F4F2EA06186}"/>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18" name="Text Placeholder 7">
            <a:extLst>
              <a:ext uri="{FF2B5EF4-FFF2-40B4-BE49-F238E27FC236}">
                <a16:creationId xmlns:a16="http://schemas.microsoft.com/office/drawing/2014/main" xmlns="" id="{02DC7B3F-738B-43D5-A126-509044EDB544}"/>
              </a:ext>
            </a:extLst>
          </p:cNvPr>
          <p:cNvSpPr>
            <a:spLocks noGrp="1"/>
          </p:cNvSpPr>
          <p:nvPr>
            <p:ph type="body" sz="quarter" idx="14"/>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9" name="Content Placeholder 2">
            <a:extLst>
              <a:ext uri="{FF2B5EF4-FFF2-40B4-BE49-F238E27FC236}">
                <a16:creationId xmlns:a16="http://schemas.microsoft.com/office/drawing/2014/main" xmlns="" id="{CC326A6F-35E0-4789-AD67-DB49294C0B6D}"/>
              </a:ext>
            </a:extLst>
          </p:cNvPr>
          <p:cNvSpPr>
            <a:spLocks noGrp="1"/>
          </p:cNvSpPr>
          <p:nvPr>
            <p:ph idx="1"/>
          </p:nvPr>
        </p:nvSpPr>
        <p:spPr>
          <a:xfrm>
            <a:off x="378000" y="1188000"/>
            <a:ext cx="5308425"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9007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chart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52C97DD9-9EDB-4F99-8F2A-96505DB04535}"/>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54F2EBF4-A3DA-48D3-AE46-F057F8D16CA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Text Placeholder 12">
            <a:extLst>
              <a:ext uri="{FF2B5EF4-FFF2-40B4-BE49-F238E27FC236}">
                <a16:creationId xmlns:a16="http://schemas.microsoft.com/office/drawing/2014/main" xmlns="" id="{F881A89A-5B99-4886-A44D-173F33A532E6}"/>
              </a:ext>
            </a:extLst>
          </p:cNvPr>
          <p:cNvSpPr>
            <a:spLocks noGrp="1"/>
          </p:cNvSpPr>
          <p:nvPr>
            <p:ph type="body" sz="quarter" idx="15"/>
          </p:nvPr>
        </p:nvSpPr>
        <p:spPr>
          <a:xfrm>
            <a:off x="7560000" y="1188000"/>
            <a:ext cx="1452600" cy="810000"/>
          </a:xfrm>
        </p:spPr>
        <p:txBody>
          <a:bodyPr>
            <a:noAutofit/>
          </a:bodyPr>
          <a:lstStyle>
            <a:lvl1pPr marL="0" indent="0">
              <a:lnSpc>
                <a:spcPts val="2400"/>
              </a:lnSpc>
              <a:spcAft>
                <a:spcPts val="0"/>
              </a:spcAft>
              <a:buNone/>
              <a:defRPr sz="2100" b="1">
                <a:solidFill>
                  <a:schemeClr val="accent2"/>
                </a:solidFill>
              </a:defRPr>
            </a:lvl1pPr>
            <a:lvl2pPr marL="0" indent="0">
              <a:lnSpc>
                <a:spcPts val="2400"/>
              </a:lnSpc>
              <a:spcAft>
                <a:spcPts val="0"/>
              </a:spcAft>
              <a:buNone/>
              <a:defRPr sz="2100" b="0">
                <a:solidFill>
                  <a:schemeClr val="accent2"/>
                </a:solidFill>
              </a:defRPr>
            </a:lvl2pPr>
            <a:lvl3pPr marL="0" indent="0">
              <a:lnSpc>
                <a:spcPts val="1800"/>
              </a:lnSpc>
              <a:spcBef>
                <a:spcPts val="0"/>
              </a:spcBef>
              <a:spcAft>
                <a:spcPts val="0"/>
              </a:spcAft>
              <a:buNone/>
              <a:defRPr sz="1500">
                <a:solidFill>
                  <a:schemeClr val="accent1"/>
                </a:solidFill>
              </a:defRPr>
            </a:lvl3pPr>
          </a:lstStyle>
          <a:p>
            <a:pPr lvl="0"/>
            <a:r>
              <a:rPr lang="en-US"/>
              <a:t>Edit Master text styles</a:t>
            </a:r>
          </a:p>
          <a:p>
            <a:pPr lvl="1"/>
            <a:r>
              <a:rPr lang="en-US"/>
              <a:t>Second level</a:t>
            </a:r>
          </a:p>
          <a:p>
            <a:pPr lvl="2"/>
            <a:r>
              <a:rPr lang="en-US"/>
              <a:t>Third level</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Text Placeholder 12">
            <a:extLst>
              <a:ext uri="{FF2B5EF4-FFF2-40B4-BE49-F238E27FC236}">
                <a16:creationId xmlns:a16="http://schemas.microsoft.com/office/drawing/2014/main" xmlns="" id="{43AA7D44-BC15-475B-B3F8-FCBE61D905F4}"/>
              </a:ext>
            </a:extLst>
          </p:cNvPr>
          <p:cNvSpPr>
            <a:spLocks noGrp="1"/>
          </p:cNvSpPr>
          <p:nvPr>
            <p:ph type="body" sz="quarter" idx="16"/>
          </p:nvPr>
        </p:nvSpPr>
        <p:spPr>
          <a:xfrm>
            <a:off x="7560000" y="2219307"/>
            <a:ext cx="1452600" cy="810000"/>
          </a:xfrm>
        </p:spPr>
        <p:txBody>
          <a:bodyPr>
            <a:noAutofit/>
          </a:bodyPr>
          <a:lstStyle>
            <a:lvl1pPr marL="0" indent="0">
              <a:lnSpc>
                <a:spcPts val="2400"/>
              </a:lnSpc>
              <a:spcAft>
                <a:spcPts val="0"/>
              </a:spcAft>
              <a:buNone/>
              <a:defRPr sz="2100" b="1">
                <a:solidFill>
                  <a:schemeClr val="accent2"/>
                </a:solidFill>
              </a:defRPr>
            </a:lvl1pPr>
            <a:lvl2pPr marL="0" indent="0" algn="l">
              <a:lnSpc>
                <a:spcPts val="2400"/>
              </a:lnSpc>
              <a:spcAft>
                <a:spcPts val="0"/>
              </a:spcAft>
              <a:buNone/>
              <a:defRPr sz="2100" b="0">
                <a:solidFill>
                  <a:schemeClr val="accent2"/>
                </a:solidFill>
              </a:defRPr>
            </a:lvl2pPr>
            <a:lvl3pPr marL="0" indent="0">
              <a:lnSpc>
                <a:spcPts val="1800"/>
              </a:lnSpc>
              <a:spcBef>
                <a:spcPts val="0"/>
              </a:spcBef>
              <a:spcAft>
                <a:spcPts val="0"/>
              </a:spcAft>
              <a:buNone/>
              <a:defRPr sz="1500">
                <a:solidFill>
                  <a:schemeClr val="accent1"/>
                </a:solidFill>
              </a:defRPr>
            </a:lvl3pPr>
          </a:lstStyle>
          <a:p>
            <a:pPr lvl="0"/>
            <a:r>
              <a:rPr lang="en-US"/>
              <a:t>Edit Master text styles</a:t>
            </a:r>
          </a:p>
          <a:p>
            <a:pPr lvl="1"/>
            <a:r>
              <a:rPr lang="en-US"/>
              <a:t>Second level</a:t>
            </a:r>
          </a:p>
          <a:p>
            <a:pPr lvl="2"/>
            <a:r>
              <a:rPr lang="en-US"/>
              <a:t>Third level</a:t>
            </a:r>
          </a:p>
        </p:txBody>
      </p:sp>
      <p:sp>
        <p:nvSpPr>
          <p:cNvPr id="20" name="Title 1">
            <a:extLst>
              <a:ext uri="{FF2B5EF4-FFF2-40B4-BE49-F238E27FC236}">
                <a16:creationId xmlns:a16="http://schemas.microsoft.com/office/drawing/2014/main" xmlns="" id="{83E7B97F-A3D3-4BFF-81BD-83490749F34F}"/>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21" name="Text Placeholder 7">
            <a:extLst>
              <a:ext uri="{FF2B5EF4-FFF2-40B4-BE49-F238E27FC236}">
                <a16:creationId xmlns:a16="http://schemas.microsoft.com/office/drawing/2014/main" xmlns="" id="{C8B28B6E-F50A-4DD3-B43A-DE5684249C7F}"/>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22" name="Footer Placeholder 4">
            <a:extLst>
              <a:ext uri="{FF2B5EF4-FFF2-40B4-BE49-F238E27FC236}">
                <a16:creationId xmlns:a16="http://schemas.microsoft.com/office/drawing/2014/main" xmlns="" id="{93E69D38-B636-4F62-A671-636F45DB230C}"/>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4" name="Slide Number Placeholder 5">
            <a:extLst>
              <a:ext uri="{FF2B5EF4-FFF2-40B4-BE49-F238E27FC236}">
                <a16:creationId xmlns:a16="http://schemas.microsoft.com/office/drawing/2014/main" xmlns="" id="{9CED144D-3C50-4610-B4D3-822DECD4D509}"/>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4" name="Chart Placeholder 3">
            <a:extLst>
              <a:ext uri="{FF2B5EF4-FFF2-40B4-BE49-F238E27FC236}">
                <a16:creationId xmlns:a16="http://schemas.microsoft.com/office/drawing/2014/main" xmlns="" id="{A565F70D-B05C-4EAF-8CAE-CEBA324A87EE}"/>
              </a:ext>
            </a:extLst>
          </p:cNvPr>
          <p:cNvSpPr>
            <a:spLocks noGrp="1"/>
          </p:cNvSpPr>
          <p:nvPr>
            <p:ph type="chart" sz="quarter" idx="17"/>
          </p:nvPr>
        </p:nvSpPr>
        <p:spPr>
          <a:xfrm>
            <a:off x="378000" y="1188244"/>
            <a:ext cx="6028816" cy="3075385"/>
          </a:xfrm>
        </p:spPr>
        <p:txBody>
          <a:bodyPr anchor="ctr"/>
          <a:lstStyle>
            <a:lvl1pPr marL="0" indent="0" algn="ctr">
              <a:buNone/>
              <a:defRPr/>
            </a:lvl1pPr>
          </a:lstStyle>
          <a:p>
            <a:r>
              <a:rPr lang="en-US"/>
              <a:t>Click icon to add chart</a:t>
            </a:r>
            <a:endParaRPr lang="en-GB" dirty="0"/>
          </a:p>
        </p:txBody>
      </p:sp>
    </p:spTree>
    <p:extLst>
      <p:ext uri="{BB962C8B-B14F-4D97-AF65-F5344CB8AC3E}">
        <p14:creationId xmlns:p14="http://schemas.microsoft.com/office/powerpoint/2010/main" val="170320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Tree>
    <p:extLst>
      <p:ext uri="{BB962C8B-B14F-4D97-AF65-F5344CB8AC3E}">
        <p14:creationId xmlns:p14="http://schemas.microsoft.com/office/powerpoint/2010/main" val="113343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chart opti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EB3EA498-27DE-4A07-A20F-E165DA077715}"/>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3E4FD497-C04A-4357-BF1D-112C2F2A7717}"/>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Content Placeholder 2"/>
          <p:cNvSpPr>
            <a:spLocks noGrp="1"/>
          </p:cNvSpPr>
          <p:nvPr>
            <p:ph idx="1"/>
          </p:nvPr>
        </p:nvSpPr>
        <p:spPr>
          <a:xfrm>
            <a:off x="378000" y="1188000"/>
            <a:ext cx="3429000" cy="3240000"/>
          </a:xfrm>
        </p:spPr>
        <p:txBody>
          <a:bodyPr>
            <a:noAutofit/>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p:cNvSpPr>
            <a:spLocks noGrp="1"/>
          </p:cNvSpPr>
          <p:nvPr>
            <p:ph type="chart" sz="quarter" idx="14"/>
          </p:nvPr>
        </p:nvSpPr>
        <p:spPr>
          <a:xfrm>
            <a:off x="4644000" y="1188000"/>
            <a:ext cx="1728000" cy="2706806"/>
          </a:xfrm>
        </p:spPr>
        <p:txBody>
          <a:bodyPr anchor="ctr">
            <a:noAutofit/>
          </a:bodyPr>
          <a:lstStyle>
            <a:lvl1pPr marL="0" indent="0" algn="ctr">
              <a:buNone/>
              <a:defRPr/>
            </a:lvl1pPr>
          </a:lstStyle>
          <a:p>
            <a:r>
              <a:rPr lang="en-US"/>
              <a:t>Click icon to add chart</a:t>
            </a:r>
            <a:endParaRPr lang="en-GB" dirty="0"/>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3" name="Chart Placeholder 6">
            <a:extLst>
              <a:ext uri="{FF2B5EF4-FFF2-40B4-BE49-F238E27FC236}">
                <a16:creationId xmlns:a16="http://schemas.microsoft.com/office/drawing/2014/main" xmlns="" id="{FA487222-A49D-4410-9AB0-452E9DD15693}"/>
              </a:ext>
            </a:extLst>
          </p:cNvPr>
          <p:cNvSpPr>
            <a:spLocks noGrp="1"/>
          </p:cNvSpPr>
          <p:nvPr>
            <p:ph type="chart" sz="quarter" idx="15"/>
          </p:nvPr>
        </p:nvSpPr>
        <p:spPr>
          <a:xfrm>
            <a:off x="6863850" y="1188000"/>
            <a:ext cx="1728000" cy="2706806"/>
          </a:xfrm>
        </p:spPr>
        <p:txBody>
          <a:bodyPr anchor="ctr">
            <a:noAutofit/>
          </a:bodyPr>
          <a:lstStyle>
            <a:lvl1pPr marL="0" indent="0" algn="ctr">
              <a:buNone/>
              <a:defRPr/>
            </a:lvl1pPr>
          </a:lstStyle>
          <a:p>
            <a:r>
              <a:rPr lang="en-US"/>
              <a:t>Click icon to add chart</a:t>
            </a:r>
            <a:endParaRPr lang="en-GB"/>
          </a:p>
        </p:txBody>
      </p:sp>
      <p:sp>
        <p:nvSpPr>
          <p:cNvPr id="17" name="Title 1">
            <a:extLst>
              <a:ext uri="{FF2B5EF4-FFF2-40B4-BE49-F238E27FC236}">
                <a16:creationId xmlns:a16="http://schemas.microsoft.com/office/drawing/2014/main" xmlns="" id="{4099EBC5-54AC-4941-A8DF-C99C2AF77278}"/>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18" name="Text Placeholder 7">
            <a:extLst>
              <a:ext uri="{FF2B5EF4-FFF2-40B4-BE49-F238E27FC236}">
                <a16:creationId xmlns:a16="http://schemas.microsoft.com/office/drawing/2014/main" xmlns="" id="{5715D11C-75A5-42E6-B343-F1D301AF591F}"/>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9" name="Footer Placeholder 4">
            <a:extLst>
              <a:ext uri="{FF2B5EF4-FFF2-40B4-BE49-F238E27FC236}">
                <a16:creationId xmlns:a16="http://schemas.microsoft.com/office/drawing/2014/main" xmlns="" id="{31D1A11A-B58F-4632-9C0B-11D24DA4105D}"/>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1" name="Slide Number Placeholder 5">
            <a:extLst>
              <a:ext uri="{FF2B5EF4-FFF2-40B4-BE49-F238E27FC236}">
                <a16:creationId xmlns:a16="http://schemas.microsoft.com/office/drawing/2014/main" xmlns="" id="{F2A29726-FF71-4099-8BCA-7A060CAC53BF}"/>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1564017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sclaimer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75454B1-28B8-4419-9DF8-4AC09DD3E591}"/>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extBox 11">
            <a:extLst>
              <a:ext uri="{FF2B5EF4-FFF2-40B4-BE49-F238E27FC236}">
                <a16:creationId xmlns:a16="http://schemas.microsoft.com/office/drawing/2014/main" xmlns="" id="{8DC5340D-9095-4617-92BD-21105993139C}"/>
              </a:ext>
            </a:extLst>
          </p:cNvPr>
          <p:cNvSpPr txBox="1"/>
          <p:nvPr/>
        </p:nvSpPr>
        <p:spPr>
          <a:xfrm>
            <a:off x="378000" y="3166105"/>
            <a:ext cx="3780000" cy="1476901"/>
          </a:xfrm>
          <a:prstGeom prst="rect">
            <a:avLst/>
          </a:prstGeom>
          <a:noFill/>
        </p:spPr>
        <p:txBody>
          <a:bodyPr wrap="square" lIns="0" tIns="0" rIns="0" bIns="0" rtlCol="0">
            <a:noAutofit/>
          </a:bodyPr>
          <a:lstStyle/>
          <a:p>
            <a:pPr>
              <a:lnSpc>
                <a:spcPts val="900"/>
              </a:lnSpc>
              <a:spcAft>
                <a:spcPts val="150"/>
              </a:spcAft>
            </a:pPr>
            <a:r>
              <a:rPr lang="en-GB" sz="750" b="0" dirty="0">
                <a:solidFill>
                  <a:schemeClr val="tx1"/>
                </a:solidFill>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br>
              <a:rPr lang="en-GB" sz="750" b="0" dirty="0">
                <a:solidFill>
                  <a:schemeClr val="tx1"/>
                </a:solidFill>
              </a:rPr>
            </a:br>
            <a:r>
              <a:rPr lang="en-GB" sz="750" b="0" dirty="0">
                <a:solidFill>
                  <a:schemeClr val="tx1"/>
                </a:solidFill>
              </a:rPr>
              <a:t>The Company shall not be obliged to disclose any revision to these forward-looking statements to reflect events or circumstances occurring after the date on which they are made or to reflect the occurrence of future events.</a:t>
            </a:r>
          </a:p>
        </p:txBody>
      </p:sp>
      <p:sp>
        <p:nvSpPr>
          <p:cNvPr id="8" name="Isosceles Triangle 12">
            <a:extLst>
              <a:ext uri="{FF2B5EF4-FFF2-40B4-BE49-F238E27FC236}">
                <a16:creationId xmlns:a16="http://schemas.microsoft.com/office/drawing/2014/main" xmlns="" id="{4B3AA152-6888-492D-901E-E7F5B4DF8ABE}"/>
              </a:ext>
            </a:extLst>
          </p:cNvPr>
          <p:cNvSpPr/>
          <p:nvPr/>
        </p:nvSpPr>
        <p:spPr>
          <a:xfrm>
            <a:off x="5216706" y="259200"/>
            <a:ext cx="3933825" cy="4891462"/>
          </a:xfrm>
          <a:custGeom>
            <a:avLst/>
            <a:gdLst>
              <a:gd name="connsiteX0" fmla="*/ 0 w 5853600"/>
              <a:gd name="connsiteY0" fmla="*/ 6508800 h 6508800"/>
              <a:gd name="connsiteX1" fmla="*/ 2926800 w 5853600"/>
              <a:gd name="connsiteY1" fmla="*/ 0 h 6508800"/>
              <a:gd name="connsiteX2" fmla="*/ 5853600 w 5853600"/>
              <a:gd name="connsiteY2" fmla="*/ 6508800 h 6508800"/>
              <a:gd name="connsiteX3" fmla="*/ 0 w 5853600"/>
              <a:gd name="connsiteY3" fmla="*/ 6508800 h 6508800"/>
              <a:gd name="connsiteX0" fmla="*/ 0 w 5853600"/>
              <a:gd name="connsiteY0" fmla="*/ 6508800 h 6508800"/>
              <a:gd name="connsiteX1" fmla="*/ 2926800 w 5853600"/>
              <a:gd name="connsiteY1" fmla="*/ 0 h 6508800"/>
              <a:gd name="connsiteX2" fmla="*/ 5234709 w 5853600"/>
              <a:gd name="connsiteY2" fmla="*/ 5123383 h 6508800"/>
              <a:gd name="connsiteX3" fmla="*/ 5853600 w 5853600"/>
              <a:gd name="connsiteY3" fmla="*/ 6508800 h 6508800"/>
              <a:gd name="connsiteX4" fmla="*/ 0 w 5853600"/>
              <a:gd name="connsiteY4" fmla="*/ 6508800 h 6508800"/>
              <a:gd name="connsiteX0" fmla="*/ 0 w 5853600"/>
              <a:gd name="connsiteY0" fmla="*/ 6508800 h 6516754"/>
              <a:gd name="connsiteX1" fmla="*/ 2926800 w 5853600"/>
              <a:gd name="connsiteY1" fmla="*/ 0 h 6516754"/>
              <a:gd name="connsiteX2" fmla="*/ 5234709 w 5853600"/>
              <a:gd name="connsiteY2" fmla="*/ 5123383 h 6516754"/>
              <a:gd name="connsiteX3" fmla="*/ 5853600 w 5853600"/>
              <a:gd name="connsiteY3" fmla="*/ 6508800 h 6516754"/>
              <a:gd name="connsiteX4" fmla="*/ 5234709 w 5853600"/>
              <a:gd name="connsiteY4" fmla="*/ 6516754 h 6516754"/>
              <a:gd name="connsiteX5" fmla="*/ 0 w 5853600"/>
              <a:gd name="connsiteY5" fmla="*/ 6508800 h 6516754"/>
              <a:gd name="connsiteX0" fmla="*/ 0 w 5234709"/>
              <a:gd name="connsiteY0" fmla="*/ 6508800 h 6516754"/>
              <a:gd name="connsiteX1" fmla="*/ 2926800 w 5234709"/>
              <a:gd name="connsiteY1" fmla="*/ 0 h 6516754"/>
              <a:gd name="connsiteX2" fmla="*/ 5234709 w 5234709"/>
              <a:gd name="connsiteY2" fmla="*/ 5123383 h 6516754"/>
              <a:gd name="connsiteX3" fmla="*/ 5234709 w 5234709"/>
              <a:gd name="connsiteY3" fmla="*/ 6516754 h 6516754"/>
              <a:gd name="connsiteX4" fmla="*/ 0 w 5234709"/>
              <a:gd name="connsiteY4" fmla="*/ 6508800 h 6516754"/>
              <a:gd name="connsiteX0" fmla="*/ 0 w 5245100"/>
              <a:gd name="connsiteY0" fmla="*/ 6519191 h 6519191"/>
              <a:gd name="connsiteX1" fmla="*/ 2937191 w 5245100"/>
              <a:gd name="connsiteY1" fmla="*/ 0 h 6519191"/>
              <a:gd name="connsiteX2" fmla="*/ 5245100 w 5245100"/>
              <a:gd name="connsiteY2" fmla="*/ 5123383 h 6519191"/>
              <a:gd name="connsiteX3" fmla="*/ 5245100 w 5245100"/>
              <a:gd name="connsiteY3" fmla="*/ 6516754 h 6519191"/>
              <a:gd name="connsiteX4" fmla="*/ 0 w 5245100"/>
              <a:gd name="connsiteY4" fmla="*/ 6519191 h 6519191"/>
              <a:gd name="connsiteX0" fmla="*/ 0 w 5245100"/>
              <a:gd name="connsiteY0" fmla="*/ 6519191 h 6521949"/>
              <a:gd name="connsiteX1" fmla="*/ 2937191 w 5245100"/>
              <a:gd name="connsiteY1" fmla="*/ 0 h 6521949"/>
              <a:gd name="connsiteX2" fmla="*/ 5245100 w 5245100"/>
              <a:gd name="connsiteY2" fmla="*/ 5123383 h 6521949"/>
              <a:gd name="connsiteX3" fmla="*/ 5245100 w 5245100"/>
              <a:gd name="connsiteY3" fmla="*/ 6521949 h 6521949"/>
              <a:gd name="connsiteX4" fmla="*/ 0 w 5245100"/>
              <a:gd name="connsiteY4" fmla="*/ 6519191 h 652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5100" h="6521949">
                <a:moveTo>
                  <a:pt x="0" y="6519191"/>
                </a:moveTo>
                <a:lnTo>
                  <a:pt x="2937191" y="0"/>
                </a:lnTo>
                <a:lnTo>
                  <a:pt x="5245100" y="5123383"/>
                </a:lnTo>
                <a:lnTo>
                  <a:pt x="5245100" y="6521949"/>
                </a:lnTo>
                <a:lnTo>
                  <a:pt x="0" y="65191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4" name="Picture 13">
            <a:extLst>
              <a:ext uri="{FF2B5EF4-FFF2-40B4-BE49-F238E27FC236}">
                <a16:creationId xmlns:a16="http://schemas.microsoft.com/office/drawing/2014/main" xmlns="" id="{A9F9B521-5E90-4EB7-AECC-458AA1B16F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3248" y="3626099"/>
            <a:ext cx="1460963" cy="326700"/>
          </a:xfrm>
          <a:prstGeom prst="rect">
            <a:avLst/>
          </a:prstGeom>
        </p:spPr>
      </p:pic>
      <p:sp>
        <p:nvSpPr>
          <p:cNvPr id="15" name="Footer Placeholder 4">
            <a:extLst>
              <a:ext uri="{FF2B5EF4-FFF2-40B4-BE49-F238E27FC236}">
                <a16:creationId xmlns:a16="http://schemas.microsoft.com/office/drawing/2014/main" xmlns="" id="{D34DBEDF-5BD3-4B5C-AE1D-43D496134369}"/>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7" name="Slide Number Placeholder 5">
            <a:extLst>
              <a:ext uri="{FF2B5EF4-FFF2-40B4-BE49-F238E27FC236}">
                <a16:creationId xmlns:a16="http://schemas.microsoft.com/office/drawing/2014/main" xmlns="" id="{E00036F3-BC75-4C10-B4CF-54629948F1CF}"/>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2937974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EA4C1E8-5D1B-4143-AA3C-60621D9A3BCD}"/>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extBox 1">
            <a:extLst>
              <a:ext uri="{FF2B5EF4-FFF2-40B4-BE49-F238E27FC236}">
                <a16:creationId xmlns:a16="http://schemas.microsoft.com/office/drawing/2014/main" xmlns="" id="{DCA4AD94-4469-4263-BEE2-FBDE160260CC}"/>
              </a:ext>
            </a:extLst>
          </p:cNvPr>
          <p:cNvSpPr txBox="1"/>
          <p:nvPr/>
        </p:nvSpPr>
        <p:spPr>
          <a:xfrm>
            <a:off x="685800" y="2699999"/>
            <a:ext cx="3510887" cy="540000"/>
          </a:xfrm>
          <a:prstGeom prst="rect">
            <a:avLst/>
          </a:prstGeom>
          <a:noFill/>
        </p:spPr>
        <p:txBody>
          <a:bodyPr wrap="square" lIns="0" tIns="0" rIns="0" bIns="0" rtlCol="0">
            <a:noAutofit/>
          </a:bodyPr>
          <a:lstStyle/>
          <a:p>
            <a:r>
              <a:rPr lang="en-GB" sz="1500" b="1" dirty="0">
                <a:solidFill>
                  <a:schemeClr val="accent2"/>
                </a:solidFill>
              </a:rPr>
              <a:t>linkedin.com/company/aveva </a:t>
            </a:r>
          </a:p>
          <a:p>
            <a:r>
              <a:rPr lang="en-GB" sz="1500" b="1" dirty="0">
                <a:solidFill>
                  <a:schemeClr val="accent2"/>
                </a:solidFill>
              </a:rPr>
              <a:t>@avevagroup </a:t>
            </a:r>
          </a:p>
        </p:txBody>
      </p:sp>
      <p:sp>
        <p:nvSpPr>
          <p:cNvPr id="14" name="Isosceles Triangle 12">
            <a:extLst>
              <a:ext uri="{FF2B5EF4-FFF2-40B4-BE49-F238E27FC236}">
                <a16:creationId xmlns:a16="http://schemas.microsoft.com/office/drawing/2014/main" xmlns="" id="{62259925-D714-42A8-B89D-C3A40930A4BF}"/>
              </a:ext>
            </a:extLst>
          </p:cNvPr>
          <p:cNvSpPr/>
          <p:nvPr/>
        </p:nvSpPr>
        <p:spPr>
          <a:xfrm>
            <a:off x="5216706" y="259200"/>
            <a:ext cx="3933825" cy="4891462"/>
          </a:xfrm>
          <a:custGeom>
            <a:avLst/>
            <a:gdLst>
              <a:gd name="connsiteX0" fmla="*/ 0 w 5853600"/>
              <a:gd name="connsiteY0" fmla="*/ 6508800 h 6508800"/>
              <a:gd name="connsiteX1" fmla="*/ 2926800 w 5853600"/>
              <a:gd name="connsiteY1" fmla="*/ 0 h 6508800"/>
              <a:gd name="connsiteX2" fmla="*/ 5853600 w 5853600"/>
              <a:gd name="connsiteY2" fmla="*/ 6508800 h 6508800"/>
              <a:gd name="connsiteX3" fmla="*/ 0 w 5853600"/>
              <a:gd name="connsiteY3" fmla="*/ 6508800 h 6508800"/>
              <a:gd name="connsiteX0" fmla="*/ 0 w 5853600"/>
              <a:gd name="connsiteY0" fmla="*/ 6508800 h 6508800"/>
              <a:gd name="connsiteX1" fmla="*/ 2926800 w 5853600"/>
              <a:gd name="connsiteY1" fmla="*/ 0 h 6508800"/>
              <a:gd name="connsiteX2" fmla="*/ 5234709 w 5853600"/>
              <a:gd name="connsiteY2" fmla="*/ 5123383 h 6508800"/>
              <a:gd name="connsiteX3" fmla="*/ 5853600 w 5853600"/>
              <a:gd name="connsiteY3" fmla="*/ 6508800 h 6508800"/>
              <a:gd name="connsiteX4" fmla="*/ 0 w 5853600"/>
              <a:gd name="connsiteY4" fmla="*/ 6508800 h 6508800"/>
              <a:gd name="connsiteX0" fmla="*/ 0 w 5853600"/>
              <a:gd name="connsiteY0" fmla="*/ 6508800 h 6516754"/>
              <a:gd name="connsiteX1" fmla="*/ 2926800 w 5853600"/>
              <a:gd name="connsiteY1" fmla="*/ 0 h 6516754"/>
              <a:gd name="connsiteX2" fmla="*/ 5234709 w 5853600"/>
              <a:gd name="connsiteY2" fmla="*/ 5123383 h 6516754"/>
              <a:gd name="connsiteX3" fmla="*/ 5853600 w 5853600"/>
              <a:gd name="connsiteY3" fmla="*/ 6508800 h 6516754"/>
              <a:gd name="connsiteX4" fmla="*/ 5234709 w 5853600"/>
              <a:gd name="connsiteY4" fmla="*/ 6516754 h 6516754"/>
              <a:gd name="connsiteX5" fmla="*/ 0 w 5853600"/>
              <a:gd name="connsiteY5" fmla="*/ 6508800 h 6516754"/>
              <a:gd name="connsiteX0" fmla="*/ 0 w 5234709"/>
              <a:gd name="connsiteY0" fmla="*/ 6508800 h 6516754"/>
              <a:gd name="connsiteX1" fmla="*/ 2926800 w 5234709"/>
              <a:gd name="connsiteY1" fmla="*/ 0 h 6516754"/>
              <a:gd name="connsiteX2" fmla="*/ 5234709 w 5234709"/>
              <a:gd name="connsiteY2" fmla="*/ 5123383 h 6516754"/>
              <a:gd name="connsiteX3" fmla="*/ 5234709 w 5234709"/>
              <a:gd name="connsiteY3" fmla="*/ 6516754 h 6516754"/>
              <a:gd name="connsiteX4" fmla="*/ 0 w 5234709"/>
              <a:gd name="connsiteY4" fmla="*/ 6508800 h 6516754"/>
              <a:gd name="connsiteX0" fmla="*/ 0 w 5245100"/>
              <a:gd name="connsiteY0" fmla="*/ 6519191 h 6519191"/>
              <a:gd name="connsiteX1" fmla="*/ 2937191 w 5245100"/>
              <a:gd name="connsiteY1" fmla="*/ 0 h 6519191"/>
              <a:gd name="connsiteX2" fmla="*/ 5245100 w 5245100"/>
              <a:gd name="connsiteY2" fmla="*/ 5123383 h 6519191"/>
              <a:gd name="connsiteX3" fmla="*/ 5245100 w 5245100"/>
              <a:gd name="connsiteY3" fmla="*/ 6516754 h 6519191"/>
              <a:gd name="connsiteX4" fmla="*/ 0 w 5245100"/>
              <a:gd name="connsiteY4" fmla="*/ 6519191 h 6519191"/>
              <a:gd name="connsiteX0" fmla="*/ 0 w 5245100"/>
              <a:gd name="connsiteY0" fmla="*/ 6519191 h 6521949"/>
              <a:gd name="connsiteX1" fmla="*/ 2937191 w 5245100"/>
              <a:gd name="connsiteY1" fmla="*/ 0 h 6521949"/>
              <a:gd name="connsiteX2" fmla="*/ 5245100 w 5245100"/>
              <a:gd name="connsiteY2" fmla="*/ 5123383 h 6521949"/>
              <a:gd name="connsiteX3" fmla="*/ 5245100 w 5245100"/>
              <a:gd name="connsiteY3" fmla="*/ 6521949 h 6521949"/>
              <a:gd name="connsiteX4" fmla="*/ 0 w 5245100"/>
              <a:gd name="connsiteY4" fmla="*/ 6519191 h 652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5100" h="6521949">
                <a:moveTo>
                  <a:pt x="0" y="6519191"/>
                </a:moveTo>
                <a:lnTo>
                  <a:pt x="2937191" y="0"/>
                </a:lnTo>
                <a:lnTo>
                  <a:pt x="5245100" y="5123383"/>
                </a:lnTo>
                <a:lnTo>
                  <a:pt x="5245100" y="6521949"/>
                </a:lnTo>
                <a:lnTo>
                  <a:pt x="0" y="65191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8" name="Picture 17">
            <a:extLst>
              <a:ext uri="{FF2B5EF4-FFF2-40B4-BE49-F238E27FC236}">
                <a16:creationId xmlns:a16="http://schemas.microsoft.com/office/drawing/2014/main" xmlns="" id="{4C46125A-28D4-4E80-B9F9-459B8E21DF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3248" y="3626099"/>
            <a:ext cx="1460963" cy="326700"/>
          </a:xfrm>
          <a:prstGeom prst="rect">
            <a:avLst/>
          </a:prstGeom>
        </p:spPr>
      </p:pic>
      <p:sp>
        <p:nvSpPr>
          <p:cNvPr id="19" name="Isosceles Triangle 18">
            <a:extLst>
              <a:ext uri="{FF2B5EF4-FFF2-40B4-BE49-F238E27FC236}">
                <a16:creationId xmlns:a16="http://schemas.microsoft.com/office/drawing/2014/main" xmlns="" id="{2F0A602A-509A-4B96-A2BA-0F779129BC20}"/>
              </a:ext>
            </a:extLst>
          </p:cNvPr>
          <p:cNvSpPr/>
          <p:nvPr/>
        </p:nvSpPr>
        <p:spPr>
          <a:xfrm>
            <a:off x="5502948" y="1514700"/>
            <a:ext cx="1539000" cy="15336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Footer Placeholder 4">
            <a:extLst>
              <a:ext uri="{FF2B5EF4-FFF2-40B4-BE49-F238E27FC236}">
                <a16:creationId xmlns:a16="http://schemas.microsoft.com/office/drawing/2014/main" xmlns="" id="{9DBB6010-8CE9-468B-A931-345D0CF4F3E0}"/>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2" name="Slide Number Placeholder 5">
            <a:extLst>
              <a:ext uri="{FF2B5EF4-FFF2-40B4-BE49-F238E27FC236}">
                <a16:creationId xmlns:a16="http://schemas.microsoft.com/office/drawing/2014/main" xmlns="" id="{B0101C08-3000-4B1E-B709-B8C61FB9B7CF}"/>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pic>
        <p:nvPicPr>
          <p:cNvPr id="15" name="Picture 14">
            <a:extLst>
              <a:ext uri="{FF2B5EF4-FFF2-40B4-BE49-F238E27FC236}">
                <a16:creationId xmlns:a16="http://schemas.microsoft.com/office/drawing/2014/main" xmlns="" id="{0E5AD5F0-4C2A-42D5-8C93-4E48CAF7C1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600" y="2737800"/>
            <a:ext cx="174879" cy="388621"/>
          </a:xfrm>
          <a:prstGeom prst="rect">
            <a:avLst/>
          </a:prstGeom>
        </p:spPr>
      </p:pic>
      <p:sp>
        <p:nvSpPr>
          <p:cNvPr id="13" name="TextBox 12">
            <a:extLst>
              <a:ext uri="{FF2B5EF4-FFF2-40B4-BE49-F238E27FC236}">
                <a16:creationId xmlns:a16="http://schemas.microsoft.com/office/drawing/2014/main" xmlns="" id="{2B650F83-523D-4CC2-B8E6-B5BC6B8EB27C}"/>
              </a:ext>
            </a:extLst>
          </p:cNvPr>
          <p:cNvSpPr txBox="1"/>
          <p:nvPr/>
        </p:nvSpPr>
        <p:spPr>
          <a:xfrm>
            <a:off x="378000" y="3351861"/>
            <a:ext cx="3912501" cy="1460478"/>
          </a:xfrm>
          <a:prstGeom prst="rect">
            <a:avLst/>
          </a:prstGeom>
          <a:noFill/>
        </p:spPr>
        <p:txBody>
          <a:bodyPr wrap="square" lIns="0" tIns="0" rIns="0" bIns="0" rtlCol="0">
            <a:noAutofit/>
          </a:bodyPr>
          <a:lstStyle/>
          <a:p>
            <a:pPr>
              <a:lnSpc>
                <a:spcPts val="900"/>
              </a:lnSpc>
              <a:spcAft>
                <a:spcPts val="150"/>
              </a:spcAft>
            </a:pPr>
            <a:r>
              <a:rPr lang="en-GB" sz="750" b="1" dirty="0">
                <a:solidFill>
                  <a:schemeClr val="tx1"/>
                </a:solidFill>
              </a:rPr>
              <a:t>About AVEVA </a:t>
            </a:r>
          </a:p>
          <a:p>
            <a:pPr>
              <a:lnSpc>
                <a:spcPts val="900"/>
              </a:lnSpc>
            </a:pPr>
            <a:r>
              <a:rPr lang="en-GB" sz="750" dirty="0">
                <a:solidFill>
                  <a:schemeClr val="tx1"/>
                </a:solidFill>
              </a:rPr>
              <a:t>AVEVA is a global leader in engineering and industrial software driving digital transformation across the entire asset and operational life cycle of capital-intensive industries. </a:t>
            </a:r>
          </a:p>
          <a:p>
            <a:pPr>
              <a:lnSpc>
                <a:spcPts val="900"/>
              </a:lnSpc>
            </a:pPr>
            <a:r>
              <a:rPr lang="en-GB" sz="750" dirty="0">
                <a:solidFill>
                  <a:schemeClr val="tx1"/>
                </a:solidFill>
              </a:rPr>
              <a:t> </a:t>
            </a:r>
          </a:p>
          <a:p>
            <a:pPr>
              <a:lnSpc>
                <a:spcPts val="900"/>
              </a:lnSpc>
            </a:pPr>
            <a:r>
              <a:rPr lang="en-GB" sz="750" dirty="0">
                <a:solidFill>
                  <a:schemeClr val="tx1"/>
                </a:solidFill>
              </a:rPr>
              <a:t>The company’s engineering, planning and operations, asset performance, and monitoring and control solutions deliver proven results to over 16,000 customers across the globe. Its customers are supported by the largest industrial software ecosystem, including 4,200 partners and 5,700 certified developers. AVEVA is headquartered in Cambridge, UK, with over 4,400 employees at 80 locations in over 40 countries.</a:t>
            </a:r>
          </a:p>
          <a:p>
            <a:pPr>
              <a:lnSpc>
                <a:spcPts val="900"/>
              </a:lnSpc>
              <a:spcBef>
                <a:spcPts val="150"/>
              </a:spcBef>
            </a:pPr>
            <a:r>
              <a:rPr lang="en-GB" sz="750" b="1" dirty="0">
                <a:solidFill>
                  <a:schemeClr val="tx1"/>
                </a:solidFill>
              </a:rPr>
              <a:t>aveva.com</a:t>
            </a:r>
          </a:p>
          <a:p>
            <a:pPr>
              <a:lnSpc>
                <a:spcPts val="900"/>
              </a:lnSpc>
            </a:pPr>
            <a:endParaRPr lang="en-GB" sz="750" dirty="0" err="1">
              <a:solidFill>
                <a:schemeClr val="tx1"/>
              </a:solidFill>
            </a:endParaRPr>
          </a:p>
        </p:txBody>
      </p:sp>
    </p:spTree>
    <p:extLst>
      <p:ext uri="{BB962C8B-B14F-4D97-AF65-F5344CB8AC3E}">
        <p14:creationId xmlns:p14="http://schemas.microsoft.com/office/powerpoint/2010/main" val="1108509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C8DB26A-F046-4632-90AF-CCDB7F12246C}"/>
              </a:ext>
            </a:extLst>
          </p:cNvPr>
          <p:cNvSpPr/>
          <p:nvPr/>
        </p:nvSpPr>
        <p:spPr>
          <a:xfrm>
            <a:off x="0" y="0"/>
            <a:ext cx="9144000" cy="5150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Picture Placeholder 2">
            <a:extLst>
              <a:ext uri="{FF2B5EF4-FFF2-40B4-BE49-F238E27FC236}">
                <a16:creationId xmlns:a16="http://schemas.microsoft.com/office/drawing/2014/main" xmlns="" id="{6708840A-DC43-4F7C-96FA-6B5995CF3C6D}"/>
              </a:ext>
            </a:extLst>
          </p:cNvPr>
          <p:cNvSpPr>
            <a:spLocks noGrp="1"/>
          </p:cNvSpPr>
          <p:nvPr>
            <p:ph type="pic" sz="quarter" idx="17" hasCustomPrompt="1"/>
          </p:nvPr>
        </p:nvSpPr>
        <p:spPr>
          <a:xfrm>
            <a:off x="5216129" y="259556"/>
            <a:ext cx="3937089" cy="4891088"/>
          </a:xfrm>
          <a:custGeom>
            <a:avLst/>
            <a:gdLst>
              <a:gd name="connsiteX0" fmla="*/ 0 w 5245100"/>
              <a:gd name="connsiteY0" fmla="*/ 6521450 h 6521450"/>
              <a:gd name="connsiteX1" fmla="*/ 2947012 w 5245100"/>
              <a:gd name="connsiteY1" fmla="*/ 0 h 6521450"/>
              <a:gd name="connsiteX2" fmla="*/ 5245100 w 5245100"/>
              <a:gd name="connsiteY2" fmla="*/ 6521450 h 6521450"/>
              <a:gd name="connsiteX3" fmla="*/ 0 w 5245100"/>
              <a:gd name="connsiteY3" fmla="*/ 6521450 h 6521450"/>
              <a:gd name="connsiteX0" fmla="*/ 0 w 5249452"/>
              <a:gd name="connsiteY0" fmla="*/ 6521450 h 6521450"/>
              <a:gd name="connsiteX1" fmla="*/ 2947012 w 5249452"/>
              <a:gd name="connsiteY1" fmla="*/ 0 h 6521450"/>
              <a:gd name="connsiteX2" fmla="*/ 5249452 w 5249452"/>
              <a:gd name="connsiteY2" fmla="*/ 5132951 h 6521450"/>
              <a:gd name="connsiteX3" fmla="*/ 5245100 w 5249452"/>
              <a:gd name="connsiteY3" fmla="*/ 6521450 h 6521450"/>
              <a:gd name="connsiteX4" fmla="*/ 0 w 5249452"/>
              <a:gd name="connsiteY4" fmla="*/ 6521450 h 6521450"/>
              <a:gd name="connsiteX0" fmla="*/ 0 w 5249452"/>
              <a:gd name="connsiteY0" fmla="*/ 6521450 h 6521450"/>
              <a:gd name="connsiteX1" fmla="*/ 2947012 w 5249452"/>
              <a:gd name="connsiteY1" fmla="*/ 0 h 6521450"/>
              <a:gd name="connsiteX2" fmla="*/ 5249452 w 5249452"/>
              <a:gd name="connsiteY2" fmla="*/ 5132951 h 6521450"/>
              <a:gd name="connsiteX3" fmla="*/ 5245100 w 5249452"/>
              <a:gd name="connsiteY3" fmla="*/ 6521450 h 6521450"/>
              <a:gd name="connsiteX4" fmla="*/ 0 w 5249452"/>
              <a:gd name="connsiteY4" fmla="*/ 6521450 h 6521450"/>
              <a:gd name="connsiteX0" fmla="*/ 0 w 5249452"/>
              <a:gd name="connsiteY0" fmla="*/ 6521450 h 6521450"/>
              <a:gd name="connsiteX1" fmla="*/ 2947012 w 5249452"/>
              <a:gd name="connsiteY1" fmla="*/ 0 h 6521450"/>
              <a:gd name="connsiteX2" fmla="*/ 5249452 w 5249452"/>
              <a:gd name="connsiteY2" fmla="*/ 5132951 h 6521450"/>
              <a:gd name="connsiteX3" fmla="*/ 5245100 w 5249452"/>
              <a:gd name="connsiteY3" fmla="*/ 6521450 h 6521450"/>
              <a:gd name="connsiteX4" fmla="*/ 0 w 5249452"/>
              <a:gd name="connsiteY4" fmla="*/ 6521450 h 6521450"/>
              <a:gd name="connsiteX0" fmla="*/ 0 w 5249452"/>
              <a:gd name="connsiteY0" fmla="*/ 6521450 h 6521450"/>
              <a:gd name="connsiteX1" fmla="*/ 552091 w 5249452"/>
              <a:gd name="connsiteY1" fmla="*/ 5295183 h 6521450"/>
              <a:gd name="connsiteX2" fmla="*/ 2947012 w 5249452"/>
              <a:gd name="connsiteY2" fmla="*/ 0 h 6521450"/>
              <a:gd name="connsiteX3" fmla="*/ 5249452 w 5249452"/>
              <a:gd name="connsiteY3" fmla="*/ 5132951 h 6521450"/>
              <a:gd name="connsiteX4" fmla="*/ 5245100 w 5249452"/>
              <a:gd name="connsiteY4" fmla="*/ 6521450 h 6521450"/>
              <a:gd name="connsiteX5" fmla="*/ 0 w 5249452"/>
              <a:gd name="connsiteY5" fmla="*/ 6521450 h 6521450"/>
              <a:gd name="connsiteX0" fmla="*/ 0 w 5249452"/>
              <a:gd name="connsiteY0" fmla="*/ 6521450 h 6521450"/>
              <a:gd name="connsiteX1" fmla="*/ 552091 w 5249452"/>
              <a:gd name="connsiteY1" fmla="*/ 5295183 h 6521450"/>
              <a:gd name="connsiteX2" fmla="*/ 1422246 w 5249452"/>
              <a:gd name="connsiteY2" fmla="*/ 3370519 h 6521450"/>
              <a:gd name="connsiteX3" fmla="*/ 2947012 w 5249452"/>
              <a:gd name="connsiteY3" fmla="*/ 0 h 6521450"/>
              <a:gd name="connsiteX4" fmla="*/ 5249452 w 5249452"/>
              <a:gd name="connsiteY4" fmla="*/ 5132951 h 6521450"/>
              <a:gd name="connsiteX5" fmla="*/ 5245100 w 5249452"/>
              <a:gd name="connsiteY5" fmla="*/ 6521450 h 6521450"/>
              <a:gd name="connsiteX6" fmla="*/ 0 w 5249452"/>
              <a:gd name="connsiteY6" fmla="*/ 6521450 h 6521450"/>
              <a:gd name="connsiteX0" fmla="*/ 0 w 5249452"/>
              <a:gd name="connsiteY0" fmla="*/ 6521450 h 6521450"/>
              <a:gd name="connsiteX1" fmla="*/ 552091 w 5249452"/>
              <a:gd name="connsiteY1" fmla="*/ 5295183 h 6521450"/>
              <a:gd name="connsiteX2" fmla="*/ 2292401 w 5249452"/>
              <a:gd name="connsiteY2" fmla="*/ 5287809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2401 w 5249452"/>
              <a:gd name="connsiteY2" fmla="*/ 5287809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2401 w 5249452"/>
              <a:gd name="connsiteY2" fmla="*/ 5287809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307149 w 5249452"/>
              <a:gd name="connsiteY2" fmla="*/ 5317305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9775 w 5249452"/>
              <a:gd name="connsiteY2" fmla="*/ 5309931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9775 w 5249452"/>
              <a:gd name="connsiteY2" fmla="*/ 5309931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8183 w 5249452"/>
              <a:gd name="connsiteY1" fmla="*/ 5299090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8183 w 5249452"/>
              <a:gd name="connsiteY1" fmla="*/ 5299090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9090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86686 w 5249452"/>
              <a:gd name="connsiteY2" fmla="*/ 529232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3225 w 5249452"/>
              <a:gd name="connsiteY1" fmla="*/ 5289467 h 6521450"/>
              <a:gd name="connsiteX2" fmla="*/ 2286686 w 5249452"/>
              <a:gd name="connsiteY2" fmla="*/ 529232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3225 w 5249452"/>
              <a:gd name="connsiteY1" fmla="*/ 5289467 h 6521450"/>
              <a:gd name="connsiteX2" fmla="*/ 2283511 w 5249452"/>
              <a:gd name="connsiteY2" fmla="*/ 528597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6400 w 5249452"/>
              <a:gd name="connsiteY1" fmla="*/ 5286292 h 6521450"/>
              <a:gd name="connsiteX2" fmla="*/ 2283511 w 5249452"/>
              <a:gd name="connsiteY2" fmla="*/ 528597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9452" h="6521450">
                <a:moveTo>
                  <a:pt x="0" y="6521450"/>
                </a:moveTo>
                <a:lnTo>
                  <a:pt x="546400" y="5286292"/>
                </a:lnTo>
                <a:lnTo>
                  <a:pt x="2283511" y="5285976"/>
                </a:lnTo>
                <a:lnTo>
                  <a:pt x="1422246" y="3370519"/>
                </a:lnTo>
                <a:lnTo>
                  <a:pt x="2947012" y="0"/>
                </a:lnTo>
                <a:lnTo>
                  <a:pt x="5249452" y="5132951"/>
                </a:lnTo>
                <a:cubicBezTo>
                  <a:pt x="5248001" y="5595784"/>
                  <a:pt x="5246551" y="6058617"/>
                  <a:pt x="5245100" y="6521450"/>
                </a:cubicBezTo>
                <a:lnTo>
                  <a:pt x="0" y="6521450"/>
                </a:lnTo>
                <a:close/>
              </a:path>
            </a:pathLst>
          </a:custGeom>
          <a:solidFill>
            <a:schemeClr val="accent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grpSp>
        <p:nvGrpSpPr>
          <p:cNvPr id="17" name="Group 16">
            <a:extLst>
              <a:ext uri="{FF2B5EF4-FFF2-40B4-BE49-F238E27FC236}">
                <a16:creationId xmlns:a16="http://schemas.microsoft.com/office/drawing/2014/main" xmlns="" id="{302AB573-843C-4189-B8FA-E29D09DEF034}"/>
              </a:ext>
            </a:extLst>
          </p:cNvPr>
          <p:cNvGrpSpPr/>
          <p:nvPr/>
        </p:nvGrpSpPr>
        <p:grpSpPr>
          <a:xfrm>
            <a:off x="4873643" y="1935900"/>
            <a:ext cx="2062847" cy="2294004"/>
            <a:chOff x="5331579" y="2577596"/>
            <a:chExt cx="2750462" cy="3058672"/>
          </a:xfrm>
        </p:grpSpPr>
        <p:sp>
          <p:nvSpPr>
            <p:cNvPr id="18" name="Isosceles Triangle 17">
              <a:extLst>
                <a:ext uri="{FF2B5EF4-FFF2-40B4-BE49-F238E27FC236}">
                  <a16:creationId xmlns:a16="http://schemas.microsoft.com/office/drawing/2014/main" xmlns="" id="{A74B16ED-A3E2-4A4C-B805-B119FAD4C7D1}"/>
                </a:ext>
              </a:extLst>
            </p:cNvPr>
            <p:cNvSpPr>
              <a:spLocks noChangeAspect="1"/>
            </p:cNvSpPr>
            <p:nvPr/>
          </p:nvSpPr>
          <p:spPr>
            <a:xfrm>
              <a:off x="5331579" y="2577596"/>
              <a:ext cx="2750462" cy="30586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9" name="Picture 18">
              <a:extLst>
                <a:ext uri="{FF2B5EF4-FFF2-40B4-BE49-F238E27FC236}">
                  <a16:creationId xmlns:a16="http://schemas.microsoft.com/office/drawing/2014/main" xmlns="" id="{BF39A7D7-AEA2-455B-B811-99D40C12A7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4398" y="4798796"/>
              <a:ext cx="1940955" cy="434036"/>
            </a:xfrm>
            <a:prstGeom prst="rect">
              <a:avLst/>
            </a:prstGeom>
          </p:spPr>
        </p:pic>
      </p:grpSp>
      <p:sp>
        <p:nvSpPr>
          <p:cNvPr id="16" name="Text Placeholder 2">
            <a:extLst>
              <a:ext uri="{FF2B5EF4-FFF2-40B4-BE49-F238E27FC236}">
                <a16:creationId xmlns:a16="http://schemas.microsoft.com/office/drawing/2014/main" xmlns="" id="{8C7AF8CA-60BE-47E5-95F9-F563E02C7FD5}"/>
              </a:ext>
            </a:extLst>
          </p:cNvPr>
          <p:cNvSpPr>
            <a:spLocks noGrp="1"/>
          </p:cNvSpPr>
          <p:nvPr>
            <p:ph type="body" sz="quarter" idx="16"/>
          </p:nvPr>
        </p:nvSpPr>
        <p:spPr>
          <a:xfrm>
            <a:off x="383401" y="2407771"/>
            <a:ext cx="4860131" cy="1215629"/>
          </a:xfrm>
        </p:spPr>
        <p:txBody>
          <a:bodyPr>
            <a:noAutofit/>
          </a:bodyPr>
          <a:lstStyle>
            <a:lvl1pPr marL="0" indent="0">
              <a:spcAft>
                <a:spcPts val="0"/>
              </a:spcAft>
              <a:buNone/>
              <a:defRPr b="1"/>
            </a:lvl1pPr>
            <a:lvl2pPr marL="0" indent="0">
              <a:spcAft>
                <a:spcPts val="900"/>
              </a:spcAft>
              <a:buNone/>
              <a:defRPr b="0"/>
            </a:lvl2pPr>
            <a:lvl3pPr marL="0" indent="0">
              <a:buFont typeface="Arial" panose="020B0604020202020204" pitchFamily="34" charset="0"/>
              <a:buNone/>
              <a:defRPr sz="1050"/>
            </a:lvl3pPr>
            <a:lvl4pPr marL="0" indent="0">
              <a:buNone/>
              <a:defRPr sz="1050"/>
            </a:lvl4pPr>
            <a:lvl5pPr marL="0" indent="0">
              <a:buNone/>
              <a:defRPr sz="1050"/>
            </a:lvl5p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2"/>
          </p:nvPr>
        </p:nvSpPr>
        <p:spPr>
          <a:xfrm>
            <a:off x="378001" y="1046817"/>
            <a:ext cx="4846499" cy="1215000"/>
          </a:xfrm>
        </p:spPr>
        <p:txBody>
          <a:bodyPr>
            <a:noAutofit/>
          </a:bodyPr>
          <a:lstStyle>
            <a:lvl1pPr marL="0" indent="0">
              <a:lnSpc>
                <a:spcPct val="80000"/>
              </a:lnSpc>
              <a:spcAft>
                <a:spcPts val="0"/>
              </a:spcAft>
              <a:buNone/>
              <a:defRPr sz="3300" b="1" i="0" cap="none" baseline="0">
                <a:solidFill>
                  <a:schemeClr val="accent1"/>
                </a:solidFill>
              </a:defRPr>
            </a:lvl1pPr>
            <a:lvl2pPr marL="0" indent="0">
              <a:lnSpc>
                <a:spcPct val="80000"/>
              </a:lnSpc>
              <a:spcAft>
                <a:spcPts val="0"/>
              </a:spcAft>
              <a:buNone/>
              <a:defRPr sz="3300" b="1" i="0" cap="none" baseline="0">
                <a:solidFill>
                  <a:schemeClr val="accent2"/>
                </a:solidFill>
              </a:defRPr>
            </a:lvl2pPr>
          </a:lstStyle>
          <a:p>
            <a:pPr lvl="0"/>
            <a:r>
              <a:rPr lang="en-US"/>
              <a:t>Edit Master text styles</a:t>
            </a:r>
          </a:p>
          <a:p>
            <a:pPr lvl="1"/>
            <a:r>
              <a:rPr lang="en-US"/>
              <a:t>Second level</a:t>
            </a:r>
          </a:p>
        </p:txBody>
      </p:sp>
      <p:sp>
        <p:nvSpPr>
          <p:cNvPr id="12" name="Footer Placeholder 4">
            <a:extLst>
              <a:ext uri="{FF2B5EF4-FFF2-40B4-BE49-F238E27FC236}">
                <a16:creationId xmlns:a16="http://schemas.microsoft.com/office/drawing/2014/main" xmlns="" id="{6B0C79E1-C58A-41A9-9177-E77F223FEEF4}"/>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0" name="TextBox 19">
            <a:extLst>
              <a:ext uri="{FF2B5EF4-FFF2-40B4-BE49-F238E27FC236}">
                <a16:creationId xmlns:a16="http://schemas.microsoft.com/office/drawing/2014/main" xmlns="" id="{CE24F980-9072-4929-A30B-C6D72E6B4D6A}"/>
              </a:ext>
            </a:extLst>
          </p:cNvPr>
          <p:cNvSpPr txBox="1"/>
          <p:nvPr/>
        </p:nvSpPr>
        <p:spPr>
          <a:xfrm>
            <a:off x="-1600200" y="1046817"/>
            <a:ext cx="1513640" cy="784830"/>
          </a:xfrm>
          <a:prstGeom prst="rect">
            <a:avLst/>
          </a:prstGeom>
          <a:solidFill>
            <a:schemeClr val="bg1">
              <a:lumMod val="95000"/>
            </a:schemeClr>
          </a:solidFill>
        </p:spPr>
        <p:txBody>
          <a:bodyPr wrap="square" rtlCol="0">
            <a:spAutoFit/>
          </a:bodyPr>
          <a:lstStyle/>
          <a:p>
            <a:pPr algn="r"/>
            <a:r>
              <a:rPr lang="en-GB" sz="750" b="1" dirty="0">
                <a:solidFill>
                  <a:schemeClr val="tx1">
                    <a:lumMod val="85000"/>
                    <a:lumOff val="15000"/>
                  </a:schemeClr>
                </a:solidFill>
                <a:latin typeface="Arial" panose="020B0604020202020204" pitchFamily="34" charset="0"/>
                <a:cs typeface="Arial" panose="020B0604020202020204" pitchFamily="34" charset="0"/>
              </a:rPr>
              <a:t>Title Text</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Select text after the first line then press the key combination</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ALT+SHIFT+RIGHT</a:t>
            </a:r>
          </a:p>
          <a:p>
            <a:pPr algn="r"/>
            <a:r>
              <a:rPr lang="en-GB" sz="750" baseline="0" dirty="0">
                <a:solidFill>
                  <a:schemeClr val="tx1">
                    <a:lumMod val="85000"/>
                    <a:lumOff val="15000"/>
                  </a:schemeClr>
                </a:solidFill>
                <a:latin typeface="Arial" panose="020B0604020202020204" pitchFamily="34" charset="0"/>
                <a:cs typeface="Arial" panose="020B0604020202020204" pitchFamily="34" charset="0"/>
              </a:rPr>
              <a:t>to automatically style with the second level title colour pair.</a:t>
            </a:r>
            <a:endParaRPr lang="en-GB" sz="7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F49DBA70-198E-46D2-8FBD-2CC55B1994DA}"/>
              </a:ext>
            </a:extLst>
          </p:cNvPr>
          <p:cNvSpPr txBox="1"/>
          <p:nvPr/>
        </p:nvSpPr>
        <p:spPr>
          <a:xfrm>
            <a:off x="-1669569" y="4022155"/>
            <a:ext cx="1354409" cy="438582"/>
          </a:xfrm>
          <a:prstGeom prst="rect">
            <a:avLst/>
          </a:prstGeom>
          <a:solidFill>
            <a:schemeClr val="bg1">
              <a:lumMod val="95000"/>
            </a:schemeClr>
          </a:solidFill>
        </p:spPr>
        <p:txBody>
          <a:bodyPr wrap="square" rtlCol="0">
            <a:spAutoFit/>
          </a:bodyPr>
          <a:lstStyle/>
          <a:p>
            <a:pPr algn="r"/>
            <a:r>
              <a:rPr lang="en-GB" sz="750" b="1" dirty="0">
                <a:solidFill>
                  <a:schemeClr val="tx1">
                    <a:lumMod val="85000"/>
                    <a:lumOff val="15000"/>
                  </a:schemeClr>
                </a:solidFill>
                <a:latin typeface="Arial" panose="020B0604020202020204" pitchFamily="34" charset="0"/>
                <a:cs typeface="Arial" panose="020B0604020202020204" pitchFamily="34" charset="0"/>
              </a:rPr>
              <a:t>Partner logos</a:t>
            </a:r>
          </a:p>
          <a:p>
            <a:pPr algn="r"/>
            <a:r>
              <a:rPr lang="en-GB" sz="750" b="0" dirty="0">
                <a:solidFill>
                  <a:schemeClr val="tx1">
                    <a:lumMod val="85000"/>
                    <a:lumOff val="15000"/>
                  </a:schemeClr>
                </a:solidFill>
                <a:latin typeface="Arial" panose="020B0604020202020204" pitchFamily="34" charset="0"/>
                <a:cs typeface="Arial" panose="020B0604020202020204" pitchFamily="34" charset="0"/>
              </a:rPr>
              <a:t>The space is reserved for Partner logos if required</a:t>
            </a:r>
            <a:r>
              <a:rPr lang="en-GB" sz="750" b="0" baseline="0" dirty="0">
                <a:solidFill>
                  <a:schemeClr val="tx1">
                    <a:lumMod val="85000"/>
                    <a:lumOff val="15000"/>
                  </a:schemeClr>
                </a:solidFill>
                <a:latin typeface="Arial" panose="020B0604020202020204" pitchFamily="34" charset="0"/>
                <a:cs typeface="Arial" panose="020B0604020202020204" pitchFamily="34" charset="0"/>
              </a:rPr>
              <a:t>.</a:t>
            </a:r>
            <a:endParaRPr lang="en-GB" sz="750" b="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2" name="Left Brace 21">
            <a:extLst>
              <a:ext uri="{FF2B5EF4-FFF2-40B4-BE49-F238E27FC236}">
                <a16:creationId xmlns:a16="http://schemas.microsoft.com/office/drawing/2014/main" xmlns="" id="{7FFF29AD-3C2A-4F3B-B0A1-EC678F02D444}"/>
              </a:ext>
            </a:extLst>
          </p:cNvPr>
          <p:cNvSpPr/>
          <p:nvPr/>
        </p:nvSpPr>
        <p:spPr>
          <a:xfrm>
            <a:off x="-267536" y="3714750"/>
            <a:ext cx="172286" cy="11389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4" name="TextBox 13">
            <a:extLst>
              <a:ext uri="{FF2B5EF4-FFF2-40B4-BE49-F238E27FC236}">
                <a16:creationId xmlns:a16="http://schemas.microsoft.com/office/drawing/2014/main" xmlns="" id="{C83FD02A-2FA4-4179-B2F6-3B2A4002C850}"/>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large triangle (optional):</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
        <p:nvSpPr>
          <p:cNvPr id="15" name="TextBox 14">
            <a:extLst>
              <a:ext uri="{FF2B5EF4-FFF2-40B4-BE49-F238E27FC236}">
                <a16:creationId xmlns:a16="http://schemas.microsoft.com/office/drawing/2014/main" xmlns="" id="{9EB293C3-8827-49B5-B153-5B2298507938}"/>
              </a:ext>
            </a:extLst>
          </p:cNvPr>
          <p:cNvSpPr txBox="1"/>
          <p:nvPr/>
        </p:nvSpPr>
        <p:spPr>
          <a:xfrm>
            <a:off x="-1600200" y="2407772"/>
            <a:ext cx="1513640" cy="1131079"/>
          </a:xfrm>
          <a:prstGeom prst="rect">
            <a:avLst/>
          </a:prstGeom>
          <a:solidFill>
            <a:schemeClr val="bg1">
              <a:lumMod val="95000"/>
            </a:schemeClr>
          </a:solidFill>
        </p:spPr>
        <p:txBody>
          <a:bodyPr wrap="square" rtlCol="0">
            <a:spAutoFit/>
          </a:bodyPr>
          <a:lstStyle/>
          <a:p>
            <a:pPr algn="r"/>
            <a:r>
              <a:rPr lang="en-GB" sz="750" b="1" dirty="0">
                <a:solidFill>
                  <a:schemeClr val="tx1">
                    <a:lumMod val="85000"/>
                    <a:lumOff val="15000"/>
                  </a:schemeClr>
                </a:solidFill>
                <a:latin typeface="Arial" panose="020B0604020202020204" pitchFamily="34" charset="0"/>
                <a:cs typeface="Arial" panose="020B0604020202020204" pitchFamily="34" charset="0"/>
              </a:rPr>
              <a:t>Subtitle Text</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Changing the style works the same was as the title.</a:t>
            </a:r>
          </a:p>
          <a:p>
            <a:pPr algn="r"/>
            <a:endParaRPr lang="en-GB" sz="750" dirty="0">
              <a:solidFill>
                <a:schemeClr val="tx1">
                  <a:lumMod val="85000"/>
                  <a:lumOff val="15000"/>
                </a:schemeClr>
              </a:solidFill>
              <a:latin typeface="Arial" panose="020B0604020202020204" pitchFamily="34" charset="0"/>
              <a:cs typeface="Arial" panose="020B0604020202020204" pitchFamily="34" charset="0"/>
            </a:endParaRP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Select and press</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ALT+SHIFT+RIGHT to cycle down through the hierarchy of styles</a:t>
            </a:r>
            <a:r>
              <a:rPr lang="en-GB" sz="750" baseline="0" dirty="0">
                <a:solidFill>
                  <a:schemeClr val="tx1">
                    <a:lumMod val="85000"/>
                    <a:lumOff val="15000"/>
                  </a:schemeClr>
                </a:solidFill>
                <a:latin typeface="Arial" panose="020B0604020202020204" pitchFamily="34" charset="0"/>
                <a:cs typeface="Arial" panose="020B0604020202020204" pitchFamily="34" charset="0"/>
              </a:rPr>
              <a:t>. Use ALT+SHIFT+LEFT to cycle up through the styles</a:t>
            </a:r>
            <a:endParaRPr lang="en-GB" sz="7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88C824DE-805F-454C-9A51-8AD9ED83D619}"/>
              </a:ext>
            </a:extLst>
          </p:cNvPr>
          <p:cNvSpPr txBox="1"/>
          <p:nvPr/>
        </p:nvSpPr>
        <p:spPr>
          <a:xfrm>
            <a:off x="-1" y="5228727"/>
            <a:ext cx="2390776" cy="784830"/>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Change the Background image (recommended):  “</a:t>
            </a:r>
            <a:r>
              <a:rPr lang="en-GB" sz="750" dirty="0">
                <a:solidFill>
                  <a:schemeClr val="tx1">
                    <a:lumMod val="85000"/>
                    <a:lumOff val="15000"/>
                  </a:schemeClr>
                </a:solidFill>
                <a:latin typeface="Arial" panose="020B0604020202020204" pitchFamily="34" charset="0"/>
                <a:cs typeface="Arial" panose="020B0604020202020204" pitchFamily="34" charset="0"/>
              </a:rPr>
              <a:t>Right Click” on the slide and then Click “Format Background…”.  Select the “Picture of texture fill” radio button.  Click the “File…” button and browse for an image previously downloaded from the AVEVA Image Library.</a:t>
            </a:r>
          </a:p>
        </p:txBody>
      </p:sp>
    </p:spTree>
    <p:extLst>
      <p:ext uri="{BB962C8B-B14F-4D97-AF65-F5344CB8AC3E}">
        <p14:creationId xmlns:p14="http://schemas.microsoft.com/office/powerpoint/2010/main" val="1583016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F425E74-4630-48CA-B175-5B1CD339C33A}"/>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378000" y="1188000"/>
            <a:ext cx="7380000"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2432602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F425E74-4630-48CA-B175-5B1CD339C33A}"/>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665656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ullets o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F425E74-4630-48CA-B175-5B1CD339C33A}"/>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378000" y="1188000"/>
            <a:ext cx="6588000"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11" name="Picture Placeholder 4">
            <a:extLst>
              <a:ext uri="{FF2B5EF4-FFF2-40B4-BE49-F238E27FC236}">
                <a16:creationId xmlns:a16="http://schemas.microsoft.com/office/drawing/2014/main" xmlns="" id="{C14BF379-ED9D-45E8-8CA3-06D7CE194118}"/>
              </a:ext>
            </a:extLst>
          </p:cNvPr>
          <p:cNvSpPr>
            <a:spLocks noGrp="1"/>
          </p:cNvSpPr>
          <p:nvPr>
            <p:ph type="pic" sz="quarter" idx="15" hasCustomPrompt="1"/>
          </p:nvPr>
        </p:nvSpPr>
        <p:spPr>
          <a:xfrm>
            <a:off x="6742464" y="2801033"/>
            <a:ext cx="1629409" cy="2350863"/>
          </a:xfrm>
          <a:custGeom>
            <a:avLst/>
            <a:gdLst>
              <a:gd name="connsiteX0" fmla="*/ 0 w 2847600"/>
              <a:gd name="connsiteY0" fmla="*/ 3154362 h 3154362"/>
              <a:gd name="connsiteX1" fmla="*/ 1423800 w 2847600"/>
              <a:gd name="connsiteY1" fmla="*/ 0 h 3154362"/>
              <a:gd name="connsiteX2" fmla="*/ 2847600 w 2847600"/>
              <a:gd name="connsiteY2" fmla="*/ 3154362 h 3154362"/>
              <a:gd name="connsiteX3" fmla="*/ 0 w 2847600"/>
              <a:gd name="connsiteY3"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0 w 2847600"/>
              <a:gd name="connsiteY4"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1496981 w 2847600"/>
              <a:gd name="connsiteY4" fmla="*/ 3154362 h 3154362"/>
              <a:gd name="connsiteX5" fmla="*/ 0 w 2847600"/>
              <a:gd name="connsiteY5" fmla="*/ 3154362 h 3154362"/>
              <a:gd name="connsiteX0" fmla="*/ 0 w 2169133"/>
              <a:gd name="connsiteY0" fmla="*/ 3154362 h 3154362"/>
              <a:gd name="connsiteX1" fmla="*/ 1423800 w 2169133"/>
              <a:gd name="connsiteY1" fmla="*/ 0 h 3154362"/>
              <a:gd name="connsiteX2" fmla="*/ 2169133 w 2169133"/>
              <a:gd name="connsiteY2" fmla="*/ 1656520 h 3154362"/>
              <a:gd name="connsiteX3" fmla="*/ 1496981 w 2169133"/>
              <a:gd name="connsiteY3" fmla="*/ 3154362 h 3154362"/>
              <a:gd name="connsiteX4" fmla="*/ 0 w 2169133"/>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496981 w 2172545"/>
              <a:gd name="connsiteY3" fmla="*/ 3154362 h 3154362"/>
              <a:gd name="connsiteX4" fmla="*/ 0 w 2172545"/>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503805 w 2172545"/>
              <a:gd name="connsiteY3" fmla="*/ 3154362 h 3154362"/>
              <a:gd name="connsiteX4" fmla="*/ 0 w 2172545"/>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03805 w 2180496"/>
              <a:gd name="connsiteY3" fmla="*/ 3154362 h 3154362"/>
              <a:gd name="connsiteX4" fmla="*/ 0 w 2180496"/>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23683 w 2180496"/>
              <a:gd name="connsiteY3" fmla="*/ 3138459 h 3154362"/>
              <a:gd name="connsiteX4" fmla="*/ 0 w 2180496"/>
              <a:gd name="connsiteY4" fmla="*/ 3154362 h 3154362"/>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8459 h 3138459"/>
              <a:gd name="connsiteX4" fmla="*/ 0 w 2176521"/>
              <a:gd name="connsiteY4" fmla="*/ 3138459 h 3138459"/>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4484 h 3138459"/>
              <a:gd name="connsiteX4" fmla="*/ 0 w 2176521"/>
              <a:gd name="connsiteY4" fmla="*/ 3138459 h 3138459"/>
              <a:gd name="connsiteX0" fmla="*/ 0 w 2172545"/>
              <a:gd name="connsiteY0" fmla="*/ 3134483 h 3134484"/>
              <a:gd name="connsiteX1" fmla="*/ 1415849 w 2172545"/>
              <a:gd name="connsiteY1" fmla="*/ 0 h 3134484"/>
              <a:gd name="connsiteX2" fmla="*/ 2172545 w 2172545"/>
              <a:gd name="connsiteY2" fmla="*/ 1668447 h 3134484"/>
              <a:gd name="connsiteX3" fmla="*/ 1515732 w 2172545"/>
              <a:gd name="connsiteY3" fmla="*/ 3134484 h 3134484"/>
              <a:gd name="connsiteX4" fmla="*/ 0 w 2172545"/>
              <a:gd name="connsiteY4" fmla="*/ 3134483 h 313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545" h="3134484">
                <a:moveTo>
                  <a:pt x="0" y="3134483"/>
                </a:moveTo>
                <a:lnTo>
                  <a:pt x="1415849" y="0"/>
                </a:lnTo>
                <a:lnTo>
                  <a:pt x="2172545" y="1668447"/>
                </a:lnTo>
                <a:lnTo>
                  <a:pt x="1515732" y="3134484"/>
                </a:lnTo>
                <a:lnTo>
                  <a:pt x="0" y="3134483"/>
                </a:lnTo>
                <a:close/>
              </a:path>
            </a:pathLst>
          </a:custGeom>
          <a:solidFill>
            <a:schemeClr val="tx2"/>
          </a:solidFill>
          <a:ln>
            <a:noFill/>
          </a:ln>
        </p:spPr>
        <p:txBody>
          <a:bodyPr anchor="ctr">
            <a:normAutofit/>
          </a:bodyPr>
          <a:lstStyle>
            <a:lvl1pPr marL="0" indent="0" algn="ctr">
              <a:lnSpc>
                <a:spcPct val="100000"/>
              </a:lnSpc>
              <a:spcAft>
                <a:spcPts val="0"/>
              </a:spcAft>
              <a:buNone/>
              <a:defRPr sz="750"/>
            </a:lvl1pPr>
          </a:lstStyle>
          <a:p>
            <a:r>
              <a:rPr lang="en-GB" dirty="0"/>
              <a:t>Click icon </a:t>
            </a:r>
            <a:br>
              <a:rPr lang="en-GB" dirty="0"/>
            </a:br>
            <a:r>
              <a:rPr lang="en-GB" dirty="0"/>
              <a:t>to add </a:t>
            </a:r>
            <a:br>
              <a:rPr lang="en-GB" dirty="0"/>
            </a:br>
            <a:r>
              <a:rPr lang="en-GB" dirty="0"/>
              <a:t>picture</a:t>
            </a:r>
          </a:p>
        </p:txBody>
      </p:sp>
      <p:sp>
        <p:nvSpPr>
          <p:cNvPr id="12" name="TextBox 11">
            <a:extLst>
              <a:ext uri="{FF2B5EF4-FFF2-40B4-BE49-F238E27FC236}">
                <a16:creationId xmlns:a16="http://schemas.microsoft.com/office/drawing/2014/main" xmlns="" id="{03E1D85D-603F-4F2C-BBE1-EDA2B2DDCDF9}"/>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triangle (optional):</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1141536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 Column bullets">
    <p:bg>
      <p:bgPr>
        <a:solidFill>
          <a:schemeClr val="bg1">
            <a:alpha val="6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F425E74-4630-48CA-B175-5B1CD339C33A}"/>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378000" y="1188000"/>
            <a:ext cx="3645000"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5" name="Content Placeholder 4">
            <a:extLst>
              <a:ext uri="{FF2B5EF4-FFF2-40B4-BE49-F238E27FC236}">
                <a16:creationId xmlns:a16="http://schemas.microsoft.com/office/drawing/2014/main" xmlns="" id="{57A88F4B-DE59-4C45-B159-4F58C23B5474}"/>
              </a:ext>
            </a:extLst>
          </p:cNvPr>
          <p:cNvSpPr>
            <a:spLocks noGrp="1"/>
          </p:cNvSpPr>
          <p:nvPr>
            <p:ph sz="quarter" idx="14"/>
          </p:nvPr>
        </p:nvSpPr>
        <p:spPr>
          <a:xfrm>
            <a:off x="4113000" y="1188000"/>
            <a:ext cx="3645000" cy="3246835"/>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71719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ed bulle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9B8F5148-9EAA-4306-8093-6719D337570D}"/>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0284AA2-2A6D-4FAD-8811-38B554D9C8BF}"/>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Content Placeholder 2"/>
          <p:cNvSpPr>
            <a:spLocks noGrp="1"/>
          </p:cNvSpPr>
          <p:nvPr>
            <p:ph idx="1"/>
          </p:nvPr>
        </p:nvSpPr>
        <p:spPr>
          <a:xfrm>
            <a:off x="378000" y="1188000"/>
            <a:ext cx="6588000" cy="3240000"/>
          </a:xfrm>
        </p:spPr>
        <p:txBody>
          <a:bodyPr>
            <a:noAutofit/>
          </a:bodyPr>
          <a:lstStyle>
            <a:lvl1pPr marL="216000" indent="-216000">
              <a:spcBef>
                <a:spcPts val="150"/>
              </a:spcBef>
              <a:buClrTx/>
              <a:buSzPct val="100000"/>
              <a:buFont typeface="+mj-lt"/>
              <a:buAutoNum type="arabicPeriod"/>
              <a:defRPr/>
            </a:lvl1pPr>
            <a:lvl2pPr marL="431006" indent="-215504">
              <a:spcBef>
                <a:spcPts val="150"/>
              </a:spcBef>
              <a:buFont typeface="Arial" panose="020B0604020202020204" pitchFamily="34" charset="0"/>
              <a:buChar char="▲"/>
              <a:defRPr>
                <a:solidFill>
                  <a:schemeClr val="accent2"/>
                </a:solidFill>
              </a:defRPr>
            </a:lvl2pPr>
            <a:lvl3pPr marL="647700" indent="-215504">
              <a:spcBef>
                <a:spcPts val="150"/>
              </a:spcBef>
              <a:spcAft>
                <a:spcPts val="450"/>
              </a:spcAft>
              <a:buClr>
                <a:schemeClr val="accent2"/>
              </a:buClr>
              <a:buSzPct val="50000"/>
              <a:buFont typeface="Arial" panose="020B0604020202020204" pitchFamily="34" charset="0"/>
              <a:buChar char="▲"/>
              <a:defRPr>
                <a:solidFill>
                  <a:schemeClr val="accent2"/>
                </a:solidFill>
              </a:defRPr>
            </a:lvl3pPr>
            <a:lvl4pPr marL="863204" indent="-215504">
              <a:spcBef>
                <a:spcPts val="150"/>
              </a:spcBef>
              <a:spcAft>
                <a:spcPts val="450"/>
              </a:spcAft>
              <a:buFont typeface="Arial" panose="020B0604020202020204" pitchFamily="34" charset="0"/>
              <a:buChar char="▲"/>
              <a:defRPr>
                <a:solidFill>
                  <a:schemeClr val="accent2"/>
                </a:solidFill>
              </a:defRPr>
            </a:lvl4pPr>
            <a:lvl5pPr marL="1080000" indent="-216000">
              <a:spcBef>
                <a:spcPts val="150"/>
              </a:spcBef>
              <a:spcAft>
                <a:spcPts val="450"/>
              </a:spcAft>
              <a:buFont typeface="Arial" panose="020B0604020202020204" pitchFamily="34" charset="0"/>
              <a:buChar char="▲"/>
              <a:defRPr>
                <a:solidFill>
                  <a:schemeClr val="accent2"/>
                </a:solidFill>
              </a:defRPr>
            </a:lvl5pPr>
            <a:lvl6pPr marL="1296000" indent="-216000">
              <a:spcBef>
                <a:spcPts val="150"/>
              </a:spcBef>
              <a:buFont typeface="Arial" panose="020B0604020202020204" pitchFamily="34" charset="0"/>
              <a:buChar char="▲"/>
              <a:defRPr>
                <a:solidFill>
                  <a:schemeClr val="accent2"/>
                </a:solidFill>
              </a:defRPr>
            </a:lvl6pPr>
            <a:lvl7pPr marL="1512000" indent="-216000">
              <a:spcBef>
                <a:spcPts val="150"/>
              </a:spcBef>
              <a:buFont typeface="Arial" panose="020B0604020202020204" pitchFamily="34" charset="0"/>
              <a:buChar char="▲"/>
              <a:defRPr>
                <a:solidFill>
                  <a:schemeClr val="accent2"/>
                </a:solidFill>
              </a:defRPr>
            </a:lvl7pPr>
            <a:lvl8pPr marL="1728000" indent="-216000">
              <a:spcBef>
                <a:spcPts val="150"/>
              </a:spcBef>
              <a:buFont typeface="Arial" panose="020B0604020202020204" pitchFamily="34" charset="0"/>
              <a:buChar char="▲"/>
              <a:defRPr>
                <a:solidFill>
                  <a:schemeClr val="accent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3" name="Text Placeholder 7">
            <a:extLst>
              <a:ext uri="{FF2B5EF4-FFF2-40B4-BE49-F238E27FC236}">
                <a16:creationId xmlns:a16="http://schemas.microsoft.com/office/drawing/2014/main" xmlns="" id="{34663935-481F-4C4B-8392-5C738301D65A}"/>
              </a:ext>
            </a:extLst>
          </p:cNvPr>
          <p:cNvSpPr>
            <a:spLocks noGrp="1"/>
          </p:cNvSpPr>
          <p:nvPr>
            <p:ph type="body" sz="quarter" idx="14"/>
          </p:nvPr>
        </p:nvSpPr>
        <p:spPr>
          <a:xfrm>
            <a:off x="378000" y="4413157"/>
            <a:ext cx="6588000" cy="325343"/>
          </a:xfrm>
        </p:spPr>
        <p:txBody>
          <a:bodyPr>
            <a:noAutofit/>
          </a:bodyPr>
          <a:lstStyle>
            <a:lvl1pPr marL="0" indent="0">
              <a:lnSpc>
                <a:spcPts val="900"/>
              </a:lnSpc>
              <a:spcAft>
                <a:spcPts val="0"/>
              </a:spcAft>
              <a:buNone/>
              <a:defRPr sz="750" b="0" cap="none" baseline="0">
                <a:solidFill>
                  <a:schemeClr val="tx1"/>
                </a:solidFill>
              </a:defRPr>
            </a:lvl1pPr>
          </a:lstStyle>
          <a:p>
            <a:pPr lvl="0"/>
            <a:r>
              <a:rPr lang="en-US"/>
              <a:t>Edit Master text styles</a:t>
            </a:r>
          </a:p>
        </p:txBody>
      </p:sp>
      <p:sp>
        <p:nvSpPr>
          <p:cNvPr id="17" name="Title 1">
            <a:extLst>
              <a:ext uri="{FF2B5EF4-FFF2-40B4-BE49-F238E27FC236}">
                <a16:creationId xmlns:a16="http://schemas.microsoft.com/office/drawing/2014/main" xmlns="" id="{23311043-2D30-4223-B488-F837CD0C7317}"/>
              </a:ext>
            </a:extLst>
          </p:cNvPr>
          <p:cNvSpPr>
            <a:spLocks noGrp="1"/>
          </p:cNvSpPr>
          <p:nvPr>
            <p:ph type="title"/>
          </p:nvPr>
        </p:nvSpPr>
        <p:spPr>
          <a:xfrm>
            <a:off x="378000" y="459000"/>
            <a:ext cx="7380000" cy="297000"/>
          </a:xfrm>
        </p:spPr>
        <p:txBody>
          <a:bodyPr>
            <a:noAutofit/>
          </a:bodyPr>
          <a:lstStyle>
            <a:lvl1pPr>
              <a:defRPr>
                <a:solidFill>
                  <a:schemeClr val="accent1"/>
                </a:solidFill>
              </a:defRPr>
            </a:lvl1pPr>
          </a:lstStyle>
          <a:p>
            <a:r>
              <a:rPr lang="en-US"/>
              <a:t>Click to edit Master title style</a:t>
            </a:r>
            <a:endParaRPr lang="en-US" dirty="0"/>
          </a:p>
        </p:txBody>
      </p:sp>
      <p:sp>
        <p:nvSpPr>
          <p:cNvPr id="18" name="Text Placeholder 7">
            <a:extLst>
              <a:ext uri="{FF2B5EF4-FFF2-40B4-BE49-F238E27FC236}">
                <a16:creationId xmlns:a16="http://schemas.microsoft.com/office/drawing/2014/main" xmlns="" id="{0BF594A0-2ED1-40F3-B350-08BA401CB679}"/>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9" name="Footer Placeholder 4">
            <a:extLst>
              <a:ext uri="{FF2B5EF4-FFF2-40B4-BE49-F238E27FC236}">
                <a16:creationId xmlns:a16="http://schemas.microsoft.com/office/drawing/2014/main" xmlns="" id="{102D9270-702A-48DF-8890-CC27934A2F6C}"/>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1" name="Slide Number Placeholder 5">
            <a:extLst>
              <a:ext uri="{FF2B5EF4-FFF2-40B4-BE49-F238E27FC236}">
                <a16:creationId xmlns:a16="http://schemas.microsoft.com/office/drawing/2014/main" xmlns="" id="{1F43B717-A489-41E2-93A6-35A204CA0733}"/>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20" name="Picture Placeholder 4">
            <a:extLst>
              <a:ext uri="{FF2B5EF4-FFF2-40B4-BE49-F238E27FC236}">
                <a16:creationId xmlns:a16="http://schemas.microsoft.com/office/drawing/2014/main" xmlns="" id="{B7C1F4D3-54F4-428D-A293-261BDC40581A}"/>
              </a:ext>
            </a:extLst>
          </p:cNvPr>
          <p:cNvSpPr>
            <a:spLocks noGrp="1"/>
          </p:cNvSpPr>
          <p:nvPr>
            <p:ph type="pic" sz="quarter" idx="15" hasCustomPrompt="1"/>
          </p:nvPr>
        </p:nvSpPr>
        <p:spPr>
          <a:xfrm>
            <a:off x="6742464" y="2801033"/>
            <a:ext cx="1629409" cy="2350863"/>
          </a:xfrm>
          <a:custGeom>
            <a:avLst/>
            <a:gdLst>
              <a:gd name="connsiteX0" fmla="*/ 0 w 2847600"/>
              <a:gd name="connsiteY0" fmla="*/ 3154362 h 3154362"/>
              <a:gd name="connsiteX1" fmla="*/ 1423800 w 2847600"/>
              <a:gd name="connsiteY1" fmla="*/ 0 h 3154362"/>
              <a:gd name="connsiteX2" fmla="*/ 2847600 w 2847600"/>
              <a:gd name="connsiteY2" fmla="*/ 3154362 h 3154362"/>
              <a:gd name="connsiteX3" fmla="*/ 0 w 2847600"/>
              <a:gd name="connsiteY3"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0 w 2847600"/>
              <a:gd name="connsiteY4"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1496981 w 2847600"/>
              <a:gd name="connsiteY4" fmla="*/ 3154362 h 3154362"/>
              <a:gd name="connsiteX5" fmla="*/ 0 w 2847600"/>
              <a:gd name="connsiteY5" fmla="*/ 3154362 h 3154362"/>
              <a:gd name="connsiteX0" fmla="*/ 0 w 2169133"/>
              <a:gd name="connsiteY0" fmla="*/ 3154362 h 3154362"/>
              <a:gd name="connsiteX1" fmla="*/ 1423800 w 2169133"/>
              <a:gd name="connsiteY1" fmla="*/ 0 h 3154362"/>
              <a:gd name="connsiteX2" fmla="*/ 2169133 w 2169133"/>
              <a:gd name="connsiteY2" fmla="*/ 1656520 h 3154362"/>
              <a:gd name="connsiteX3" fmla="*/ 1496981 w 2169133"/>
              <a:gd name="connsiteY3" fmla="*/ 3154362 h 3154362"/>
              <a:gd name="connsiteX4" fmla="*/ 0 w 2169133"/>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496981 w 2172545"/>
              <a:gd name="connsiteY3" fmla="*/ 3154362 h 3154362"/>
              <a:gd name="connsiteX4" fmla="*/ 0 w 2172545"/>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503805 w 2172545"/>
              <a:gd name="connsiteY3" fmla="*/ 3154362 h 3154362"/>
              <a:gd name="connsiteX4" fmla="*/ 0 w 2172545"/>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03805 w 2180496"/>
              <a:gd name="connsiteY3" fmla="*/ 3154362 h 3154362"/>
              <a:gd name="connsiteX4" fmla="*/ 0 w 2180496"/>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23683 w 2180496"/>
              <a:gd name="connsiteY3" fmla="*/ 3138459 h 3154362"/>
              <a:gd name="connsiteX4" fmla="*/ 0 w 2180496"/>
              <a:gd name="connsiteY4" fmla="*/ 3154362 h 3154362"/>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8459 h 3138459"/>
              <a:gd name="connsiteX4" fmla="*/ 0 w 2176521"/>
              <a:gd name="connsiteY4" fmla="*/ 3138459 h 3138459"/>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4484 h 3138459"/>
              <a:gd name="connsiteX4" fmla="*/ 0 w 2176521"/>
              <a:gd name="connsiteY4" fmla="*/ 3138459 h 3138459"/>
              <a:gd name="connsiteX0" fmla="*/ 0 w 2172545"/>
              <a:gd name="connsiteY0" fmla="*/ 3134483 h 3134484"/>
              <a:gd name="connsiteX1" fmla="*/ 1415849 w 2172545"/>
              <a:gd name="connsiteY1" fmla="*/ 0 h 3134484"/>
              <a:gd name="connsiteX2" fmla="*/ 2172545 w 2172545"/>
              <a:gd name="connsiteY2" fmla="*/ 1668447 h 3134484"/>
              <a:gd name="connsiteX3" fmla="*/ 1515732 w 2172545"/>
              <a:gd name="connsiteY3" fmla="*/ 3134484 h 3134484"/>
              <a:gd name="connsiteX4" fmla="*/ 0 w 2172545"/>
              <a:gd name="connsiteY4" fmla="*/ 3134483 h 313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545" h="3134484">
                <a:moveTo>
                  <a:pt x="0" y="3134483"/>
                </a:moveTo>
                <a:lnTo>
                  <a:pt x="1415849" y="0"/>
                </a:lnTo>
                <a:lnTo>
                  <a:pt x="2172545" y="1668447"/>
                </a:lnTo>
                <a:lnTo>
                  <a:pt x="1515732" y="3134484"/>
                </a:lnTo>
                <a:lnTo>
                  <a:pt x="0" y="3134483"/>
                </a:lnTo>
                <a:close/>
              </a:path>
            </a:pathLst>
          </a:custGeom>
          <a:solidFill>
            <a:schemeClr val="tx2"/>
          </a:solidFill>
          <a:ln>
            <a:noFill/>
          </a:ln>
        </p:spPr>
        <p:txBody>
          <a:bodyPr anchor="ctr">
            <a:normAutofit/>
          </a:bodyPr>
          <a:lstStyle>
            <a:lvl1pPr marL="0" indent="0" algn="ctr">
              <a:lnSpc>
                <a:spcPct val="100000"/>
              </a:lnSpc>
              <a:spcAft>
                <a:spcPts val="0"/>
              </a:spcAft>
              <a:buNone/>
              <a:defRPr sz="750"/>
            </a:lvl1pPr>
          </a:lstStyle>
          <a:p>
            <a:r>
              <a:rPr lang="en-GB" dirty="0"/>
              <a:t>Click icon </a:t>
            </a:r>
            <a:br>
              <a:rPr lang="en-GB" dirty="0"/>
            </a:br>
            <a:r>
              <a:rPr lang="en-GB" dirty="0"/>
              <a:t>to add </a:t>
            </a:r>
            <a:br>
              <a:rPr lang="en-GB" dirty="0"/>
            </a:br>
            <a:r>
              <a:rPr lang="en-GB" dirty="0"/>
              <a:t>picture</a:t>
            </a:r>
          </a:p>
        </p:txBody>
      </p:sp>
      <p:sp>
        <p:nvSpPr>
          <p:cNvPr id="14" name="TextBox 13">
            <a:extLst>
              <a:ext uri="{FF2B5EF4-FFF2-40B4-BE49-F238E27FC236}">
                <a16:creationId xmlns:a16="http://schemas.microsoft.com/office/drawing/2014/main" xmlns="" id="{A690A148-9130-4D41-9BC7-51F87BE16159}"/>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triangle (optional):</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1623249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4BAD880F-9374-4317-A61D-AEC8DE16A8A9}"/>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Isosceles Triangle 7">
            <a:extLst>
              <a:ext uri="{FF2B5EF4-FFF2-40B4-BE49-F238E27FC236}">
                <a16:creationId xmlns:a16="http://schemas.microsoft.com/office/drawing/2014/main" xmlns="" id="{FA142BD3-3DB9-4953-B740-7AFA5F0E01BE}"/>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angle 10"/>
          <p:cNvSpPr/>
          <p:nvPr/>
        </p:nvSpPr>
        <p:spPr>
          <a:xfrm>
            <a:off x="0" y="-2257"/>
            <a:ext cx="6400800" cy="5160559"/>
          </a:xfrm>
          <a:custGeom>
            <a:avLst/>
            <a:gdLst>
              <a:gd name="connsiteX0" fmla="*/ 0 w 8572500"/>
              <a:gd name="connsiteY0" fmla="*/ 0 h 6861695"/>
              <a:gd name="connsiteX1" fmla="*/ 8572500 w 8572500"/>
              <a:gd name="connsiteY1" fmla="*/ 0 h 6861695"/>
              <a:gd name="connsiteX2" fmla="*/ 8572500 w 8572500"/>
              <a:gd name="connsiteY2" fmla="*/ 6861695 h 6861695"/>
              <a:gd name="connsiteX3" fmla="*/ 0 w 8572500"/>
              <a:gd name="connsiteY3" fmla="*/ 6861695 h 6861695"/>
              <a:gd name="connsiteX4" fmla="*/ 0 w 8572500"/>
              <a:gd name="connsiteY4" fmla="*/ 0 h 6861695"/>
              <a:gd name="connsiteX0" fmla="*/ 0 w 8572500"/>
              <a:gd name="connsiteY0" fmla="*/ 0 h 6861695"/>
              <a:gd name="connsiteX1" fmla="*/ 8572500 w 8572500"/>
              <a:gd name="connsiteY1" fmla="*/ 0 h 6861695"/>
              <a:gd name="connsiteX2" fmla="*/ 8572500 w 8572500"/>
              <a:gd name="connsiteY2" fmla="*/ 6861695 h 6861695"/>
              <a:gd name="connsiteX3" fmla="*/ 5429250 w 8572500"/>
              <a:gd name="connsiteY3" fmla="*/ 6858001 h 6861695"/>
              <a:gd name="connsiteX4" fmla="*/ 0 w 8572500"/>
              <a:gd name="connsiteY4" fmla="*/ 6861695 h 6861695"/>
              <a:gd name="connsiteX5" fmla="*/ 0 w 8572500"/>
              <a:gd name="connsiteY5" fmla="*/ 0 h 6861695"/>
              <a:gd name="connsiteX0" fmla="*/ 0 w 8572500"/>
              <a:gd name="connsiteY0" fmla="*/ 0 h 6861695"/>
              <a:gd name="connsiteX1" fmla="*/ 8572500 w 8572500"/>
              <a:gd name="connsiteY1" fmla="*/ 0 h 6861695"/>
              <a:gd name="connsiteX2" fmla="*/ 5429250 w 8572500"/>
              <a:gd name="connsiteY2" fmla="*/ 6858001 h 6861695"/>
              <a:gd name="connsiteX3" fmla="*/ 0 w 8572500"/>
              <a:gd name="connsiteY3" fmla="*/ 6861695 h 6861695"/>
              <a:gd name="connsiteX4" fmla="*/ 0 w 8572500"/>
              <a:gd name="connsiteY4" fmla="*/ 0 h 6861695"/>
              <a:gd name="connsiteX0" fmla="*/ 0 w 8572500"/>
              <a:gd name="connsiteY0" fmla="*/ 19050 h 6880745"/>
              <a:gd name="connsiteX1" fmla="*/ 8572500 w 8572500"/>
              <a:gd name="connsiteY1" fmla="*/ 0 h 6880745"/>
              <a:gd name="connsiteX2" fmla="*/ 5429250 w 8572500"/>
              <a:gd name="connsiteY2" fmla="*/ 6877051 h 6880745"/>
              <a:gd name="connsiteX3" fmla="*/ 0 w 8572500"/>
              <a:gd name="connsiteY3" fmla="*/ 6880745 h 6880745"/>
              <a:gd name="connsiteX4" fmla="*/ 0 w 8572500"/>
              <a:gd name="connsiteY4" fmla="*/ 19050 h 6880745"/>
              <a:gd name="connsiteX0" fmla="*/ 0 w 8534400"/>
              <a:gd name="connsiteY0" fmla="*/ 19050 h 6880745"/>
              <a:gd name="connsiteX1" fmla="*/ 8534400 w 8534400"/>
              <a:gd name="connsiteY1" fmla="*/ 0 h 6880745"/>
              <a:gd name="connsiteX2" fmla="*/ 5429250 w 8534400"/>
              <a:gd name="connsiteY2" fmla="*/ 6877051 h 6880745"/>
              <a:gd name="connsiteX3" fmla="*/ 0 w 8534400"/>
              <a:gd name="connsiteY3" fmla="*/ 6880745 h 6880745"/>
              <a:gd name="connsiteX4" fmla="*/ 0 w 8534400"/>
              <a:gd name="connsiteY4" fmla="*/ 19050 h 6880745"/>
              <a:gd name="connsiteX0" fmla="*/ 0 w 8534400"/>
              <a:gd name="connsiteY0" fmla="*/ 19050 h 6909135"/>
              <a:gd name="connsiteX1" fmla="*/ 8534400 w 8534400"/>
              <a:gd name="connsiteY1" fmla="*/ 0 h 6909135"/>
              <a:gd name="connsiteX2" fmla="*/ 5413208 w 8534400"/>
              <a:gd name="connsiteY2" fmla="*/ 6909135 h 6909135"/>
              <a:gd name="connsiteX3" fmla="*/ 0 w 8534400"/>
              <a:gd name="connsiteY3" fmla="*/ 6880745 h 6909135"/>
              <a:gd name="connsiteX4" fmla="*/ 0 w 8534400"/>
              <a:gd name="connsiteY4" fmla="*/ 19050 h 6909135"/>
              <a:gd name="connsiteX0" fmla="*/ 0 w 8534400"/>
              <a:gd name="connsiteY0" fmla="*/ 19050 h 6909135"/>
              <a:gd name="connsiteX1" fmla="*/ 8534400 w 8534400"/>
              <a:gd name="connsiteY1" fmla="*/ 0 h 6909135"/>
              <a:gd name="connsiteX2" fmla="*/ 5413208 w 8534400"/>
              <a:gd name="connsiteY2" fmla="*/ 6909135 h 6909135"/>
              <a:gd name="connsiteX3" fmla="*/ 0 w 8534400"/>
              <a:gd name="connsiteY3" fmla="*/ 6896787 h 6909135"/>
              <a:gd name="connsiteX4" fmla="*/ 0 w 8534400"/>
              <a:gd name="connsiteY4" fmla="*/ 19050 h 6909135"/>
              <a:gd name="connsiteX0" fmla="*/ 0 w 8534400"/>
              <a:gd name="connsiteY0" fmla="*/ 19050 h 6896787"/>
              <a:gd name="connsiteX1" fmla="*/ 8534400 w 8534400"/>
              <a:gd name="connsiteY1" fmla="*/ 0 h 6896787"/>
              <a:gd name="connsiteX2" fmla="*/ 5413208 w 8534400"/>
              <a:gd name="connsiteY2" fmla="*/ 6893093 h 6896787"/>
              <a:gd name="connsiteX3" fmla="*/ 0 w 8534400"/>
              <a:gd name="connsiteY3" fmla="*/ 6896787 h 6896787"/>
              <a:gd name="connsiteX4" fmla="*/ 0 w 8534400"/>
              <a:gd name="connsiteY4" fmla="*/ 19050 h 6896787"/>
              <a:gd name="connsiteX0" fmla="*/ 0 w 8534400"/>
              <a:gd name="connsiteY0" fmla="*/ 19050 h 6896787"/>
              <a:gd name="connsiteX1" fmla="*/ 8534400 w 8534400"/>
              <a:gd name="connsiteY1" fmla="*/ 0 h 6896787"/>
              <a:gd name="connsiteX2" fmla="*/ 5413208 w 8534400"/>
              <a:gd name="connsiteY2" fmla="*/ 6893093 h 6896787"/>
              <a:gd name="connsiteX3" fmla="*/ 0 w 8534400"/>
              <a:gd name="connsiteY3" fmla="*/ 6896787 h 6896787"/>
              <a:gd name="connsiteX4" fmla="*/ 0 w 8534400"/>
              <a:gd name="connsiteY4" fmla="*/ 19050 h 6896787"/>
              <a:gd name="connsiteX0" fmla="*/ 0 w 8534400"/>
              <a:gd name="connsiteY0" fmla="*/ 3008 h 6880745"/>
              <a:gd name="connsiteX1" fmla="*/ 8534400 w 8534400"/>
              <a:gd name="connsiteY1" fmla="*/ 0 h 6880745"/>
              <a:gd name="connsiteX2" fmla="*/ 5413208 w 8534400"/>
              <a:gd name="connsiteY2" fmla="*/ 6877051 h 6880745"/>
              <a:gd name="connsiteX3" fmla="*/ 0 w 8534400"/>
              <a:gd name="connsiteY3" fmla="*/ 6880745 h 6880745"/>
              <a:gd name="connsiteX4" fmla="*/ 0 w 8534400"/>
              <a:gd name="connsiteY4" fmla="*/ 3008 h 688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80745">
                <a:moveTo>
                  <a:pt x="0" y="3008"/>
                </a:moveTo>
                <a:lnTo>
                  <a:pt x="8534400" y="0"/>
                </a:lnTo>
                <a:lnTo>
                  <a:pt x="5413208" y="6877051"/>
                </a:lnTo>
                <a:lnTo>
                  <a:pt x="0" y="6880745"/>
                </a:lnTo>
                <a:lnTo>
                  <a:pt x="0" y="3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 Placeholder 7"/>
          <p:cNvSpPr>
            <a:spLocks noGrp="1"/>
          </p:cNvSpPr>
          <p:nvPr>
            <p:ph type="body" sz="quarter" idx="12"/>
          </p:nvPr>
        </p:nvSpPr>
        <p:spPr>
          <a:xfrm>
            <a:off x="378000" y="1046817"/>
            <a:ext cx="5265563" cy="1215000"/>
          </a:xfrm>
        </p:spPr>
        <p:txBody>
          <a:bodyPr>
            <a:noAutofit/>
          </a:bodyPr>
          <a:lstStyle>
            <a:lvl1pPr marL="0" indent="0">
              <a:lnSpc>
                <a:spcPct val="80000"/>
              </a:lnSpc>
              <a:spcBef>
                <a:spcPts val="0"/>
              </a:spcBef>
              <a:spcAft>
                <a:spcPts val="0"/>
              </a:spcAft>
              <a:buNone/>
              <a:defRPr sz="3300" b="1" i="0" cap="none" baseline="0">
                <a:solidFill>
                  <a:schemeClr val="accent2"/>
                </a:solidFill>
              </a:defRPr>
            </a:lvl1pPr>
            <a:lvl2pPr marL="0" indent="0">
              <a:lnSpc>
                <a:spcPct val="80000"/>
              </a:lnSpc>
              <a:spcBef>
                <a:spcPts val="0"/>
              </a:spcBef>
              <a:spcAft>
                <a:spcPts val="0"/>
              </a:spcAft>
              <a:buNone/>
              <a:defRPr sz="3300" b="1" i="0" cap="none" baseline="0">
                <a:solidFill>
                  <a:schemeClr val="bg2"/>
                </a:solidFill>
              </a:defRPr>
            </a:lvl2pPr>
          </a:lstStyle>
          <a:p>
            <a:pPr lvl="0"/>
            <a:r>
              <a:rPr lang="en-US"/>
              <a:t>Edit Master text styles</a:t>
            </a:r>
          </a:p>
          <a:p>
            <a:pPr lvl="1"/>
            <a:r>
              <a:rPr lang="en-US"/>
              <a:t>Second level</a:t>
            </a:r>
          </a:p>
        </p:txBody>
      </p:sp>
      <p:sp>
        <p:nvSpPr>
          <p:cNvPr id="4" name="Picture Placeholder 3"/>
          <p:cNvSpPr>
            <a:spLocks noGrp="1"/>
          </p:cNvSpPr>
          <p:nvPr>
            <p:ph type="pic" sz="quarter" idx="15" hasCustomPrompt="1"/>
          </p:nvPr>
        </p:nvSpPr>
        <p:spPr>
          <a:xfrm>
            <a:off x="4053029" y="-2"/>
            <a:ext cx="4325445" cy="5159700"/>
          </a:xfrm>
          <a:custGeom>
            <a:avLst/>
            <a:gdLst>
              <a:gd name="connsiteX0" fmla="*/ 0 w 6505200"/>
              <a:gd name="connsiteY0" fmla="*/ 7200000 h 7200000"/>
              <a:gd name="connsiteX1" fmla="*/ 3252600 w 6505200"/>
              <a:gd name="connsiteY1" fmla="*/ 0 h 7200000"/>
              <a:gd name="connsiteX2" fmla="*/ 6505200 w 6505200"/>
              <a:gd name="connsiteY2" fmla="*/ 7200000 h 7200000"/>
              <a:gd name="connsiteX3" fmla="*/ 0 w 6505200"/>
              <a:gd name="connsiteY3" fmla="*/ 7200000 h 7200000"/>
              <a:gd name="connsiteX0" fmla="*/ 0 w 6505200"/>
              <a:gd name="connsiteY0" fmla="*/ 7200000 h 7200000"/>
              <a:gd name="connsiteX1" fmla="*/ 3252600 w 6505200"/>
              <a:gd name="connsiteY1" fmla="*/ 0 h 7200000"/>
              <a:gd name="connsiteX2" fmla="*/ 3364586 w 6505200"/>
              <a:gd name="connsiteY2" fmla="*/ 252000 h 7200000"/>
              <a:gd name="connsiteX3" fmla="*/ 6505200 w 6505200"/>
              <a:gd name="connsiteY3" fmla="*/ 7200000 h 7200000"/>
              <a:gd name="connsiteX4" fmla="*/ 0 w 6505200"/>
              <a:gd name="connsiteY4" fmla="*/ 7200000 h 7200000"/>
              <a:gd name="connsiteX0" fmla="*/ 0 w 6505200"/>
              <a:gd name="connsiteY0" fmla="*/ 7200000 h 7200000"/>
              <a:gd name="connsiteX1" fmla="*/ 3135986 w 6505200"/>
              <a:gd name="connsiteY1" fmla="*/ 252000 h 7200000"/>
              <a:gd name="connsiteX2" fmla="*/ 3252600 w 6505200"/>
              <a:gd name="connsiteY2" fmla="*/ 0 h 7200000"/>
              <a:gd name="connsiteX3" fmla="*/ 3364586 w 6505200"/>
              <a:gd name="connsiteY3" fmla="*/ 252000 h 7200000"/>
              <a:gd name="connsiteX4" fmla="*/ 6505200 w 6505200"/>
              <a:gd name="connsiteY4" fmla="*/ 7200000 h 7200000"/>
              <a:gd name="connsiteX5" fmla="*/ 0 w 6505200"/>
              <a:gd name="connsiteY5" fmla="*/ 7200000 h 7200000"/>
              <a:gd name="connsiteX0" fmla="*/ 0 w 6505200"/>
              <a:gd name="connsiteY0" fmla="*/ 6948000 h 6948000"/>
              <a:gd name="connsiteX1" fmla="*/ 3135986 w 6505200"/>
              <a:gd name="connsiteY1" fmla="*/ 0 h 6948000"/>
              <a:gd name="connsiteX2" fmla="*/ 3364586 w 6505200"/>
              <a:gd name="connsiteY2" fmla="*/ 0 h 6948000"/>
              <a:gd name="connsiteX3" fmla="*/ 6505200 w 6505200"/>
              <a:gd name="connsiteY3" fmla="*/ 6948000 h 6948000"/>
              <a:gd name="connsiteX4" fmla="*/ 0 w 6505200"/>
              <a:gd name="connsiteY4" fmla="*/ 6948000 h 6948000"/>
              <a:gd name="connsiteX0" fmla="*/ 0 w 6475317"/>
              <a:gd name="connsiteY0" fmla="*/ 6948000 h 6948000"/>
              <a:gd name="connsiteX1" fmla="*/ 3135986 w 6475317"/>
              <a:gd name="connsiteY1" fmla="*/ 0 h 6948000"/>
              <a:gd name="connsiteX2" fmla="*/ 3364586 w 6475317"/>
              <a:gd name="connsiteY2" fmla="*/ 0 h 6948000"/>
              <a:gd name="connsiteX3" fmla="*/ 6475317 w 6475317"/>
              <a:gd name="connsiteY3" fmla="*/ 6870306 h 6948000"/>
              <a:gd name="connsiteX4" fmla="*/ 0 w 6475317"/>
              <a:gd name="connsiteY4" fmla="*/ 6948000 h 6948000"/>
              <a:gd name="connsiteX0" fmla="*/ 0 w 6475317"/>
              <a:gd name="connsiteY0" fmla="*/ 6948000 h 6948000"/>
              <a:gd name="connsiteX1" fmla="*/ 3135986 w 6475317"/>
              <a:gd name="connsiteY1" fmla="*/ 0 h 6948000"/>
              <a:gd name="connsiteX2" fmla="*/ 3364586 w 6475317"/>
              <a:gd name="connsiteY2" fmla="*/ 0 h 6948000"/>
              <a:gd name="connsiteX3" fmla="*/ 6475317 w 6475317"/>
              <a:gd name="connsiteY3" fmla="*/ 6870306 h 6948000"/>
              <a:gd name="connsiteX4" fmla="*/ 5147389 w 6475317"/>
              <a:gd name="connsiteY4" fmla="*/ 6860988 h 6948000"/>
              <a:gd name="connsiteX5" fmla="*/ 0 w 6475317"/>
              <a:gd name="connsiteY5" fmla="*/ 6948000 h 6948000"/>
              <a:gd name="connsiteX0" fmla="*/ 0 w 6475317"/>
              <a:gd name="connsiteY0" fmla="*/ 6948000 h 6948000"/>
              <a:gd name="connsiteX1" fmla="*/ 3135986 w 6475317"/>
              <a:gd name="connsiteY1" fmla="*/ 0 h 6948000"/>
              <a:gd name="connsiteX2" fmla="*/ 3364586 w 6475317"/>
              <a:gd name="connsiteY2" fmla="*/ 0 h 6948000"/>
              <a:gd name="connsiteX3" fmla="*/ 5792848 w 6475317"/>
              <a:gd name="connsiteY3" fmla="*/ 5378824 h 6948000"/>
              <a:gd name="connsiteX4" fmla="*/ 6475317 w 6475317"/>
              <a:gd name="connsiteY4" fmla="*/ 6870306 h 6948000"/>
              <a:gd name="connsiteX5" fmla="*/ 5147389 w 6475317"/>
              <a:gd name="connsiteY5" fmla="*/ 6860988 h 6948000"/>
              <a:gd name="connsiteX6" fmla="*/ 0 w 6475317"/>
              <a:gd name="connsiteY6" fmla="*/ 6948000 h 6948000"/>
              <a:gd name="connsiteX0" fmla="*/ 0 w 5792848"/>
              <a:gd name="connsiteY0" fmla="*/ 6948000 h 6948000"/>
              <a:gd name="connsiteX1" fmla="*/ 3135986 w 5792848"/>
              <a:gd name="connsiteY1" fmla="*/ 0 h 6948000"/>
              <a:gd name="connsiteX2" fmla="*/ 3364586 w 5792848"/>
              <a:gd name="connsiteY2" fmla="*/ 0 h 6948000"/>
              <a:gd name="connsiteX3" fmla="*/ 5792848 w 5792848"/>
              <a:gd name="connsiteY3" fmla="*/ 5378824 h 6948000"/>
              <a:gd name="connsiteX4" fmla="*/ 5147389 w 5792848"/>
              <a:gd name="connsiteY4" fmla="*/ 6860988 h 6948000"/>
              <a:gd name="connsiteX5" fmla="*/ 0 w 5792848"/>
              <a:gd name="connsiteY5" fmla="*/ 6948000 h 6948000"/>
              <a:gd name="connsiteX0" fmla="*/ 0 w 5792848"/>
              <a:gd name="connsiteY0" fmla="*/ 6948000 h 6948000"/>
              <a:gd name="connsiteX1" fmla="*/ 3135986 w 5792848"/>
              <a:gd name="connsiteY1" fmla="*/ 0 h 6948000"/>
              <a:gd name="connsiteX2" fmla="*/ 3364586 w 5792848"/>
              <a:gd name="connsiteY2" fmla="*/ 0 h 6948000"/>
              <a:gd name="connsiteX3" fmla="*/ 5792848 w 5792848"/>
              <a:gd name="connsiteY3" fmla="*/ 5378824 h 6948000"/>
              <a:gd name="connsiteX4" fmla="*/ 5153365 w 5792848"/>
              <a:gd name="connsiteY4" fmla="*/ 6860988 h 6948000"/>
              <a:gd name="connsiteX5" fmla="*/ 0 w 5792848"/>
              <a:gd name="connsiteY5" fmla="*/ 6948000 h 6948000"/>
              <a:gd name="connsiteX0" fmla="*/ 0 w 5756990"/>
              <a:gd name="connsiteY0" fmla="*/ 6864329 h 6864329"/>
              <a:gd name="connsiteX1" fmla="*/ 3100128 w 5756990"/>
              <a:gd name="connsiteY1" fmla="*/ 0 h 6864329"/>
              <a:gd name="connsiteX2" fmla="*/ 3328728 w 5756990"/>
              <a:gd name="connsiteY2" fmla="*/ 0 h 6864329"/>
              <a:gd name="connsiteX3" fmla="*/ 5756990 w 5756990"/>
              <a:gd name="connsiteY3" fmla="*/ 5378824 h 6864329"/>
              <a:gd name="connsiteX4" fmla="*/ 5117507 w 5756990"/>
              <a:gd name="connsiteY4" fmla="*/ 6860988 h 6864329"/>
              <a:gd name="connsiteX5" fmla="*/ 0 w 5756990"/>
              <a:gd name="connsiteY5" fmla="*/ 6864329 h 6864329"/>
              <a:gd name="connsiteX0" fmla="*/ 0 w 5761224"/>
              <a:gd name="connsiteY0" fmla="*/ 6864329 h 6864329"/>
              <a:gd name="connsiteX1" fmla="*/ 3100128 w 5761224"/>
              <a:gd name="connsiteY1" fmla="*/ 0 h 6864329"/>
              <a:gd name="connsiteX2" fmla="*/ 3328728 w 5761224"/>
              <a:gd name="connsiteY2" fmla="*/ 0 h 6864329"/>
              <a:gd name="connsiteX3" fmla="*/ 5761224 w 5761224"/>
              <a:gd name="connsiteY3" fmla="*/ 5383058 h 6864329"/>
              <a:gd name="connsiteX4" fmla="*/ 5117507 w 5761224"/>
              <a:gd name="connsiteY4" fmla="*/ 6860988 h 6864329"/>
              <a:gd name="connsiteX5" fmla="*/ 0 w 5761224"/>
              <a:gd name="connsiteY5" fmla="*/ 6864329 h 6864329"/>
              <a:gd name="connsiteX0" fmla="*/ 0 w 5761224"/>
              <a:gd name="connsiteY0" fmla="*/ 6864329 h 6864329"/>
              <a:gd name="connsiteX1" fmla="*/ 3100128 w 5761224"/>
              <a:gd name="connsiteY1" fmla="*/ 0 h 6864329"/>
              <a:gd name="connsiteX2" fmla="*/ 3328728 w 5761224"/>
              <a:gd name="connsiteY2" fmla="*/ 0 h 6864329"/>
              <a:gd name="connsiteX3" fmla="*/ 5761224 w 5761224"/>
              <a:gd name="connsiteY3" fmla="*/ 5383058 h 6864329"/>
              <a:gd name="connsiteX4" fmla="*/ 5109040 w 5761224"/>
              <a:gd name="connsiteY4" fmla="*/ 6860988 h 6864329"/>
              <a:gd name="connsiteX5" fmla="*/ 0 w 5761224"/>
              <a:gd name="connsiteY5" fmla="*/ 6864329 h 6864329"/>
              <a:gd name="connsiteX0" fmla="*/ 0 w 5764242"/>
              <a:gd name="connsiteY0" fmla="*/ 6864329 h 6864329"/>
              <a:gd name="connsiteX1" fmla="*/ 3100128 w 5764242"/>
              <a:gd name="connsiteY1" fmla="*/ 0 h 6864329"/>
              <a:gd name="connsiteX2" fmla="*/ 3328728 w 5764242"/>
              <a:gd name="connsiteY2" fmla="*/ 0 h 6864329"/>
              <a:gd name="connsiteX3" fmla="*/ 5764242 w 5764242"/>
              <a:gd name="connsiteY3" fmla="*/ 5389094 h 6864329"/>
              <a:gd name="connsiteX4" fmla="*/ 5109040 w 5764242"/>
              <a:gd name="connsiteY4" fmla="*/ 6860988 h 6864329"/>
              <a:gd name="connsiteX5" fmla="*/ 0 w 5764242"/>
              <a:gd name="connsiteY5" fmla="*/ 6864329 h 6864329"/>
              <a:gd name="connsiteX0" fmla="*/ 0 w 5764242"/>
              <a:gd name="connsiteY0" fmla="*/ 6864329 h 6873059"/>
              <a:gd name="connsiteX1" fmla="*/ 3100128 w 5764242"/>
              <a:gd name="connsiteY1" fmla="*/ 0 h 6873059"/>
              <a:gd name="connsiteX2" fmla="*/ 3328728 w 5764242"/>
              <a:gd name="connsiteY2" fmla="*/ 0 h 6873059"/>
              <a:gd name="connsiteX3" fmla="*/ 5764242 w 5764242"/>
              <a:gd name="connsiteY3" fmla="*/ 5389094 h 6873059"/>
              <a:gd name="connsiteX4" fmla="*/ 5109040 w 5764242"/>
              <a:gd name="connsiteY4" fmla="*/ 6873059 h 6873059"/>
              <a:gd name="connsiteX5" fmla="*/ 0 w 5764242"/>
              <a:gd name="connsiteY5" fmla="*/ 6864329 h 6873059"/>
              <a:gd name="connsiteX0" fmla="*/ 0 w 5767260"/>
              <a:gd name="connsiteY0" fmla="*/ 6873383 h 6873383"/>
              <a:gd name="connsiteX1" fmla="*/ 3103146 w 5767260"/>
              <a:gd name="connsiteY1" fmla="*/ 0 h 6873383"/>
              <a:gd name="connsiteX2" fmla="*/ 3331746 w 5767260"/>
              <a:gd name="connsiteY2" fmla="*/ 0 h 6873383"/>
              <a:gd name="connsiteX3" fmla="*/ 5767260 w 5767260"/>
              <a:gd name="connsiteY3" fmla="*/ 5389094 h 6873383"/>
              <a:gd name="connsiteX4" fmla="*/ 5112058 w 5767260"/>
              <a:gd name="connsiteY4" fmla="*/ 6873059 h 6873383"/>
              <a:gd name="connsiteX5" fmla="*/ 0 w 5767260"/>
              <a:gd name="connsiteY5" fmla="*/ 6873383 h 6873383"/>
              <a:gd name="connsiteX0" fmla="*/ 0 w 5772456"/>
              <a:gd name="connsiteY0" fmla="*/ 6873383 h 6873383"/>
              <a:gd name="connsiteX1" fmla="*/ 3103146 w 5772456"/>
              <a:gd name="connsiteY1" fmla="*/ 0 h 6873383"/>
              <a:gd name="connsiteX2" fmla="*/ 3331746 w 5772456"/>
              <a:gd name="connsiteY2" fmla="*/ 0 h 6873383"/>
              <a:gd name="connsiteX3" fmla="*/ 5772456 w 5772456"/>
              <a:gd name="connsiteY3" fmla="*/ 5409876 h 6873383"/>
              <a:gd name="connsiteX4" fmla="*/ 5112058 w 5772456"/>
              <a:gd name="connsiteY4" fmla="*/ 6873059 h 6873383"/>
              <a:gd name="connsiteX5" fmla="*/ 0 w 5772456"/>
              <a:gd name="connsiteY5" fmla="*/ 6873383 h 6873383"/>
              <a:gd name="connsiteX0" fmla="*/ 0 w 5767260"/>
              <a:gd name="connsiteY0" fmla="*/ 6873383 h 6873383"/>
              <a:gd name="connsiteX1" fmla="*/ 3103146 w 5767260"/>
              <a:gd name="connsiteY1" fmla="*/ 0 h 6873383"/>
              <a:gd name="connsiteX2" fmla="*/ 3331746 w 5767260"/>
              <a:gd name="connsiteY2" fmla="*/ 0 h 6873383"/>
              <a:gd name="connsiteX3" fmla="*/ 5767260 w 5767260"/>
              <a:gd name="connsiteY3" fmla="*/ 5404681 h 6873383"/>
              <a:gd name="connsiteX4" fmla="*/ 5112058 w 5767260"/>
              <a:gd name="connsiteY4" fmla="*/ 6873059 h 6873383"/>
              <a:gd name="connsiteX5" fmla="*/ 0 w 5767260"/>
              <a:gd name="connsiteY5" fmla="*/ 6873383 h 6873383"/>
              <a:gd name="connsiteX0" fmla="*/ 0 w 5767260"/>
              <a:gd name="connsiteY0" fmla="*/ 6873383 h 6873383"/>
              <a:gd name="connsiteX1" fmla="*/ 3103146 w 5767260"/>
              <a:gd name="connsiteY1" fmla="*/ 0 h 6873383"/>
              <a:gd name="connsiteX2" fmla="*/ 3331746 w 5767260"/>
              <a:gd name="connsiteY2" fmla="*/ 0 h 6873383"/>
              <a:gd name="connsiteX3" fmla="*/ 5767260 w 5767260"/>
              <a:gd name="connsiteY3" fmla="*/ 5404681 h 6873383"/>
              <a:gd name="connsiteX4" fmla="*/ 5128534 w 5767260"/>
              <a:gd name="connsiteY4" fmla="*/ 6868940 h 6873383"/>
              <a:gd name="connsiteX5" fmla="*/ 0 w 5767260"/>
              <a:gd name="connsiteY5" fmla="*/ 6873383 h 68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7260" h="6873383">
                <a:moveTo>
                  <a:pt x="0" y="6873383"/>
                </a:moveTo>
                <a:lnTo>
                  <a:pt x="3103146" y="0"/>
                </a:lnTo>
                <a:lnTo>
                  <a:pt x="3331746" y="0"/>
                </a:lnTo>
                <a:lnTo>
                  <a:pt x="5767260" y="5404681"/>
                </a:lnTo>
                <a:lnTo>
                  <a:pt x="5128534" y="6868940"/>
                </a:lnTo>
                <a:lnTo>
                  <a:pt x="0" y="6873383"/>
                </a:lnTo>
                <a:close/>
              </a:path>
            </a:pathLst>
          </a:custGeom>
          <a:solidFill>
            <a:schemeClr val="tx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5" name="Footer Placeholder 4">
            <a:extLst>
              <a:ext uri="{FF2B5EF4-FFF2-40B4-BE49-F238E27FC236}">
                <a16:creationId xmlns:a16="http://schemas.microsoft.com/office/drawing/2014/main" xmlns="" id="{24850F37-EFDF-458D-93CB-BE57E5D911CC}"/>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bg1"/>
                </a:solidFill>
              </a:defRPr>
            </a:lvl1pPr>
          </a:lstStyle>
          <a:p>
            <a:r>
              <a:rPr lang="en-GB"/>
              <a:t>© 2018 AVEVA Group plc and its subsidiaries. All rights reserved.</a:t>
            </a:r>
            <a:endParaRPr lang="en-GB" dirty="0"/>
          </a:p>
        </p:txBody>
      </p:sp>
      <p:sp>
        <p:nvSpPr>
          <p:cNvPr id="17" name="Slide Number Placeholder 5">
            <a:extLst>
              <a:ext uri="{FF2B5EF4-FFF2-40B4-BE49-F238E27FC236}">
                <a16:creationId xmlns:a16="http://schemas.microsoft.com/office/drawing/2014/main" xmlns="" id="{EC497851-B8D9-46DC-B813-7DD2ACAD22B5}"/>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bg1"/>
                </a:solidFill>
              </a:defRPr>
            </a:lvl1pPr>
          </a:lstStyle>
          <a:p>
            <a:fld id="{267CDB12-45E5-4FD7-AE50-9CB5AFC72BA1}" type="slidenum">
              <a:rPr lang="en-GB" smtClean="0"/>
              <a:pPr/>
              <a:t>‹#›</a:t>
            </a:fld>
            <a:endParaRPr lang="en-GB" dirty="0"/>
          </a:p>
        </p:txBody>
      </p:sp>
      <p:sp>
        <p:nvSpPr>
          <p:cNvPr id="16" name="TextBox 15">
            <a:extLst>
              <a:ext uri="{FF2B5EF4-FFF2-40B4-BE49-F238E27FC236}">
                <a16:creationId xmlns:a16="http://schemas.microsoft.com/office/drawing/2014/main" xmlns="" id="{A765E291-C4CE-441E-8256-16D060A677CF}"/>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triangle (recommended):</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1557709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o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F425E74-4630-48CA-B175-5B1CD339C33A}"/>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378000" y="1188000"/>
            <a:ext cx="6588000"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1" name="Picture Placeholder 4">
            <a:extLst>
              <a:ext uri="{FF2B5EF4-FFF2-40B4-BE49-F238E27FC236}">
                <a16:creationId xmlns:a16="http://schemas.microsoft.com/office/drawing/2014/main" xmlns="" id="{C14BF379-ED9D-45E8-8CA3-06D7CE194118}"/>
              </a:ext>
            </a:extLst>
          </p:cNvPr>
          <p:cNvSpPr>
            <a:spLocks noGrp="1"/>
          </p:cNvSpPr>
          <p:nvPr>
            <p:ph type="pic" sz="quarter" idx="15" hasCustomPrompt="1"/>
          </p:nvPr>
        </p:nvSpPr>
        <p:spPr>
          <a:xfrm>
            <a:off x="6742464" y="2801033"/>
            <a:ext cx="1629409" cy="2350863"/>
          </a:xfrm>
          <a:custGeom>
            <a:avLst/>
            <a:gdLst>
              <a:gd name="connsiteX0" fmla="*/ 0 w 2847600"/>
              <a:gd name="connsiteY0" fmla="*/ 3154362 h 3154362"/>
              <a:gd name="connsiteX1" fmla="*/ 1423800 w 2847600"/>
              <a:gd name="connsiteY1" fmla="*/ 0 h 3154362"/>
              <a:gd name="connsiteX2" fmla="*/ 2847600 w 2847600"/>
              <a:gd name="connsiteY2" fmla="*/ 3154362 h 3154362"/>
              <a:gd name="connsiteX3" fmla="*/ 0 w 2847600"/>
              <a:gd name="connsiteY3"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0 w 2847600"/>
              <a:gd name="connsiteY4"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1496981 w 2847600"/>
              <a:gd name="connsiteY4" fmla="*/ 3154362 h 3154362"/>
              <a:gd name="connsiteX5" fmla="*/ 0 w 2847600"/>
              <a:gd name="connsiteY5" fmla="*/ 3154362 h 3154362"/>
              <a:gd name="connsiteX0" fmla="*/ 0 w 2169133"/>
              <a:gd name="connsiteY0" fmla="*/ 3154362 h 3154362"/>
              <a:gd name="connsiteX1" fmla="*/ 1423800 w 2169133"/>
              <a:gd name="connsiteY1" fmla="*/ 0 h 3154362"/>
              <a:gd name="connsiteX2" fmla="*/ 2169133 w 2169133"/>
              <a:gd name="connsiteY2" fmla="*/ 1656520 h 3154362"/>
              <a:gd name="connsiteX3" fmla="*/ 1496981 w 2169133"/>
              <a:gd name="connsiteY3" fmla="*/ 3154362 h 3154362"/>
              <a:gd name="connsiteX4" fmla="*/ 0 w 2169133"/>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496981 w 2172545"/>
              <a:gd name="connsiteY3" fmla="*/ 3154362 h 3154362"/>
              <a:gd name="connsiteX4" fmla="*/ 0 w 2172545"/>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503805 w 2172545"/>
              <a:gd name="connsiteY3" fmla="*/ 3154362 h 3154362"/>
              <a:gd name="connsiteX4" fmla="*/ 0 w 2172545"/>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03805 w 2180496"/>
              <a:gd name="connsiteY3" fmla="*/ 3154362 h 3154362"/>
              <a:gd name="connsiteX4" fmla="*/ 0 w 2180496"/>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23683 w 2180496"/>
              <a:gd name="connsiteY3" fmla="*/ 3138459 h 3154362"/>
              <a:gd name="connsiteX4" fmla="*/ 0 w 2180496"/>
              <a:gd name="connsiteY4" fmla="*/ 3154362 h 3154362"/>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8459 h 3138459"/>
              <a:gd name="connsiteX4" fmla="*/ 0 w 2176521"/>
              <a:gd name="connsiteY4" fmla="*/ 3138459 h 3138459"/>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4484 h 3138459"/>
              <a:gd name="connsiteX4" fmla="*/ 0 w 2176521"/>
              <a:gd name="connsiteY4" fmla="*/ 3138459 h 3138459"/>
              <a:gd name="connsiteX0" fmla="*/ 0 w 2172545"/>
              <a:gd name="connsiteY0" fmla="*/ 3134483 h 3134484"/>
              <a:gd name="connsiteX1" fmla="*/ 1415849 w 2172545"/>
              <a:gd name="connsiteY1" fmla="*/ 0 h 3134484"/>
              <a:gd name="connsiteX2" fmla="*/ 2172545 w 2172545"/>
              <a:gd name="connsiteY2" fmla="*/ 1668447 h 3134484"/>
              <a:gd name="connsiteX3" fmla="*/ 1515732 w 2172545"/>
              <a:gd name="connsiteY3" fmla="*/ 3134484 h 3134484"/>
              <a:gd name="connsiteX4" fmla="*/ 0 w 2172545"/>
              <a:gd name="connsiteY4" fmla="*/ 3134483 h 313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545" h="3134484">
                <a:moveTo>
                  <a:pt x="0" y="3134483"/>
                </a:moveTo>
                <a:lnTo>
                  <a:pt x="1415849" y="0"/>
                </a:lnTo>
                <a:lnTo>
                  <a:pt x="2172545" y="1668447"/>
                </a:lnTo>
                <a:lnTo>
                  <a:pt x="1515732" y="3134484"/>
                </a:lnTo>
                <a:lnTo>
                  <a:pt x="0" y="3134483"/>
                </a:lnTo>
                <a:close/>
              </a:path>
            </a:pathLst>
          </a:custGeom>
          <a:solidFill>
            <a:schemeClr val="tx2"/>
          </a:solidFill>
          <a:ln>
            <a:noFill/>
          </a:ln>
        </p:spPr>
        <p:txBody>
          <a:bodyPr anchor="ctr">
            <a:normAutofit/>
          </a:bodyPr>
          <a:lstStyle>
            <a:lvl1pPr marL="0" indent="0" algn="ctr">
              <a:lnSpc>
                <a:spcPct val="100000"/>
              </a:lnSpc>
              <a:spcAft>
                <a:spcPts val="0"/>
              </a:spcAft>
              <a:buNone/>
              <a:defRPr sz="750"/>
            </a:lvl1pPr>
          </a:lstStyle>
          <a:p>
            <a:r>
              <a:rPr lang="en-GB" dirty="0"/>
              <a:t>Click icon </a:t>
            </a:r>
            <a:br>
              <a:rPr lang="en-GB" dirty="0"/>
            </a:br>
            <a:r>
              <a:rPr lang="en-GB" dirty="0"/>
              <a:t>to add </a:t>
            </a:r>
            <a:br>
              <a:rPr lang="en-GB" dirty="0"/>
            </a:br>
            <a:r>
              <a:rPr lang="en-GB" dirty="0"/>
              <a:t>picture</a:t>
            </a:r>
          </a:p>
        </p:txBody>
      </p:sp>
      <p:sp>
        <p:nvSpPr>
          <p:cNvPr id="17" name="TextBox 16">
            <a:extLst>
              <a:ext uri="{FF2B5EF4-FFF2-40B4-BE49-F238E27FC236}">
                <a16:creationId xmlns:a16="http://schemas.microsoft.com/office/drawing/2014/main" xmlns="" id="{7E5A9918-D0F1-4E3A-BC00-0A470C1DFF2D}"/>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triangle (optional):</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810753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ullets High Contrast">
    <p:bg>
      <p:bgPr>
        <a:solidFill>
          <a:schemeClr val="accent1"/>
        </a:solidFill>
        <a:effectLst/>
      </p:bgPr>
    </p:bg>
    <p:spTree>
      <p:nvGrpSpPr>
        <p:cNvPr id="1" name=""/>
        <p:cNvGrpSpPr/>
        <p:nvPr/>
      </p:nvGrpSpPr>
      <p:grpSpPr>
        <a:xfrm>
          <a:off x="0" y="0"/>
          <a:ext cx="0" cy="0"/>
          <a:chOff x="0" y="0"/>
          <a:chExt cx="0" cy="0"/>
        </a:xfrm>
      </p:grpSpPr>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378000" y="1188000"/>
            <a:ext cx="7380000" cy="32400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marL="1294313" indent="-214313">
              <a:buFont typeface="Arial" panose="020B0604020202020204" pitchFamily="34" charset="0"/>
              <a:buChar char="▲"/>
              <a:defRPr>
                <a:solidFill>
                  <a:schemeClr val="bg2"/>
                </a:solidFill>
              </a:defRPr>
            </a:lvl6pPr>
            <a:lvl7pPr>
              <a:defRPr>
                <a:solidFill>
                  <a:schemeClr val="bg2"/>
                </a:solidFill>
              </a:defRPr>
            </a:lvl7pPr>
            <a:lvl8pPr>
              <a:defRPr>
                <a:solidFill>
                  <a:schemeClr val="bg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bg2"/>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bg2"/>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2086743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mage Full Slide size">
    <p:bg>
      <p:bgPr>
        <a:solidFill>
          <a:schemeClr val="accent1"/>
        </a:solidFill>
        <a:effectLst/>
      </p:bgPr>
    </p:bg>
    <p:spTree>
      <p:nvGrpSpPr>
        <p:cNvPr id="1" name=""/>
        <p:cNvGrpSpPr/>
        <p:nvPr/>
      </p:nvGrpSpPr>
      <p:grpSpPr>
        <a:xfrm>
          <a:off x="0" y="0"/>
          <a:ext cx="0" cy="0"/>
          <a:chOff x="0" y="0"/>
          <a:chExt cx="0" cy="0"/>
        </a:xfrm>
      </p:grpSpPr>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lvl1pPr>
              <a:defRPr>
                <a:solidFill>
                  <a:schemeClr val="bg2"/>
                </a:solidFill>
              </a:defRPr>
            </a:lvl1pPr>
          </a:lstStyle>
          <a:p>
            <a:r>
              <a:rPr lang="en-US"/>
              <a:t>Click to edit Master title style</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bg2"/>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bg2"/>
                </a:solidFill>
              </a:defRPr>
            </a:lvl1pPr>
          </a:lstStyle>
          <a:p>
            <a:fld id="{267CDB12-45E5-4FD7-AE50-9CB5AFC72BA1}" type="slidenum">
              <a:rPr lang="en-GB" smtClean="0"/>
              <a:pPr/>
              <a:t>‹#›</a:t>
            </a:fld>
            <a:endParaRPr lang="en-GB" dirty="0"/>
          </a:p>
        </p:txBody>
      </p:sp>
      <p:sp>
        <p:nvSpPr>
          <p:cNvPr id="11" name="TextBox 10">
            <a:extLst>
              <a:ext uri="{FF2B5EF4-FFF2-40B4-BE49-F238E27FC236}">
                <a16:creationId xmlns:a16="http://schemas.microsoft.com/office/drawing/2014/main" xmlns="" id="{DFF3173D-C2E0-4A5F-A6F8-F78FDF4D0E50}"/>
              </a:ext>
            </a:extLst>
          </p:cNvPr>
          <p:cNvSpPr txBox="1"/>
          <p:nvPr/>
        </p:nvSpPr>
        <p:spPr>
          <a:xfrm>
            <a:off x="0" y="5228727"/>
            <a:ext cx="9149954" cy="323165"/>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Create a Full Size Image Slide:  “</a:t>
            </a:r>
            <a:r>
              <a:rPr lang="en-GB" sz="750" dirty="0">
                <a:solidFill>
                  <a:schemeClr val="tx1">
                    <a:lumMod val="85000"/>
                    <a:lumOff val="15000"/>
                  </a:schemeClr>
                </a:solidFill>
                <a:latin typeface="Arial" panose="020B0604020202020204" pitchFamily="34" charset="0"/>
                <a:cs typeface="Arial" panose="020B0604020202020204" pitchFamily="34" charset="0"/>
              </a:rPr>
              <a:t>Right Click” on the slide and then Click “Format Background…”.  Select the “Picture of texture fill” radio button.  Click the “File…” button and browse for an image previously downloaded from the AVEVA Image Library.</a:t>
            </a:r>
          </a:p>
        </p:txBody>
      </p:sp>
    </p:spTree>
    <p:extLst>
      <p:ext uri="{BB962C8B-B14F-4D97-AF65-F5344CB8AC3E}">
        <p14:creationId xmlns:p14="http://schemas.microsoft.com/office/powerpoint/2010/main" val="36234396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with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DD5F255-CB82-4B9A-9E8F-1C62F21E502C}"/>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Picture Placeholder 3">
            <a:extLst>
              <a:ext uri="{FF2B5EF4-FFF2-40B4-BE49-F238E27FC236}">
                <a16:creationId xmlns:a16="http://schemas.microsoft.com/office/drawing/2014/main" xmlns="" id="{1C3735A6-9437-4067-9E87-1F796CA9B335}"/>
              </a:ext>
            </a:extLst>
          </p:cNvPr>
          <p:cNvSpPr>
            <a:spLocks noGrp="1"/>
          </p:cNvSpPr>
          <p:nvPr>
            <p:ph type="pic" sz="quarter" idx="14" hasCustomPrompt="1"/>
          </p:nvPr>
        </p:nvSpPr>
        <p:spPr>
          <a:xfrm>
            <a:off x="6008428" y="-10235"/>
            <a:ext cx="3146003" cy="5161413"/>
          </a:xfrm>
          <a:custGeom>
            <a:avLst/>
            <a:gdLst>
              <a:gd name="connsiteX0" fmla="*/ 0 w 5413824"/>
              <a:gd name="connsiteY0" fmla="*/ 0 h 6861175"/>
              <a:gd name="connsiteX1" fmla="*/ 5413824 w 5413824"/>
              <a:gd name="connsiteY1" fmla="*/ 0 h 6861175"/>
              <a:gd name="connsiteX2" fmla="*/ 5413824 w 5413824"/>
              <a:gd name="connsiteY2" fmla="*/ 6861175 h 6861175"/>
              <a:gd name="connsiteX3" fmla="*/ 0 w 5413824"/>
              <a:gd name="connsiteY3" fmla="*/ 6861175 h 6861175"/>
              <a:gd name="connsiteX4" fmla="*/ 0 w 5413824"/>
              <a:gd name="connsiteY4" fmla="*/ 0 h 6861175"/>
              <a:gd name="connsiteX0" fmla="*/ 0 w 5413824"/>
              <a:gd name="connsiteY0" fmla="*/ 0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5" fmla="*/ 0 w 5413824"/>
              <a:gd name="connsiteY5" fmla="*/ 0 h 6861175"/>
              <a:gd name="connsiteX0" fmla="*/ 0 w 5413824"/>
              <a:gd name="connsiteY0" fmla="*/ 6861175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0 w 5427472"/>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3745756 w 5427472"/>
              <a:gd name="connsiteY4" fmla="*/ 6858000 h 6861175"/>
              <a:gd name="connsiteX5" fmla="*/ 0 w 5427472"/>
              <a:gd name="connsiteY5"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5427472 w 5427472"/>
              <a:gd name="connsiteY4" fmla="*/ 6861175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81554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8012"/>
              <a:gd name="connsiteX1" fmla="*/ 3048212 w 5427472"/>
              <a:gd name="connsiteY1" fmla="*/ 0 h 6868012"/>
              <a:gd name="connsiteX2" fmla="*/ 5427472 w 5427472"/>
              <a:gd name="connsiteY2" fmla="*/ 0 h 6868012"/>
              <a:gd name="connsiteX3" fmla="*/ 5425700 w 5427472"/>
              <a:gd name="connsiteY3" fmla="*/ 6581554 h 6868012"/>
              <a:gd name="connsiteX4" fmla="*/ 4645979 w 5427472"/>
              <a:gd name="connsiteY4" fmla="*/ 4851622 h 6868012"/>
              <a:gd name="connsiteX5" fmla="*/ 3762442 w 5427472"/>
              <a:gd name="connsiteY5" fmla="*/ 6868012 h 6868012"/>
              <a:gd name="connsiteX6" fmla="*/ 0 w 5427472"/>
              <a:gd name="connsiteY6" fmla="*/ 6861175 h 6868012"/>
              <a:gd name="connsiteX0" fmla="*/ 0 w 5435738"/>
              <a:gd name="connsiteY0" fmla="*/ 6861175 h 6868012"/>
              <a:gd name="connsiteX1" fmla="*/ 3048212 w 5435738"/>
              <a:gd name="connsiteY1" fmla="*/ 0 h 6868012"/>
              <a:gd name="connsiteX2" fmla="*/ 5427472 w 5435738"/>
              <a:gd name="connsiteY2" fmla="*/ 0 h 6868012"/>
              <a:gd name="connsiteX3" fmla="*/ 5435712 w 5435738"/>
              <a:gd name="connsiteY3" fmla="*/ 6618264 h 6868012"/>
              <a:gd name="connsiteX4" fmla="*/ 4645979 w 5435738"/>
              <a:gd name="connsiteY4" fmla="*/ 4851622 h 6868012"/>
              <a:gd name="connsiteX5" fmla="*/ 3762442 w 5435738"/>
              <a:gd name="connsiteY5" fmla="*/ 6868012 h 6868012"/>
              <a:gd name="connsiteX6" fmla="*/ 0 w 5435738"/>
              <a:gd name="connsiteY6" fmla="*/ 6861175 h 6868012"/>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49317 w 5439076"/>
              <a:gd name="connsiteY4" fmla="*/ 4851622 h 6868012"/>
              <a:gd name="connsiteX5" fmla="*/ 3765780 w 5439076"/>
              <a:gd name="connsiteY5" fmla="*/ 6868012 h 6868012"/>
              <a:gd name="connsiteX6" fmla="*/ 0 w 5439076"/>
              <a:gd name="connsiteY6" fmla="*/ 6867849 h 6868012"/>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55294 w 5439076"/>
              <a:gd name="connsiteY4" fmla="*/ 4875528 h 6868012"/>
              <a:gd name="connsiteX5" fmla="*/ 3765780 w 5439076"/>
              <a:gd name="connsiteY5" fmla="*/ 6868012 h 6868012"/>
              <a:gd name="connsiteX6" fmla="*/ 0 w 5439076"/>
              <a:gd name="connsiteY6" fmla="*/ 6867849 h 6868012"/>
              <a:gd name="connsiteX0" fmla="*/ 0 w 5439142"/>
              <a:gd name="connsiteY0" fmla="*/ 6878279 h 6878442"/>
              <a:gd name="connsiteX1" fmla="*/ 3051550 w 5439142"/>
              <a:gd name="connsiteY1" fmla="*/ 1043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39142"/>
              <a:gd name="connsiteY0" fmla="*/ 6885233 h 6885396"/>
              <a:gd name="connsiteX1" fmla="*/ 3058504 w 5439142"/>
              <a:gd name="connsiteY1" fmla="*/ 0 h 6885396"/>
              <a:gd name="connsiteX2" fmla="*/ 5437764 w 5439142"/>
              <a:gd name="connsiteY2" fmla="*/ 6954 h 6885396"/>
              <a:gd name="connsiteX3" fmla="*/ 5439050 w 5439142"/>
              <a:gd name="connsiteY3" fmla="*/ 6635648 h 6885396"/>
              <a:gd name="connsiteX4" fmla="*/ 4655294 w 5439142"/>
              <a:gd name="connsiteY4" fmla="*/ 4892912 h 6885396"/>
              <a:gd name="connsiteX5" fmla="*/ 3765780 w 5439142"/>
              <a:gd name="connsiteY5" fmla="*/ 6885396 h 6885396"/>
              <a:gd name="connsiteX6" fmla="*/ 0 w 5439142"/>
              <a:gd name="connsiteY6" fmla="*/ 6885233 h 6885396"/>
              <a:gd name="connsiteX0" fmla="*/ 0 w 5439142"/>
              <a:gd name="connsiteY0" fmla="*/ 6878279 h 6878442"/>
              <a:gd name="connsiteX1" fmla="*/ 3055027 w 5439142"/>
              <a:gd name="connsiteY1" fmla="*/ 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28694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294671 w 5444717"/>
              <a:gd name="connsiteY3" fmla="*/ 6612652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28675"/>
              <a:gd name="connsiteY0" fmla="*/ 6878279 h 6878442"/>
              <a:gd name="connsiteX1" fmla="*/ 3055027 w 5428675"/>
              <a:gd name="connsiteY1" fmla="*/ 0 h 6878442"/>
              <a:gd name="connsiteX2" fmla="*/ 5428675 w 5428675"/>
              <a:gd name="connsiteY2" fmla="*/ 0 h 6878442"/>
              <a:gd name="connsiteX3" fmla="*/ 5423008 w 5428675"/>
              <a:gd name="connsiteY3" fmla="*/ 6692863 h 6878442"/>
              <a:gd name="connsiteX4" fmla="*/ 4655294 w 5428675"/>
              <a:gd name="connsiteY4" fmla="*/ 4885958 h 6878442"/>
              <a:gd name="connsiteX5" fmla="*/ 3765780 w 5428675"/>
              <a:gd name="connsiteY5" fmla="*/ 6878442 h 6878442"/>
              <a:gd name="connsiteX6" fmla="*/ 0 w 5428675"/>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45769 w 5444717"/>
              <a:gd name="connsiteY4" fmla="*/ 4914533 h 6878442"/>
              <a:gd name="connsiteX5" fmla="*/ 3765780 w 5444717"/>
              <a:gd name="connsiteY5" fmla="*/ 6878442 h 6878442"/>
              <a:gd name="connsiteX6" fmla="*/ 0 w 5444717"/>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14533 h 6878442"/>
              <a:gd name="connsiteX5" fmla="*/ 3765780 w 5448623"/>
              <a:gd name="connsiteY5" fmla="*/ 6878442 h 6878442"/>
              <a:gd name="connsiteX6" fmla="*/ 0 w 5448623"/>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33583 h 6878442"/>
              <a:gd name="connsiteX5" fmla="*/ 3765780 w 5448623"/>
              <a:gd name="connsiteY5" fmla="*/ 6878442 h 6878442"/>
              <a:gd name="connsiteX6" fmla="*/ 0 w 5448623"/>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315225 w 5444717"/>
              <a:gd name="connsiteY3" fmla="*/ 679763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83440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2987 w 5444717"/>
              <a:gd name="connsiteY4" fmla="*/ 477477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6621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62037 w 5444717"/>
              <a:gd name="connsiteY4" fmla="*/ 477858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69539"/>
              <a:gd name="connsiteY0" fmla="*/ 6878279 h 6878442"/>
              <a:gd name="connsiteX1" fmla="*/ 3055027 w 5469539"/>
              <a:gd name="connsiteY1" fmla="*/ 0 h 6878442"/>
              <a:gd name="connsiteX2" fmla="*/ 5444717 w 5469539"/>
              <a:gd name="connsiteY2" fmla="*/ 0 h 6878442"/>
              <a:gd name="connsiteX3" fmla="*/ 5469530 w 5469539"/>
              <a:gd name="connsiteY3" fmla="*/ 6389968 h 6878442"/>
              <a:gd name="connsiteX4" fmla="*/ 4650607 w 5469539"/>
              <a:gd name="connsiteY4" fmla="*/ 4858592 h 6878442"/>
              <a:gd name="connsiteX5" fmla="*/ 3765780 w 5469539"/>
              <a:gd name="connsiteY5" fmla="*/ 6878442 h 6878442"/>
              <a:gd name="connsiteX6" fmla="*/ 0 w 5469539"/>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3380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33808 h 6878279"/>
              <a:gd name="connsiteX4" fmla="*/ 4650607 w 5444717"/>
              <a:gd name="connsiteY4" fmla="*/ 4858592 h 6878279"/>
              <a:gd name="connsiteX5" fmla="*/ 3632430 w 5444717"/>
              <a:gd name="connsiteY5" fmla="*/ 6695562 h 6878279"/>
              <a:gd name="connsiteX6" fmla="*/ 0 w 5444717"/>
              <a:gd name="connsiteY6" fmla="*/ 6878279 h 6878279"/>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7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25207 w 5444717"/>
              <a:gd name="connsiteY4" fmla="*/ 4773925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80241 w 5444717"/>
              <a:gd name="connsiteY4" fmla="*/ 47654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7527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22116 w 5444717"/>
              <a:gd name="connsiteY3" fmla="*/ 6489875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084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41650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695083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9474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46375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252784 w 5444717"/>
              <a:gd name="connsiteY3" fmla="*/ 6536441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29574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1289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47132 w 5444717"/>
              <a:gd name="connsiteY4" fmla="*/ 4871292 h 6878279"/>
              <a:gd name="connsiteX5" fmla="*/ 3762817 w 5444717"/>
              <a:gd name="connsiteY5" fmla="*/ 6877596 h 6878279"/>
              <a:gd name="connsiteX6" fmla="*/ 0 w 5444717"/>
              <a:gd name="connsiteY6" fmla="*/ 6878279 h 6878279"/>
              <a:gd name="connsiteX0" fmla="*/ 0 w 5444717"/>
              <a:gd name="connsiteY0" fmla="*/ 6881497 h 6881497"/>
              <a:gd name="connsiteX1" fmla="*/ 3055027 w 5444717"/>
              <a:gd name="connsiteY1" fmla="*/ 3218 h 6881497"/>
              <a:gd name="connsiteX2" fmla="*/ 4269613 w 5444717"/>
              <a:gd name="connsiteY2" fmla="*/ 0 h 6881497"/>
              <a:gd name="connsiteX3" fmla="*/ 5444717 w 5444717"/>
              <a:gd name="connsiteY3" fmla="*/ 3218 h 6881497"/>
              <a:gd name="connsiteX4" fmla="*/ 5439808 w 5444717"/>
              <a:gd name="connsiteY4" fmla="*/ 6658844 h 6881497"/>
              <a:gd name="connsiteX5" fmla="*/ 4647132 w 5444717"/>
              <a:gd name="connsiteY5" fmla="*/ 4874510 h 6881497"/>
              <a:gd name="connsiteX6" fmla="*/ 3762817 w 5444717"/>
              <a:gd name="connsiteY6" fmla="*/ 6880814 h 6881497"/>
              <a:gd name="connsiteX7" fmla="*/ 0 w 5444717"/>
              <a:gd name="connsiteY7" fmla="*/ 6881497 h 6881497"/>
              <a:gd name="connsiteX0" fmla="*/ 0 w 5444717"/>
              <a:gd name="connsiteY0" fmla="*/ 6881497 h 6881497"/>
              <a:gd name="connsiteX1" fmla="*/ 4269613 w 5444717"/>
              <a:gd name="connsiteY1" fmla="*/ 0 h 6881497"/>
              <a:gd name="connsiteX2" fmla="*/ 5444717 w 5444717"/>
              <a:gd name="connsiteY2" fmla="*/ 3218 h 6881497"/>
              <a:gd name="connsiteX3" fmla="*/ 5439808 w 5444717"/>
              <a:gd name="connsiteY3" fmla="*/ 6658844 h 6881497"/>
              <a:gd name="connsiteX4" fmla="*/ 4647132 w 5444717"/>
              <a:gd name="connsiteY4" fmla="*/ 4874510 h 6881497"/>
              <a:gd name="connsiteX5" fmla="*/ 3762817 w 5444717"/>
              <a:gd name="connsiteY5" fmla="*/ 6880814 h 6881497"/>
              <a:gd name="connsiteX6" fmla="*/ 0 w 5444717"/>
              <a:gd name="connsiteY6" fmla="*/ 6881497 h 6881497"/>
              <a:gd name="connsiteX0" fmla="*/ 0 w 5444717"/>
              <a:gd name="connsiteY0" fmla="*/ 6881497 h 6881884"/>
              <a:gd name="connsiteX1" fmla="*/ 4269613 w 5444717"/>
              <a:gd name="connsiteY1" fmla="*/ 0 h 6881884"/>
              <a:gd name="connsiteX2" fmla="*/ 5444717 w 5444717"/>
              <a:gd name="connsiteY2" fmla="*/ 3218 h 6881884"/>
              <a:gd name="connsiteX3" fmla="*/ 5439808 w 5444717"/>
              <a:gd name="connsiteY3" fmla="*/ 6658844 h 6881884"/>
              <a:gd name="connsiteX4" fmla="*/ 4647132 w 5444717"/>
              <a:gd name="connsiteY4" fmla="*/ 4874510 h 6881884"/>
              <a:gd name="connsiteX5" fmla="*/ 3762817 w 5444717"/>
              <a:gd name="connsiteY5" fmla="*/ 6880814 h 6881884"/>
              <a:gd name="connsiteX6" fmla="*/ 1250046 w 5444717"/>
              <a:gd name="connsiteY6" fmla="*/ 6881884 h 6881884"/>
              <a:gd name="connsiteX7" fmla="*/ 0 w 5444717"/>
              <a:gd name="connsiteY7" fmla="*/ 6881497 h 6881884"/>
              <a:gd name="connsiteX0" fmla="*/ 0 w 4194671"/>
              <a:gd name="connsiteY0" fmla="*/ 6881884 h 6881884"/>
              <a:gd name="connsiteX1" fmla="*/ 3019567 w 4194671"/>
              <a:gd name="connsiteY1" fmla="*/ 0 h 6881884"/>
              <a:gd name="connsiteX2" fmla="*/ 4194671 w 4194671"/>
              <a:gd name="connsiteY2" fmla="*/ 3218 h 6881884"/>
              <a:gd name="connsiteX3" fmla="*/ 4189762 w 4194671"/>
              <a:gd name="connsiteY3" fmla="*/ 6658844 h 6881884"/>
              <a:gd name="connsiteX4" fmla="*/ 3397086 w 4194671"/>
              <a:gd name="connsiteY4" fmla="*/ 4874510 h 6881884"/>
              <a:gd name="connsiteX5" fmla="*/ 2512771 w 4194671"/>
              <a:gd name="connsiteY5" fmla="*/ 6880814 h 6881884"/>
              <a:gd name="connsiteX6" fmla="*/ 0 w 4194671"/>
              <a:gd name="connsiteY6" fmla="*/ 6881884 h 68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4671" h="6881884">
                <a:moveTo>
                  <a:pt x="0" y="6881884"/>
                </a:moveTo>
                <a:lnTo>
                  <a:pt x="3019567" y="0"/>
                </a:lnTo>
                <a:lnTo>
                  <a:pt x="4194671" y="3218"/>
                </a:lnTo>
                <a:cubicBezTo>
                  <a:pt x="4194080" y="2195297"/>
                  <a:pt x="4190353" y="4466765"/>
                  <a:pt x="4189762" y="6658844"/>
                </a:cubicBezTo>
                <a:cubicBezTo>
                  <a:pt x="4052130" y="6344469"/>
                  <a:pt x="3577249" y="5273945"/>
                  <a:pt x="3397086" y="4874510"/>
                </a:cubicBezTo>
                <a:lnTo>
                  <a:pt x="2512771" y="6880814"/>
                </a:lnTo>
                <a:lnTo>
                  <a:pt x="0" y="6881884"/>
                </a:lnTo>
                <a:close/>
              </a:path>
            </a:pathLst>
          </a:custGeom>
          <a:solidFill>
            <a:schemeClr val="tx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sp>
        <p:nvSpPr>
          <p:cNvPr id="15" name="Isosceles Triangle 7">
            <a:extLst>
              <a:ext uri="{FF2B5EF4-FFF2-40B4-BE49-F238E27FC236}">
                <a16:creationId xmlns:a16="http://schemas.microsoft.com/office/drawing/2014/main" xmlns="" id="{19E0D814-2370-44CC-82ED-58FBF8DFD5E5}"/>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Content Placeholder 2"/>
          <p:cNvSpPr>
            <a:spLocks noGrp="1"/>
          </p:cNvSpPr>
          <p:nvPr>
            <p:ph idx="1"/>
          </p:nvPr>
        </p:nvSpPr>
        <p:spPr>
          <a:xfrm>
            <a:off x="378000" y="1188000"/>
            <a:ext cx="5908500" cy="3240000"/>
          </a:xfrm>
        </p:spPr>
        <p:txBody>
          <a:bodyPr>
            <a:noAutofit/>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3" name="Title 1">
            <a:extLst>
              <a:ext uri="{FF2B5EF4-FFF2-40B4-BE49-F238E27FC236}">
                <a16:creationId xmlns:a16="http://schemas.microsoft.com/office/drawing/2014/main" xmlns="" id="{4D7F196A-CD00-4DD1-B36A-C8D37E166303}"/>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16" name="Text Placeholder 7">
            <a:extLst>
              <a:ext uri="{FF2B5EF4-FFF2-40B4-BE49-F238E27FC236}">
                <a16:creationId xmlns:a16="http://schemas.microsoft.com/office/drawing/2014/main" xmlns="" id="{955B826C-85D1-40FA-8463-2AB789AEA3A0}"/>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7" name="Footer Placeholder 4">
            <a:extLst>
              <a:ext uri="{FF2B5EF4-FFF2-40B4-BE49-F238E27FC236}">
                <a16:creationId xmlns:a16="http://schemas.microsoft.com/office/drawing/2014/main" xmlns="" id="{186F30EA-71C0-43EA-8DBF-0B660EA15284}"/>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9" name="Slide Number Placeholder 5">
            <a:extLst>
              <a:ext uri="{FF2B5EF4-FFF2-40B4-BE49-F238E27FC236}">
                <a16:creationId xmlns:a16="http://schemas.microsoft.com/office/drawing/2014/main" xmlns="" id="{99130BA2-4E6D-4DFC-BD6B-A935D3EF2EA7}"/>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12" name="TextBox 11">
            <a:extLst>
              <a:ext uri="{FF2B5EF4-FFF2-40B4-BE49-F238E27FC236}">
                <a16:creationId xmlns:a16="http://schemas.microsoft.com/office/drawing/2014/main" xmlns="" id="{31BFCFCF-C55F-47BD-9252-E79571FE46FE}"/>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right hand shape (recommended):</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3779738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Image o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A618D99-4639-4505-BC8A-F5689B44F8E2}"/>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Isosceles Triangle 7">
            <a:extLst>
              <a:ext uri="{FF2B5EF4-FFF2-40B4-BE49-F238E27FC236}">
                <a16:creationId xmlns:a16="http://schemas.microsoft.com/office/drawing/2014/main" xmlns="" id="{B8C5F9F1-AD4A-42B0-82F4-89284BBACA2F}"/>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2" name="Picture Placeholder 3">
            <a:extLst>
              <a:ext uri="{FF2B5EF4-FFF2-40B4-BE49-F238E27FC236}">
                <a16:creationId xmlns:a16="http://schemas.microsoft.com/office/drawing/2014/main" xmlns="" id="{376449C7-EEE2-442D-8C3A-72C00B310ADA}"/>
              </a:ext>
            </a:extLst>
          </p:cNvPr>
          <p:cNvSpPr>
            <a:spLocks noGrp="1"/>
          </p:cNvSpPr>
          <p:nvPr>
            <p:ph type="pic" sz="quarter" idx="13" hasCustomPrompt="1"/>
          </p:nvPr>
        </p:nvSpPr>
        <p:spPr>
          <a:xfrm>
            <a:off x="5070893" y="-7822"/>
            <a:ext cx="4083538" cy="5158709"/>
          </a:xfrm>
          <a:custGeom>
            <a:avLst/>
            <a:gdLst>
              <a:gd name="connsiteX0" fmla="*/ 0 w 5413824"/>
              <a:gd name="connsiteY0" fmla="*/ 0 h 6861175"/>
              <a:gd name="connsiteX1" fmla="*/ 5413824 w 5413824"/>
              <a:gd name="connsiteY1" fmla="*/ 0 h 6861175"/>
              <a:gd name="connsiteX2" fmla="*/ 5413824 w 5413824"/>
              <a:gd name="connsiteY2" fmla="*/ 6861175 h 6861175"/>
              <a:gd name="connsiteX3" fmla="*/ 0 w 5413824"/>
              <a:gd name="connsiteY3" fmla="*/ 6861175 h 6861175"/>
              <a:gd name="connsiteX4" fmla="*/ 0 w 5413824"/>
              <a:gd name="connsiteY4" fmla="*/ 0 h 6861175"/>
              <a:gd name="connsiteX0" fmla="*/ 0 w 5413824"/>
              <a:gd name="connsiteY0" fmla="*/ 0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5" fmla="*/ 0 w 5413824"/>
              <a:gd name="connsiteY5" fmla="*/ 0 h 6861175"/>
              <a:gd name="connsiteX0" fmla="*/ 0 w 5413824"/>
              <a:gd name="connsiteY0" fmla="*/ 6861175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0 w 5427472"/>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3745756 w 5427472"/>
              <a:gd name="connsiteY4" fmla="*/ 6858000 h 6861175"/>
              <a:gd name="connsiteX5" fmla="*/ 0 w 5427472"/>
              <a:gd name="connsiteY5"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5427472 w 5427472"/>
              <a:gd name="connsiteY4" fmla="*/ 6861175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81554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8012"/>
              <a:gd name="connsiteX1" fmla="*/ 3048212 w 5427472"/>
              <a:gd name="connsiteY1" fmla="*/ 0 h 6868012"/>
              <a:gd name="connsiteX2" fmla="*/ 5427472 w 5427472"/>
              <a:gd name="connsiteY2" fmla="*/ 0 h 6868012"/>
              <a:gd name="connsiteX3" fmla="*/ 5425700 w 5427472"/>
              <a:gd name="connsiteY3" fmla="*/ 6581554 h 6868012"/>
              <a:gd name="connsiteX4" fmla="*/ 4645979 w 5427472"/>
              <a:gd name="connsiteY4" fmla="*/ 4851622 h 6868012"/>
              <a:gd name="connsiteX5" fmla="*/ 3762442 w 5427472"/>
              <a:gd name="connsiteY5" fmla="*/ 6868012 h 6868012"/>
              <a:gd name="connsiteX6" fmla="*/ 0 w 5427472"/>
              <a:gd name="connsiteY6" fmla="*/ 6861175 h 6868012"/>
              <a:gd name="connsiteX0" fmla="*/ 0 w 5435738"/>
              <a:gd name="connsiteY0" fmla="*/ 6861175 h 6868012"/>
              <a:gd name="connsiteX1" fmla="*/ 3048212 w 5435738"/>
              <a:gd name="connsiteY1" fmla="*/ 0 h 6868012"/>
              <a:gd name="connsiteX2" fmla="*/ 5427472 w 5435738"/>
              <a:gd name="connsiteY2" fmla="*/ 0 h 6868012"/>
              <a:gd name="connsiteX3" fmla="*/ 5435712 w 5435738"/>
              <a:gd name="connsiteY3" fmla="*/ 6618264 h 6868012"/>
              <a:gd name="connsiteX4" fmla="*/ 4645979 w 5435738"/>
              <a:gd name="connsiteY4" fmla="*/ 4851622 h 6868012"/>
              <a:gd name="connsiteX5" fmla="*/ 3762442 w 5435738"/>
              <a:gd name="connsiteY5" fmla="*/ 6868012 h 6868012"/>
              <a:gd name="connsiteX6" fmla="*/ 0 w 5435738"/>
              <a:gd name="connsiteY6" fmla="*/ 6861175 h 6868012"/>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49317 w 5439076"/>
              <a:gd name="connsiteY4" fmla="*/ 4851622 h 6868012"/>
              <a:gd name="connsiteX5" fmla="*/ 3765780 w 5439076"/>
              <a:gd name="connsiteY5" fmla="*/ 6868012 h 6868012"/>
              <a:gd name="connsiteX6" fmla="*/ 0 w 5439076"/>
              <a:gd name="connsiteY6" fmla="*/ 6867849 h 6868012"/>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55294 w 5439076"/>
              <a:gd name="connsiteY4" fmla="*/ 4875528 h 6868012"/>
              <a:gd name="connsiteX5" fmla="*/ 3765780 w 5439076"/>
              <a:gd name="connsiteY5" fmla="*/ 6868012 h 6868012"/>
              <a:gd name="connsiteX6" fmla="*/ 0 w 5439076"/>
              <a:gd name="connsiteY6" fmla="*/ 6867849 h 6868012"/>
              <a:gd name="connsiteX0" fmla="*/ 0 w 5439142"/>
              <a:gd name="connsiteY0" fmla="*/ 6878279 h 6878442"/>
              <a:gd name="connsiteX1" fmla="*/ 3051550 w 5439142"/>
              <a:gd name="connsiteY1" fmla="*/ 1043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39142"/>
              <a:gd name="connsiteY0" fmla="*/ 6885233 h 6885396"/>
              <a:gd name="connsiteX1" fmla="*/ 3058504 w 5439142"/>
              <a:gd name="connsiteY1" fmla="*/ 0 h 6885396"/>
              <a:gd name="connsiteX2" fmla="*/ 5437764 w 5439142"/>
              <a:gd name="connsiteY2" fmla="*/ 6954 h 6885396"/>
              <a:gd name="connsiteX3" fmla="*/ 5439050 w 5439142"/>
              <a:gd name="connsiteY3" fmla="*/ 6635648 h 6885396"/>
              <a:gd name="connsiteX4" fmla="*/ 4655294 w 5439142"/>
              <a:gd name="connsiteY4" fmla="*/ 4892912 h 6885396"/>
              <a:gd name="connsiteX5" fmla="*/ 3765780 w 5439142"/>
              <a:gd name="connsiteY5" fmla="*/ 6885396 h 6885396"/>
              <a:gd name="connsiteX6" fmla="*/ 0 w 5439142"/>
              <a:gd name="connsiteY6" fmla="*/ 6885233 h 6885396"/>
              <a:gd name="connsiteX0" fmla="*/ 0 w 5439142"/>
              <a:gd name="connsiteY0" fmla="*/ 6878279 h 6878442"/>
              <a:gd name="connsiteX1" fmla="*/ 3055027 w 5439142"/>
              <a:gd name="connsiteY1" fmla="*/ 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28694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294671 w 5444717"/>
              <a:gd name="connsiteY3" fmla="*/ 6612652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28675"/>
              <a:gd name="connsiteY0" fmla="*/ 6878279 h 6878442"/>
              <a:gd name="connsiteX1" fmla="*/ 3055027 w 5428675"/>
              <a:gd name="connsiteY1" fmla="*/ 0 h 6878442"/>
              <a:gd name="connsiteX2" fmla="*/ 5428675 w 5428675"/>
              <a:gd name="connsiteY2" fmla="*/ 0 h 6878442"/>
              <a:gd name="connsiteX3" fmla="*/ 5423008 w 5428675"/>
              <a:gd name="connsiteY3" fmla="*/ 6692863 h 6878442"/>
              <a:gd name="connsiteX4" fmla="*/ 4655294 w 5428675"/>
              <a:gd name="connsiteY4" fmla="*/ 4885958 h 6878442"/>
              <a:gd name="connsiteX5" fmla="*/ 3765780 w 5428675"/>
              <a:gd name="connsiteY5" fmla="*/ 6878442 h 6878442"/>
              <a:gd name="connsiteX6" fmla="*/ 0 w 5428675"/>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45769 w 5444717"/>
              <a:gd name="connsiteY4" fmla="*/ 4914533 h 6878442"/>
              <a:gd name="connsiteX5" fmla="*/ 3765780 w 5444717"/>
              <a:gd name="connsiteY5" fmla="*/ 6878442 h 6878442"/>
              <a:gd name="connsiteX6" fmla="*/ 0 w 5444717"/>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14533 h 6878442"/>
              <a:gd name="connsiteX5" fmla="*/ 3765780 w 5448623"/>
              <a:gd name="connsiteY5" fmla="*/ 6878442 h 6878442"/>
              <a:gd name="connsiteX6" fmla="*/ 0 w 5448623"/>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33583 h 6878442"/>
              <a:gd name="connsiteX5" fmla="*/ 3765780 w 5448623"/>
              <a:gd name="connsiteY5" fmla="*/ 6878442 h 6878442"/>
              <a:gd name="connsiteX6" fmla="*/ 0 w 5448623"/>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315225 w 5444717"/>
              <a:gd name="connsiteY3" fmla="*/ 679763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83440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2987 w 5444717"/>
              <a:gd name="connsiteY4" fmla="*/ 477477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6621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62037 w 5444717"/>
              <a:gd name="connsiteY4" fmla="*/ 477858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69539"/>
              <a:gd name="connsiteY0" fmla="*/ 6878279 h 6878442"/>
              <a:gd name="connsiteX1" fmla="*/ 3055027 w 5469539"/>
              <a:gd name="connsiteY1" fmla="*/ 0 h 6878442"/>
              <a:gd name="connsiteX2" fmla="*/ 5444717 w 5469539"/>
              <a:gd name="connsiteY2" fmla="*/ 0 h 6878442"/>
              <a:gd name="connsiteX3" fmla="*/ 5469530 w 5469539"/>
              <a:gd name="connsiteY3" fmla="*/ 6389968 h 6878442"/>
              <a:gd name="connsiteX4" fmla="*/ 4650607 w 5469539"/>
              <a:gd name="connsiteY4" fmla="*/ 4858592 h 6878442"/>
              <a:gd name="connsiteX5" fmla="*/ 3765780 w 5469539"/>
              <a:gd name="connsiteY5" fmla="*/ 6878442 h 6878442"/>
              <a:gd name="connsiteX6" fmla="*/ 0 w 5469539"/>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3380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33808 h 6878279"/>
              <a:gd name="connsiteX4" fmla="*/ 4650607 w 5444717"/>
              <a:gd name="connsiteY4" fmla="*/ 4858592 h 6878279"/>
              <a:gd name="connsiteX5" fmla="*/ 3632430 w 5444717"/>
              <a:gd name="connsiteY5" fmla="*/ 6695562 h 6878279"/>
              <a:gd name="connsiteX6" fmla="*/ 0 w 5444717"/>
              <a:gd name="connsiteY6" fmla="*/ 6878279 h 6878279"/>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7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25207 w 5444717"/>
              <a:gd name="connsiteY4" fmla="*/ 4773925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80241 w 5444717"/>
              <a:gd name="connsiteY4" fmla="*/ 47654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7527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22116 w 5444717"/>
              <a:gd name="connsiteY3" fmla="*/ 6489875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084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41650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695083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9474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46375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252784 w 5444717"/>
              <a:gd name="connsiteY3" fmla="*/ 6536441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29574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1289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47132 w 5444717"/>
              <a:gd name="connsiteY4" fmla="*/ 4871292 h 6878279"/>
              <a:gd name="connsiteX5" fmla="*/ 3762817 w 5444717"/>
              <a:gd name="connsiteY5" fmla="*/ 6877596 h 6878279"/>
              <a:gd name="connsiteX6" fmla="*/ 0 w 5444717"/>
              <a:gd name="connsiteY6" fmla="*/ 6878279 h 68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717" h="6878279">
                <a:moveTo>
                  <a:pt x="0" y="6878279"/>
                </a:moveTo>
                <a:lnTo>
                  <a:pt x="3055027" y="0"/>
                </a:lnTo>
                <a:lnTo>
                  <a:pt x="5444717" y="0"/>
                </a:lnTo>
                <a:cubicBezTo>
                  <a:pt x="5444126" y="2192079"/>
                  <a:pt x="5440399" y="4463547"/>
                  <a:pt x="5439808" y="6655626"/>
                </a:cubicBezTo>
                <a:cubicBezTo>
                  <a:pt x="5302176" y="6341251"/>
                  <a:pt x="4827295" y="5270727"/>
                  <a:pt x="4647132" y="4871292"/>
                </a:cubicBezTo>
                <a:lnTo>
                  <a:pt x="3762817" y="6877596"/>
                </a:lnTo>
                <a:lnTo>
                  <a:pt x="0" y="6878279"/>
                </a:lnTo>
                <a:close/>
              </a:path>
            </a:pathLst>
          </a:custGeom>
          <a:solidFill>
            <a:schemeClr val="tx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sp>
        <p:nvSpPr>
          <p:cNvPr id="14" name="Footer Placeholder 4">
            <a:extLst>
              <a:ext uri="{FF2B5EF4-FFF2-40B4-BE49-F238E27FC236}">
                <a16:creationId xmlns:a16="http://schemas.microsoft.com/office/drawing/2014/main" xmlns="" id="{D3831BE8-0443-4BBD-BFC2-B38234460AB7}"/>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05B31C95-AE19-4C61-AA5E-5075AA3E4CBA}"/>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15" name="TextBox 14">
            <a:extLst>
              <a:ext uri="{FF2B5EF4-FFF2-40B4-BE49-F238E27FC236}">
                <a16:creationId xmlns:a16="http://schemas.microsoft.com/office/drawing/2014/main" xmlns="" id="{EDAB945C-AB45-41C5-9BC9-989B6B9938F9}"/>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right hand shape (recommended):</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
        <p:nvSpPr>
          <p:cNvPr id="17" name="Title 1">
            <a:extLst>
              <a:ext uri="{FF2B5EF4-FFF2-40B4-BE49-F238E27FC236}">
                <a16:creationId xmlns:a16="http://schemas.microsoft.com/office/drawing/2014/main" xmlns="" id="{7D4EA8F4-5F9B-44ED-8D87-6F4F2EA06186}"/>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18" name="Text Placeholder 7">
            <a:extLst>
              <a:ext uri="{FF2B5EF4-FFF2-40B4-BE49-F238E27FC236}">
                <a16:creationId xmlns:a16="http://schemas.microsoft.com/office/drawing/2014/main" xmlns="" id="{02DC7B3F-738B-43D5-A126-509044EDB544}"/>
              </a:ext>
            </a:extLst>
          </p:cNvPr>
          <p:cNvSpPr>
            <a:spLocks noGrp="1"/>
          </p:cNvSpPr>
          <p:nvPr>
            <p:ph type="body" sz="quarter" idx="14"/>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9" name="Content Placeholder 2">
            <a:extLst>
              <a:ext uri="{FF2B5EF4-FFF2-40B4-BE49-F238E27FC236}">
                <a16:creationId xmlns:a16="http://schemas.microsoft.com/office/drawing/2014/main" xmlns="" id="{CC326A6F-35E0-4789-AD67-DB49294C0B6D}"/>
              </a:ext>
            </a:extLst>
          </p:cNvPr>
          <p:cNvSpPr>
            <a:spLocks noGrp="1"/>
          </p:cNvSpPr>
          <p:nvPr>
            <p:ph idx="1"/>
          </p:nvPr>
        </p:nvSpPr>
        <p:spPr>
          <a:xfrm>
            <a:off x="378000" y="1188000"/>
            <a:ext cx="5308425"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4231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with chart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52C97DD9-9EDB-4F99-8F2A-96505DB04535}"/>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54F2EBF4-A3DA-48D3-AE46-F057F8D16CA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Text Placeholder 12">
            <a:extLst>
              <a:ext uri="{FF2B5EF4-FFF2-40B4-BE49-F238E27FC236}">
                <a16:creationId xmlns:a16="http://schemas.microsoft.com/office/drawing/2014/main" xmlns="" id="{F881A89A-5B99-4886-A44D-173F33A532E6}"/>
              </a:ext>
            </a:extLst>
          </p:cNvPr>
          <p:cNvSpPr>
            <a:spLocks noGrp="1"/>
          </p:cNvSpPr>
          <p:nvPr>
            <p:ph type="body" sz="quarter" idx="15"/>
          </p:nvPr>
        </p:nvSpPr>
        <p:spPr>
          <a:xfrm>
            <a:off x="7560000" y="1188000"/>
            <a:ext cx="1452600" cy="810000"/>
          </a:xfrm>
        </p:spPr>
        <p:txBody>
          <a:bodyPr>
            <a:noAutofit/>
          </a:bodyPr>
          <a:lstStyle>
            <a:lvl1pPr marL="0" indent="0">
              <a:lnSpc>
                <a:spcPts val="2400"/>
              </a:lnSpc>
              <a:spcAft>
                <a:spcPts val="0"/>
              </a:spcAft>
              <a:buNone/>
              <a:defRPr sz="2100" b="1">
                <a:solidFill>
                  <a:schemeClr val="accent2"/>
                </a:solidFill>
              </a:defRPr>
            </a:lvl1pPr>
            <a:lvl2pPr marL="0" indent="0">
              <a:lnSpc>
                <a:spcPts val="2400"/>
              </a:lnSpc>
              <a:spcAft>
                <a:spcPts val="0"/>
              </a:spcAft>
              <a:buNone/>
              <a:defRPr sz="2100" b="0">
                <a:solidFill>
                  <a:schemeClr val="accent2"/>
                </a:solidFill>
              </a:defRPr>
            </a:lvl2pPr>
            <a:lvl3pPr marL="0" indent="0">
              <a:lnSpc>
                <a:spcPts val="1800"/>
              </a:lnSpc>
              <a:spcBef>
                <a:spcPts val="0"/>
              </a:spcBef>
              <a:spcAft>
                <a:spcPts val="0"/>
              </a:spcAft>
              <a:buNone/>
              <a:defRPr sz="1500">
                <a:solidFill>
                  <a:schemeClr val="accent1"/>
                </a:solidFill>
              </a:defRPr>
            </a:lvl3pPr>
          </a:lstStyle>
          <a:p>
            <a:pPr lvl="0"/>
            <a:r>
              <a:rPr lang="en-US"/>
              <a:t>Edit Master text styles</a:t>
            </a:r>
          </a:p>
          <a:p>
            <a:pPr lvl="1"/>
            <a:r>
              <a:rPr lang="en-US"/>
              <a:t>Second level</a:t>
            </a:r>
          </a:p>
          <a:p>
            <a:pPr lvl="2"/>
            <a:r>
              <a:rPr lang="en-US"/>
              <a:t>Third level</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Text Placeholder 12">
            <a:extLst>
              <a:ext uri="{FF2B5EF4-FFF2-40B4-BE49-F238E27FC236}">
                <a16:creationId xmlns:a16="http://schemas.microsoft.com/office/drawing/2014/main" xmlns="" id="{43AA7D44-BC15-475B-B3F8-FCBE61D905F4}"/>
              </a:ext>
            </a:extLst>
          </p:cNvPr>
          <p:cNvSpPr>
            <a:spLocks noGrp="1"/>
          </p:cNvSpPr>
          <p:nvPr>
            <p:ph type="body" sz="quarter" idx="16"/>
          </p:nvPr>
        </p:nvSpPr>
        <p:spPr>
          <a:xfrm>
            <a:off x="7560000" y="2219307"/>
            <a:ext cx="1452600" cy="810000"/>
          </a:xfrm>
        </p:spPr>
        <p:txBody>
          <a:bodyPr>
            <a:noAutofit/>
          </a:bodyPr>
          <a:lstStyle>
            <a:lvl1pPr marL="0" indent="0">
              <a:lnSpc>
                <a:spcPts val="2400"/>
              </a:lnSpc>
              <a:spcAft>
                <a:spcPts val="0"/>
              </a:spcAft>
              <a:buNone/>
              <a:defRPr sz="2100" b="1">
                <a:solidFill>
                  <a:schemeClr val="accent2"/>
                </a:solidFill>
              </a:defRPr>
            </a:lvl1pPr>
            <a:lvl2pPr marL="0" indent="0" algn="l">
              <a:lnSpc>
                <a:spcPts val="2400"/>
              </a:lnSpc>
              <a:spcAft>
                <a:spcPts val="0"/>
              </a:spcAft>
              <a:buNone/>
              <a:defRPr sz="2100" b="0">
                <a:solidFill>
                  <a:schemeClr val="accent2"/>
                </a:solidFill>
              </a:defRPr>
            </a:lvl2pPr>
            <a:lvl3pPr marL="0" indent="0">
              <a:lnSpc>
                <a:spcPts val="1800"/>
              </a:lnSpc>
              <a:spcBef>
                <a:spcPts val="0"/>
              </a:spcBef>
              <a:spcAft>
                <a:spcPts val="0"/>
              </a:spcAft>
              <a:buNone/>
              <a:defRPr sz="1500">
                <a:solidFill>
                  <a:schemeClr val="accent1"/>
                </a:solidFill>
              </a:defRPr>
            </a:lvl3pPr>
          </a:lstStyle>
          <a:p>
            <a:pPr lvl="0"/>
            <a:r>
              <a:rPr lang="en-US"/>
              <a:t>Edit Master text styles</a:t>
            </a:r>
          </a:p>
          <a:p>
            <a:pPr lvl="1"/>
            <a:r>
              <a:rPr lang="en-US"/>
              <a:t>Second level</a:t>
            </a:r>
          </a:p>
          <a:p>
            <a:pPr lvl="2"/>
            <a:r>
              <a:rPr lang="en-US"/>
              <a:t>Third level</a:t>
            </a:r>
          </a:p>
        </p:txBody>
      </p:sp>
      <p:sp>
        <p:nvSpPr>
          <p:cNvPr id="20" name="Title 1">
            <a:extLst>
              <a:ext uri="{FF2B5EF4-FFF2-40B4-BE49-F238E27FC236}">
                <a16:creationId xmlns:a16="http://schemas.microsoft.com/office/drawing/2014/main" xmlns="" id="{83E7B97F-A3D3-4BFF-81BD-83490749F34F}"/>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21" name="Text Placeholder 7">
            <a:extLst>
              <a:ext uri="{FF2B5EF4-FFF2-40B4-BE49-F238E27FC236}">
                <a16:creationId xmlns:a16="http://schemas.microsoft.com/office/drawing/2014/main" xmlns="" id="{C8B28B6E-F50A-4DD3-B43A-DE5684249C7F}"/>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22" name="Footer Placeholder 4">
            <a:extLst>
              <a:ext uri="{FF2B5EF4-FFF2-40B4-BE49-F238E27FC236}">
                <a16:creationId xmlns:a16="http://schemas.microsoft.com/office/drawing/2014/main" xmlns="" id="{93E69D38-B636-4F62-A671-636F45DB230C}"/>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4" name="Slide Number Placeholder 5">
            <a:extLst>
              <a:ext uri="{FF2B5EF4-FFF2-40B4-BE49-F238E27FC236}">
                <a16:creationId xmlns:a16="http://schemas.microsoft.com/office/drawing/2014/main" xmlns="" id="{9CED144D-3C50-4610-B4D3-822DECD4D509}"/>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4" name="Chart Placeholder 3">
            <a:extLst>
              <a:ext uri="{FF2B5EF4-FFF2-40B4-BE49-F238E27FC236}">
                <a16:creationId xmlns:a16="http://schemas.microsoft.com/office/drawing/2014/main" xmlns="" id="{A565F70D-B05C-4EAF-8CAE-CEBA324A87EE}"/>
              </a:ext>
            </a:extLst>
          </p:cNvPr>
          <p:cNvSpPr>
            <a:spLocks noGrp="1"/>
          </p:cNvSpPr>
          <p:nvPr>
            <p:ph type="chart" sz="quarter" idx="17"/>
          </p:nvPr>
        </p:nvSpPr>
        <p:spPr>
          <a:xfrm>
            <a:off x="378000" y="1188244"/>
            <a:ext cx="6028816" cy="3075385"/>
          </a:xfrm>
        </p:spPr>
        <p:txBody>
          <a:bodyPr anchor="ctr"/>
          <a:lstStyle>
            <a:lvl1pPr marL="0" indent="0" algn="ctr">
              <a:buNone/>
              <a:defRPr/>
            </a:lvl1pPr>
          </a:lstStyle>
          <a:p>
            <a:r>
              <a:rPr lang="en-US"/>
              <a:t>Click icon to add chart</a:t>
            </a:r>
            <a:endParaRPr lang="en-GB" dirty="0"/>
          </a:p>
        </p:txBody>
      </p:sp>
    </p:spTree>
    <p:extLst>
      <p:ext uri="{BB962C8B-B14F-4D97-AF65-F5344CB8AC3E}">
        <p14:creationId xmlns:p14="http://schemas.microsoft.com/office/powerpoint/2010/main" val="2296167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 with chart opti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EB3EA498-27DE-4A07-A20F-E165DA077715}"/>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3E4FD497-C04A-4357-BF1D-112C2F2A7717}"/>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Content Placeholder 2"/>
          <p:cNvSpPr>
            <a:spLocks noGrp="1"/>
          </p:cNvSpPr>
          <p:nvPr>
            <p:ph idx="1"/>
          </p:nvPr>
        </p:nvSpPr>
        <p:spPr>
          <a:xfrm>
            <a:off x="378000" y="1188000"/>
            <a:ext cx="3429000" cy="3240000"/>
          </a:xfrm>
        </p:spPr>
        <p:txBody>
          <a:bodyPr>
            <a:noAutofit/>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p:cNvSpPr>
            <a:spLocks noGrp="1"/>
          </p:cNvSpPr>
          <p:nvPr>
            <p:ph type="chart" sz="quarter" idx="14"/>
          </p:nvPr>
        </p:nvSpPr>
        <p:spPr>
          <a:xfrm>
            <a:off x="4644000" y="1188000"/>
            <a:ext cx="1728000" cy="2706806"/>
          </a:xfrm>
        </p:spPr>
        <p:txBody>
          <a:bodyPr anchor="ctr">
            <a:noAutofit/>
          </a:bodyPr>
          <a:lstStyle>
            <a:lvl1pPr marL="0" indent="0" algn="ctr">
              <a:buNone/>
              <a:defRPr/>
            </a:lvl1pPr>
          </a:lstStyle>
          <a:p>
            <a:r>
              <a:rPr lang="en-US"/>
              <a:t>Click icon to add chart</a:t>
            </a:r>
            <a:endParaRPr lang="en-GB" dirty="0"/>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3" name="Chart Placeholder 6">
            <a:extLst>
              <a:ext uri="{FF2B5EF4-FFF2-40B4-BE49-F238E27FC236}">
                <a16:creationId xmlns:a16="http://schemas.microsoft.com/office/drawing/2014/main" xmlns="" id="{FA487222-A49D-4410-9AB0-452E9DD15693}"/>
              </a:ext>
            </a:extLst>
          </p:cNvPr>
          <p:cNvSpPr>
            <a:spLocks noGrp="1"/>
          </p:cNvSpPr>
          <p:nvPr>
            <p:ph type="chart" sz="quarter" idx="15"/>
          </p:nvPr>
        </p:nvSpPr>
        <p:spPr>
          <a:xfrm>
            <a:off x="6863850" y="1188000"/>
            <a:ext cx="1728000" cy="2706806"/>
          </a:xfrm>
        </p:spPr>
        <p:txBody>
          <a:bodyPr anchor="ctr">
            <a:noAutofit/>
          </a:bodyPr>
          <a:lstStyle>
            <a:lvl1pPr marL="0" indent="0" algn="ctr">
              <a:buNone/>
              <a:defRPr/>
            </a:lvl1pPr>
          </a:lstStyle>
          <a:p>
            <a:r>
              <a:rPr lang="en-US"/>
              <a:t>Click icon to add chart</a:t>
            </a:r>
            <a:endParaRPr lang="en-GB"/>
          </a:p>
        </p:txBody>
      </p:sp>
      <p:sp>
        <p:nvSpPr>
          <p:cNvPr id="17" name="Title 1">
            <a:extLst>
              <a:ext uri="{FF2B5EF4-FFF2-40B4-BE49-F238E27FC236}">
                <a16:creationId xmlns:a16="http://schemas.microsoft.com/office/drawing/2014/main" xmlns="" id="{4099EBC5-54AC-4941-A8DF-C99C2AF77278}"/>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18" name="Text Placeholder 7">
            <a:extLst>
              <a:ext uri="{FF2B5EF4-FFF2-40B4-BE49-F238E27FC236}">
                <a16:creationId xmlns:a16="http://schemas.microsoft.com/office/drawing/2014/main" xmlns="" id="{5715D11C-75A5-42E6-B343-F1D301AF591F}"/>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9" name="Footer Placeholder 4">
            <a:extLst>
              <a:ext uri="{FF2B5EF4-FFF2-40B4-BE49-F238E27FC236}">
                <a16:creationId xmlns:a16="http://schemas.microsoft.com/office/drawing/2014/main" xmlns="" id="{31D1A11A-B58F-4632-9C0B-11D24DA4105D}"/>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1" name="Slide Number Placeholder 5">
            <a:extLst>
              <a:ext uri="{FF2B5EF4-FFF2-40B4-BE49-F238E27FC236}">
                <a16:creationId xmlns:a16="http://schemas.microsoft.com/office/drawing/2014/main" xmlns="" id="{F2A29726-FF71-4099-8BCA-7A060CAC53BF}"/>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1840411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isclaimer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75454B1-28B8-4419-9DF8-4AC09DD3E591}"/>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extBox 11">
            <a:extLst>
              <a:ext uri="{FF2B5EF4-FFF2-40B4-BE49-F238E27FC236}">
                <a16:creationId xmlns:a16="http://schemas.microsoft.com/office/drawing/2014/main" xmlns="" id="{8DC5340D-9095-4617-92BD-21105993139C}"/>
              </a:ext>
            </a:extLst>
          </p:cNvPr>
          <p:cNvSpPr txBox="1"/>
          <p:nvPr/>
        </p:nvSpPr>
        <p:spPr>
          <a:xfrm>
            <a:off x="378000" y="3166105"/>
            <a:ext cx="3780000" cy="1476901"/>
          </a:xfrm>
          <a:prstGeom prst="rect">
            <a:avLst/>
          </a:prstGeom>
          <a:noFill/>
        </p:spPr>
        <p:txBody>
          <a:bodyPr wrap="square" lIns="0" tIns="0" rIns="0" bIns="0" rtlCol="0">
            <a:noAutofit/>
          </a:bodyPr>
          <a:lstStyle/>
          <a:p>
            <a:pPr>
              <a:lnSpc>
                <a:spcPts val="900"/>
              </a:lnSpc>
              <a:spcAft>
                <a:spcPts val="150"/>
              </a:spcAft>
            </a:pPr>
            <a:r>
              <a:rPr lang="en-GB" sz="750" b="0" dirty="0">
                <a:solidFill>
                  <a:schemeClr val="tx1"/>
                </a:solidFill>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br>
              <a:rPr lang="en-GB" sz="750" b="0" dirty="0">
                <a:solidFill>
                  <a:schemeClr val="tx1"/>
                </a:solidFill>
              </a:rPr>
            </a:br>
            <a:r>
              <a:rPr lang="en-GB" sz="750" b="0" dirty="0">
                <a:solidFill>
                  <a:schemeClr val="tx1"/>
                </a:solidFill>
              </a:rPr>
              <a:t>The Company shall not be obliged to disclose any revision to these forward-looking statements to reflect events or circumstances occurring after the date on which they are made or to reflect the occurrence of future events.</a:t>
            </a:r>
          </a:p>
        </p:txBody>
      </p:sp>
      <p:sp>
        <p:nvSpPr>
          <p:cNvPr id="8" name="Isosceles Triangle 12">
            <a:extLst>
              <a:ext uri="{FF2B5EF4-FFF2-40B4-BE49-F238E27FC236}">
                <a16:creationId xmlns:a16="http://schemas.microsoft.com/office/drawing/2014/main" xmlns="" id="{4B3AA152-6888-492D-901E-E7F5B4DF8ABE}"/>
              </a:ext>
            </a:extLst>
          </p:cNvPr>
          <p:cNvSpPr/>
          <p:nvPr/>
        </p:nvSpPr>
        <p:spPr>
          <a:xfrm>
            <a:off x="5216706" y="259200"/>
            <a:ext cx="3933825" cy="4891462"/>
          </a:xfrm>
          <a:custGeom>
            <a:avLst/>
            <a:gdLst>
              <a:gd name="connsiteX0" fmla="*/ 0 w 5853600"/>
              <a:gd name="connsiteY0" fmla="*/ 6508800 h 6508800"/>
              <a:gd name="connsiteX1" fmla="*/ 2926800 w 5853600"/>
              <a:gd name="connsiteY1" fmla="*/ 0 h 6508800"/>
              <a:gd name="connsiteX2" fmla="*/ 5853600 w 5853600"/>
              <a:gd name="connsiteY2" fmla="*/ 6508800 h 6508800"/>
              <a:gd name="connsiteX3" fmla="*/ 0 w 5853600"/>
              <a:gd name="connsiteY3" fmla="*/ 6508800 h 6508800"/>
              <a:gd name="connsiteX0" fmla="*/ 0 w 5853600"/>
              <a:gd name="connsiteY0" fmla="*/ 6508800 h 6508800"/>
              <a:gd name="connsiteX1" fmla="*/ 2926800 w 5853600"/>
              <a:gd name="connsiteY1" fmla="*/ 0 h 6508800"/>
              <a:gd name="connsiteX2" fmla="*/ 5234709 w 5853600"/>
              <a:gd name="connsiteY2" fmla="*/ 5123383 h 6508800"/>
              <a:gd name="connsiteX3" fmla="*/ 5853600 w 5853600"/>
              <a:gd name="connsiteY3" fmla="*/ 6508800 h 6508800"/>
              <a:gd name="connsiteX4" fmla="*/ 0 w 5853600"/>
              <a:gd name="connsiteY4" fmla="*/ 6508800 h 6508800"/>
              <a:gd name="connsiteX0" fmla="*/ 0 w 5853600"/>
              <a:gd name="connsiteY0" fmla="*/ 6508800 h 6516754"/>
              <a:gd name="connsiteX1" fmla="*/ 2926800 w 5853600"/>
              <a:gd name="connsiteY1" fmla="*/ 0 h 6516754"/>
              <a:gd name="connsiteX2" fmla="*/ 5234709 w 5853600"/>
              <a:gd name="connsiteY2" fmla="*/ 5123383 h 6516754"/>
              <a:gd name="connsiteX3" fmla="*/ 5853600 w 5853600"/>
              <a:gd name="connsiteY3" fmla="*/ 6508800 h 6516754"/>
              <a:gd name="connsiteX4" fmla="*/ 5234709 w 5853600"/>
              <a:gd name="connsiteY4" fmla="*/ 6516754 h 6516754"/>
              <a:gd name="connsiteX5" fmla="*/ 0 w 5853600"/>
              <a:gd name="connsiteY5" fmla="*/ 6508800 h 6516754"/>
              <a:gd name="connsiteX0" fmla="*/ 0 w 5234709"/>
              <a:gd name="connsiteY0" fmla="*/ 6508800 h 6516754"/>
              <a:gd name="connsiteX1" fmla="*/ 2926800 w 5234709"/>
              <a:gd name="connsiteY1" fmla="*/ 0 h 6516754"/>
              <a:gd name="connsiteX2" fmla="*/ 5234709 w 5234709"/>
              <a:gd name="connsiteY2" fmla="*/ 5123383 h 6516754"/>
              <a:gd name="connsiteX3" fmla="*/ 5234709 w 5234709"/>
              <a:gd name="connsiteY3" fmla="*/ 6516754 h 6516754"/>
              <a:gd name="connsiteX4" fmla="*/ 0 w 5234709"/>
              <a:gd name="connsiteY4" fmla="*/ 6508800 h 6516754"/>
              <a:gd name="connsiteX0" fmla="*/ 0 w 5245100"/>
              <a:gd name="connsiteY0" fmla="*/ 6519191 h 6519191"/>
              <a:gd name="connsiteX1" fmla="*/ 2937191 w 5245100"/>
              <a:gd name="connsiteY1" fmla="*/ 0 h 6519191"/>
              <a:gd name="connsiteX2" fmla="*/ 5245100 w 5245100"/>
              <a:gd name="connsiteY2" fmla="*/ 5123383 h 6519191"/>
              <a:gd name="connsiteX3" fmla="*/ 5245100 w 5245100"/>
              <a:gd name="connsiteY3" fmla="*/ 6516754 h 6519191"/>
              <a:gd name="connsiteX4" fmla="*/ 0 w 5245100"/>
              <a:gd name="connsiteY4" fmla="*/ 6519191 h 6519191"/>
              <a:gd name="connsiteX0" fmla="*/ 0 w 5245100"/>
              <a:gd name="connsiteY0" fmla="*/ 6519191 h 6521949"/>
              <a:gd name="connsiteX1" fmla="*/ 2937191 w 5245100"/>
              <a:gd name="connsiteY1" fmla="*/ 0 h 6521949"/>
              <a:gd name="connsiteX2" fmla="*/ 5245100 w 5245100"/>
              <a:gd name="connsiteY2" fmla="*/ 5123383 h 6521949"/>
              <a:gd name="connsiteX3" fmla="*/ 5245100 w 5245100"/>
              <a:gd name="connsiteY3" fmla="*/ 6521949 h 6521949"/>
              <a:gd name="connsiteX4" fmla="*/ 0 w 5245100"/>
              <a:gd name="connsiteY4" fmla="*/ 6519191 h 652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5100" h="6521949">
                <a:moveTo>
                  <a:pt x="0" y="6519191"/>
                </a:moveTo>
                <a:lnTo>
                  <a:pt x="2937191" y="0"/>
                </a:lnTo>
                <a:lnTo>
                  <a:pt x="5245100" y="5123383"/>
                </a:lnTo>
                <a:lnTo>
                  <a:pt x="5245100" y="6521949"/>
                </a:lnTo>
                <a:lnTo>
                  <a:pt x="0" y="65191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4" name="Picture 13">
            <a:extLst>
              <a:ext uri="{FF2B5EF4-FFF2-40B4-BE49-F238E27FC236}">
                <a16:creationId xmlns:a16="http://schemas.microsoft.com/office/drawing/2014/main" xmlns="" id="{A9F9B521-5E90-4EB7-AECC-458AA1B16F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3248" y="3626099"/>
            <a:ext cx="1460963" cy="326700"/>
          </a:xfrm>
          <a:prstGeom prst="rect">
            <a:avLst/>
          </a:prstGeom>
        </p:spPr>
      </p:pic>
      <p:sp>
        <p:nvSpPr>
          <p:cNvPr id="15" name="Footer Placeholder 4">
            <a:extLst>
              <a:ext uri="{FF2B5EF4-FFF2-40B4-BE49-F238E27FC236}">
                <a16:creationId xmlns:a16="http://schemas.microsoft.com/office/drawing/2014/main" xmlns="" id="{D34DBEDF-5BD3-4B5C-AE1D-43D496134369}"/>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7" name="Slide Number Placeholder 5">
            <a:extLst>
              <a:ext uri="{FF2B5EF4-FFF2-40B4-BE49-F238E27FC236}">
                <a16:creationId xmlns:a16="http://schemas.microsoft.com/office/drawing/2014/main" xmlns="" id="{E00036F3-BC75-4C10-B4CF-54629948F1CF}"/>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4123301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EA4C1E8-5D1B-4143-AA3C-60621D9A3BCD}"/>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extBox 1">
            <a:extLst>
              <a:ext uri="{FF2B5EF4-FFF2-40B4-BE49-F238E27FC236}">
                <a16:creationId xmlns:a16="http://schemas.microsoft.com/office/drawing/2014/main" xmlns="" id="{DCA4AD94-4469-4263-BEE2-FBDE160260CC}"/>
              </a:ext>
            </a:extLst>
          </p:cNvPr>
          <p:cNvSpPr txBox="1"/>
          <p:nvPr/>
        </p:nvSpPr>
        <p:spPr>
          <a:xfrm>
            <a:off x="685800" y="2699999"/>
            <a:ext cx="3510887" cy="540000"/>
          </a:xfrm>
          <a:prstGeom prst="rect">
            <a:avLst/>
          </a:prstGeom>
          <a:noFill/>
        </p:spPr>
        <p:txBody>
          <a:bodyPr wrap="square" lIns="0" tIns="0" rIns="0" bIns="0" rtlCol="0">
            <a:noAutofit/>
          </a:bodyPr>
          <a:lstStyle/>
          <a:p>
            <a:r>
              <a:rPr lang="en-GB" sz="1500" b="1" dirty="0">
                <a:solidFill>
                  <a:schemeClr val="accent2"/>
                </a:solidFill>
              </a:rPr>
              <a:t>linkedin.com/company/aveva </a:t>
            </a:r>
          </a:p>
          <a:p>
            <a:r>
              <a:rPr lang="en-GB" sz="1500" b="1" dirty="0">
                <a:solidFill>
                  <a:schemeClr val="accent2"/>
                </a:solidFill>
              </a:rPr>
              <a:t>@avevagroup </a:t>
            </a:r>
          </a:p>
        </p:txBody>
      </p:sp>
      <p:sp>
        <p:nvSpPr>
          <p:cNvPr id="14" name="Isosceles Triangle 12">
            <a:extLst>
              <a:ext uri="{FF2B5EF4-FFF2-40B4-BE49-F238E27FC236}">
                <a16:creationId xmlns:a16="http://schemas.microsoft.com/office/drawing/2014/main" xmlns="" id="{62259925-D714-42A8-B89D-C3A40930A4BF}"/>
              </a:ext>
            </a:extLst>
          </p:cNvPr>
          <p:cNvSpPr/>
          <p:nvPr/>
        </p:nvSpPr>
        <p:spPr>
          <a:xfrm>
            <a:off x="5216706" y="259200"/>
            <a:ext cx="3933825" cy="4891462"/>
          </a:xfrm>
          <a:custGeom>
            <a:avLst/>
            <a:gdLst>
              <a:gd name="connsiteX0" fmla="*/ 0 w 5853600"/>
              <a:gd name="connsiteY0" fmla="*/ 6508800 h 6508800"/>
              <a:gd name="connsiteX1" fmla="*/ 2926800 w 5853600"/>
              <a:gd name="connsiteY1" fmla="*/ 0 h 6508800"/>
              <a:gd name="connsiteX2" fmla="*/ 5853600 w 5853600"/>
              <a:gd name="connsiteY2" fmla="*/ 6508800 h 6508800"/>
              <a:gd name="connsiteX3" fmla="*/ 0 w 5853600"/>
              <a:gd name="connsiteY3" fmla="*/ 6508800 h 6508800"/>
              <a:gd name="connsiteX0" fmla="*/ 0 w 5853600"/>
              <a:gd name="connsiteY0" fmla="*/ 6508800 h 6508800"/>
              <a:gd name="connsiteX1" fmla="*/ 2926800 w 5853600"/>
              <a:gd name="connsiteY1" fmla="*/ 0 h 6508800"/>
              <a:gd name="connsiteX2" fmla="*/ 5234709 w 5853600"/>
              <a:gd name="connsiteY2" fmla="*/ 5123383 h 6508800"/>
              <a:gd name="connsiteX3" fmla="*/ 5853600 w 5853600"/>
              <a:gd name="connsiteY3" fmla="*/ 6508800 h 6508800"/>
              <a:gd name="connsiteX4" fmla="*/ 0 w 5853600"/>
              <a:gd name="connsiteY4" fmla="*/ 6508800 h 6508800"/>
              <a:gd name="connsiteX0" fmla="*/ 0 w 5853600"/>
              <a:gd name="connsiteY0" fmla="*/ 6508800 h 6516754"/>
              <a:gd name="connsiteX1" fmla="*/ 2926800 w 5853600"/>
              <a:gd name="connsiteY1" fmla="*/ 0 h 6516754"/>
              <a:gd name="connsiteX2" fmla="*/ 5234709 w 5853600"/>
              <a:gd name="connsiteY2" fmla="*/ 5123383 h 6516754"/>
              <a:gd name="connsiteX3" fmla="*/ 5853600 w 5853600"/>
              <a:gd name="connsiteY3" fmla="*/ 6508800 h 6516754"/>
              <a:gd name="connsiteX4" fmla="*/ 5234709 w 5853600"/>
              <a:gd name="connsiteY4" fmla="*/ 6516754 h 6516754"/>
              <a:gd name="connsiteX5" fmla="*/ 0 w 5853600"/>
              <a:gd name="connsiteY5" fmla="*/ 6508800 h 6516754"/>
              <a:gd name="connsiteX0" fmla="*/ 0 w 5234709"/>
              <a:gd name="connsiteY0" fmla="*/ 6508800 h 6516754"/>
              <a:gd name="connsiteX1" fmla="*/ 2926800 w 5234709"/>
              <a:gd name="connsiteY1" fmla="*/ 0 h 6516754"/>
              <a:gd name="connsiteX2" fmla="*/ 5234709 w 5234709"/>
              <a:gd name="connsiteY2" fmla="*/ 5123383 h 6516754"/>
              <a:gd name="connsiteX3" fmla="*/ 5234709 w 5234709"/>
              <a:gd name="connsiteY3" fmla="*/ 6516754 h 6516754"/>
              <a:gd name="connsiteX4" fmla="*/ 0 w 5234709"/>
              <a:gd name="connsiteY4" fmla="*/ 6508800 h 6516754"/>
              <a:gd name="connsiteX0" fmla="*/ 0 w 5245100"/>
              <a:gd name="connsiteY0" fmla="*/ 6519191 h 6519191"/>
              <a:gd name="connsiteX1" fmla="*/ 2937191 w 5245100"/>
              <a:gd name="connsiteY1" fmla="*/ 0 h 6519191"/>
              <a:gd name="connsiteX2" fmla="*/ 5245100 w 5245100"/>
              <a:gd name="connsiteY2" fmla="*/ 5123383 h 6519191"/>
              <a:gd name="connsiteX3" fmla="*/ 5245100 w 5245100"/>
              <a:gd name="connsiteY3" fmla="*/ 6516754 h 6519191"/>
              <a:gd name="connsiteX4" fmla="*/ 0 w 5245100"/>
              <a:gd name="connsiteY4" fmla="*/ 6519191 h 6519191"/>
              <a:gd name="connsiteX0" fmla="*/ 0 w 5245100"/>
              <a:gd name="connsiteY0" fmla="*/ 6519191 h 6521949"/>
              <a:gd name="connsiteX1" fmla="*/ 2937191 w 5245100"/>
              <a:gd name="connsiteY1" fmla="*/ 0 h 6521949"/>
              <a:gd name="connsiteX2" fmla="*/ 5245100 w 5245100"/>
              <a:gd name="connsiteY2" fmla="*/ 5123383 h 6521949"/>
              <a:gd name="connsiteX3" fmla="*/ 5245100 w 5245100"/>
              <a:gd name="connsiteY3" fmla="*/ 6521949 h 6521949"/>
              <a:gd name="connsiteX4" fmla="*/ 0 w 5245100"/>
              <a:gd name="connsiteY4" fmla="*/ 6519191 h 652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5100" h="6521949">
                <a:moveTo>
                  <a:pt x="0" y="6519191"/>
                </a:moveTo>
                <a:lnTo>
                  <a:pt x="2937191" y="0"/>
                </a:lnTo>
                <a:lnTo>
                  <a:pt x="5245100" y="5123383"/>
                </a:lnTo>
                <a:lnTo>
                  <a:pt x="5245100" y="6521949"/>
                </a:lnTo>
                <a:lnTo>
                  <a:pt x="0" y="65191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8" name="Picture 17">
            <a:extLst>
              <a:ext uri="{FF2B5EF4-FFF2-40B4-BE49-F238E27FC236}">
                <a16:creationId xmlns:a16="http://schemas.microsoft.com/office/drawing/2014/main" xmlns="" id="{4C46125A-28D4-4E80-B9F9-459B8E21DF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3248" y="3626099"/>
            <a:ext cx="1460963" cy="326700"/>
          </a:xfrm>
          <a:prstGeom prst="rect">
            <a:avLst/>
          </a:prstGeom>
        </p:spPr>
      </p:pic>
      <p:sp>
        <p:nvSpPr>
          <p:cNvPr id="19" name="Isosceles Triangle 18">
            <a:extLst>
              <a:ext uri="{FF2B5EF4-FFF2-40B4-BE49-F238E27FC236}">
                <a16:creationId xmlns:a16="http://schemas.microsoft.com/office/drawing/2014/main" xmlns="" id="{2F0A602A-509A-4B96-A2BA-0F779129BC20}"/>
              </a:ext>
            </a:extLst>
          </p:cNvPr>
          <p:cNvSpPr/>
          <p:nvPr/>
        </p:nvSpPr>
        <p:spPr>
          <a:xfrm>
            <a:off x="5502948" y="1514700"/>
            <a:ext cx="1539000" cy="15336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Footer Placeholder 4">
            <a:extLst>
              <a:ext uri="{FF2B5EF4-FFF2-40B4-BE49-F238E27FC236}">
                <a16:creationId xmlns:a16="http://schemas.microsoft.com/office/drawing/2014/main" xmlns="" id="{9DBB6010-8CE9-468B-A931-345D0CF4F3E0}"/>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2" name="Slide Number Placeholder 5">
            <a:extLst>
              <a:ext uri="{FF2B5EF4-FFF2-40B4-BE49-F238E27FC236}">
                <a16:creationId xmlns:a16="http://schemas.microsoft.com/office/drawing/2014/main" xmlns="" id="{B0101C08-3000-4B1E-B709-B8C61FB9B7CF}"/>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pic>
        <p:nvPicPr>
          <p:cNvPr id="15" name="Picture 14">
            <a:extLst>
              <a:ext uri="{FF2B5EF4-FFF2-40B4-BE49-F238E27FC236}">
                <a16:creationId xmlns:a16="http://schemas.microsoft.com/office/drawing/2014/main" xmlns="" id="{28B52D9E-25AB-4FE3-9A15-3A89B38773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600" y="2737800"/>
            <a:ext cx="174879" cy="388621"/>
          </a:xfrm>
          <a:prstGeom prst="rect">
            <a:avLst/>
          </a:prstGeom>
        </p:spPr>
      </p:pic>
      <p:sp>
        <p:nvSpPr>
          <p:cNvPr id="13" name="TextBox 12">
            <a:extLst>
              <a:ext uri="{FF2B5EF4-FFF2-40B4-BE49-F238E27FC236}">
                <a16:creationId xmlns:a16="http://schemas.microsoft.com/office/drawing/2014/main" xmlns="" id="{BCBD4958-7DD5-497C-AF15-BB1EFE58FE2B}"/>
              </a:ext>
            </a:extLst>
          </p:cNvPr>
          <p:cNvSpPr txBox="1"/>
          <p:nvPr/>
        </p:nvSpPr>
        <p:spPr>
          <a:xfrm>
            <a:off x="378000" y="3351861"/>
            <a:ext cx="3912501" cy="1460478"/>
          </a:xfrm>
          <a:prstGeom prst="rect">
            <a:avLst/>
          </a:prstGeom>
          <a:noFill/>
        </p:spPr>
        <p:txBody>
          <a:bodyPr wrap="square" lIns="0" tIns="0" rIns="0" bIns="0" rtlCol="0">
            <a:noAutofit/>
          </a:bodyPr>
          <a:lstStyle/>
          <a:p>
            <a:pPr>
              <a:lnSpc>
                <a:spcPts val="900"/>
              </a:lnSpc>
              <a:spcAft>
                <a:spcPts val="150"/>
              </a:spcAft>
            </a:pPr>
            <a:r>
              <a:rPr lang="en-GB" sz="750" b="1" dirty="0">
                <a:solidFill>
                  <a:schemeClr val="tx1"/>
                </a:solidFill>
              </a:rPr>
              <a:t>About AVEVA </a:t>
            </a:r>
          </a:p>
          <a:p>
            <a:pPr>
              <a:lnSpc>
                <a:spcPts val="900"/>
              </a:lnSpc>
            </a:pPr>
            <a:r>
              <a:rPr lang="en-GB" sz="750" dirty="0">
                <a:solidFill>
                  <a:schemeClr val="tx1"/>
                </a:solidFill>
              </a:rPr>
              <a:t>AVEVA is a global leader in engineering and industrial software driving digital transformation across the entire asset and operational life cycle of capital-intensive industries. </a:t>
            </a:r>
          </a:p>
          <a:p>
            <a:pPr>
              <a:lnSpc>
                <a:spcPts val="900"/>
              </a:lnSpc>
            </a:pPr>
            <a:r>
              <a:rPr lang="en-GB" sz="750" dirty="0">
                <a:solidFill>
                  <a:schemeClr val="tx1"/>
                </a:solidFill>
              </a:rPr>
              <a:t> </a:t>
            </a:r>
          </a:p>
          <a:p>
            <a:pPr>
              <a:lnSpc>
                <a:spcPts val="900"/>
              </a:lnSpc>
            </a:pPr>
            <a:r>
              <a:rPr lang="en-GB" sz="750" dirty="0">
                <a:solidFill>
                  <a:schemeClr val="tx1"/>
                </a:solidFill>
              </a:rPr>
              <a:t>The company’s engineering, planning and operations, asset performance, and monitoring and control solutions deliver proven results to over 16,000 customers across the globe. Its customers are supported by the largest industrial software ecosystem, including 4,200 partners and 5,700 certified developers. AVEVA is headquartered in Cambridge, UK, with over 4,400 employees at 80 locations in over 40 countries.</a:t>
            </a:r>
          </a:p>
          <a:p>
            <a:pPr>
              <a:lnSpc>
                <a:spcPts val="900"/>
              </a:lnSpc>
              <a:spcBef>
                <a:spcPts val="150"/>
              </a:spcBef>
            </a:pPr>
            <a:r>
              <a:rPr lang="en-GB" sz="750" b="1" dirty="0">
                <a:solidFill>
                  <a:schemeClr val="tx1"/>
                </a:solidFill>
              </a:rPr>
              <a:t>aveva.com</a:t>
            </a:r>
          </a:p>
          <a:p>
            <a:pPr>
              <a:lnSpc>
                <a:spcPts val="900"/>
              </a:lnSpc>
            </a:pPr>
            <a:endParaRPr lang="en-GB" sz="750" dirty="0" err="1">
              <a:solidFill>
                <a:schemeClr val="tx1"/>
              </a:solidFill>
            </a:endParaRPr>
          </a:p>
        </p:txBody>
      </p:sp>
    </p:spTree>
    <p:extLst>
      <p:ext uri="{BB962C8B-B14F-4D97-AF65-F5344CB8AC3E}">
        <p14:creationId xmlns:p14="http://schemas.microsoft.com/office/powerpoint/2010/main" val="33339671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C8DB26A-F046-4632-90AF-CCDB7F12246C}"/>
              </a:ext>
            </a:extLst>
          </p:cNvPr>
          <p:cNvSpPr/>
          <p:nvPr/>
        </p:nvSpPr>
        <p:spPr>
          <a:xfrm>
            <a:off x="0" y="0"/>
            <a:ext cx="9144000" cy="5150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Picture Placeholder 2">
            <a:extLst>
              <a:ext uri="{FF2B5EF4-FFF2-40B4-BE49-F238E27FC236}">
                <a16:creationId xmlns:a16="http://schemas.microsoft.com/office/drawing/2014/main" xmlns="" id="{6708840A-DC43-4F7C-96FA-6B5995CF3C6D}"/>
              </a:ext>
            </a:extLst>
          </p:cNvPr>
          <p:cNvSpPr>
            <a:spLocks noGrp="1"/>
          </p:cNvSpPr>
          <p:nvPr>
            <p:ph type="pic" sz="quarter" idx="17" hasCustomPrompt="1"/>
          </p:nvPr>
        </p:nvSpPr>
        <p:spPr>
          <a:xfrm>
            <a:off x="5216129" y="259556"/>
            <a:ext cx="3937089" cy="4891088"/>
          </a:xfrm>
          <a:custGeom>
            <a:avLst/>
            <a:gdLst>
              <a:gd name="connsiteX0" fmla="*/ 0 w 5245100"/>
              <a:gd name="connsiteY0" fmla="*/ 6521450 h 6521450"/>
              <a:gd name="connsiteX1" fmla="*/ 2947012 w 5245100"/>
              <a:gd name="connsiteY1" fmla="*/ 0 h 6521450"/>
              <a:gd name="connsiteX2" fmla="*/ 5245100 w 5245100"/>
              <a:gd name="connsiteY2" fmla="*/ 6521450 h 6521450"/>
              <a:gd name="connsiteX3" fmla="*/ 0 w 5245100"/>
              <a:gd name="connsiteY3" fmla="*/ 6521450 h 6521450"/>
              <a:gd name="connsiteX0" fmla="*/ 0 w 5249452"/>
              <a:gd name="connsiteY0" fmla="*/ 6521450 h 6521450"/>
              <a:gd name="connsiteX1" fmla="*/ 2947012 w 5249452"/>
              <a:gd name="connsiteY1" fmla="*/ 0 h 6521450"/>
              <a:gd name="connsiteX2" fmla="*/ 5249452 w 5249452"/>
              <a:gd name="connsiteY2" fmla="*/ 5132951 h 6521450"/>
              <a:gd name="connsiteX3" fmla="*/ 5245100 w 5249452"/>
              <a:gd name="connsiteY3" fmla="*/ 6521450 h 6521450"/>
              <a:gd name="connsiteX4" fmla="*/ 0 w 5249452"/>
              <a:gd name="connsiteY4" fmla="*/ 6521450 h 6521450"/>
              <a:gd name="connsiteX0" fmla="*/ 0 w 5249452"/>
              <a:gd name="connsiteY0" fmla="*/ 6521450 h 6521450"/>
              <a:gd name="connsiteX1" fmla="*/ 2947012 w 5249452"/>
              <a:gd name="connsiteY1" fmla="*/ 0 h 6521450"/>
              <a:gd name="connsiteX2" fmla="*/ 5249452 w 5249452"/>
              <a:gd name="connsiteY2" fmla="*/ 5132951 h 6521450"/>
              <a:gd name="connsiteX3" fmla="*/ 5245100 w 5249452"/>
              <a:gd name="connsiteY3" fmla="*/ 6521450 h 6521450"/>
              <a:gd name="connsiteX4" fmla="*/ 0 w 5249452"/>
              <a:gd name="connsiteY4" fmla="*/ 6521450 h 6521450"/>
              <a:gd name="connsiteX0" fmla="*/ 0 w 5249452"/>
              <a:gd name="connsiteY0" fmla="*/ 6521450 h 6521450"/>
              <a:gd name="connsiteX1" fmla="*/ 2947012 w 5249452"/>
              <a:gd name="connsiteY1" fmla="*/ 0 h 6521450"/>
              <a:gd name="connsiteX2" fmla="*/ 5249452 w 5249452"/>
              <a:gd name="connsiteY2" fmla="*/ 5132951 h 6521450"/>
              <a:gd name="connsiteX3" fmla="*/ 5245100 w 5249452"/>
              <a:gd name="connsiteY3" fmla="*/ 6521450 h 6521450"/>
              <a:gd name="connsiteX4" fmla="*/ 0 w 5249452"/>
              <a:gd name="connsiteY4" fmla="*/ 6521450 h 6521450"/>
              <a:gd name="connsiteX0" fmla="*/ 0 w 5249452"/>
              <a:gd name="connsiteY0" fmla="*/ 6521450 h 6521450"/>
              <a:gd name="connsiteX1" fmla="*/ 552091 w 5249452"/>
              <a:gd name="connsiteY1" fmla="*/ 5295183 h 6521450"/>
              <a:gd name="connsiteX2" fmla="*/ 2947012 w 5249452"/>
              <a:gd name="connsiteY2" fmla="*/ 0 h 6521450"/>
              <a:gd name="connsiteX3" fmla="*/ 5249452 w 5249452"/>
              <a:gd name="connsiteY3" fmla="*/ 5132951 h 6521450"/>
              <a:gd name="connsiteX4" fmla="*/ 5245100 w 5249452"/>
              <a:gd name="connsiteY4" fmla="*/ 6521450 h 6521450"/>
              <a:gd name="connsiteX5" fmla="*/ 0 w 5249452"/>
              <a:gd name="connsiteY5" fmla="*/ 6521450 h 6521450"/>
              <a:gd name="connsiteX0" fmla="*/ 0 w 5249452"/>
              <a:gd name="connsiteY0" fmla="*/ 6521450 h 6521450"/>
              <a:gd name="connsiteX1" fmla="*/ 552091 w 5249452"/>
              <a:gd name="connsiteY1" fmla="*/ 5295183 h 6521450"/>
              <a:gd name="connsiteX2" fmla="*/ 1422246 w 5249452"/>
              <a:gd name="connsiteY2" fmla="*/ 3370519 h 6521450"/>
              <a:gd name="connsiteX3" fmla="*/ 2947012 w 5249452"/>
              <a:gd name="connsiteY3" fmla="*/ 0 h 6521450"/>
              <a:gd name="connsiteX4" fmla="*/ 5249452 w 5249452"/>
              <a:gd name="connsiteY4" fmla="*/ 5132951 h 6521450"/>
              <a:gd name="connsiteX5" fmla="*/ 5245100 w 5249452"/>
              <a:gd name="connsiteY5" fmla="*/ 6521450 h 6521450"/>
              <a:gd name="connsiteX6" fmla="*/ 0 w 5249452"/>
              <a:gd name="connsiteY6" fmla="*/ 6521450 h 6521450"/>
              <a:gd name="connsiteX0" fmla="*/ 0 w 5249452"/>
              <a:gd name="connsiteY0" fmla="*/ 6521450 h 6521450"/>
              <a:gd name="connsiteX1" fmla="*/ 552091 w 5249452"/>
              <a:gd name="connsiteY1" fmla="*/ 5295183 h 6521450"/>
              <a:gd name="connsiteX2" fmla="*/ 2292401 w 5249452"/>
              <a:gd name="connsiteY2" fmla="*/ 5287809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2401 w 5249452"/>
              <a:gd name="connsiteY2" fmla="*/ 5287809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2401 w 5249452"/>
              <a:gd name="connsiteY2" fmla="*/ 5287809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307149 w 5249452"/>
              <a:gd name="connsiteY2" fmla="*/ 5317305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9775 w 5249452"/>
              <a:gd name="connsiteY2" fmla="*/ 5309931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9775 w 5249452"/>
              <a:gd name="connsiteY2" fmla="*/ 5309931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8183 w 5249452"/>
              <a:gd name="connsiteY1" fmla="*/ 5299090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8183 w 5249452"/>
              <a:gd name="connsiteY1" fmla="*/ 5299090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9090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86686 w 5249452"/>
              <a:gd name="connsiteY2" fmla="*/ 529232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3225 w 5249452"/>
              <a:gd name="connsiteY1" fmla="*/ 5289467 h 6521450"/>
              <a:gd name="connsiteX2" fmla="*/ 2286686 w 5249452"/>
              <a:gd name="connsiteY2" fmla="*/ 529232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3225 w 5249452"/>
              <a:gd name="connsiteY1" fmla="*/ 5289467 h 6521450"/>
              <a:gd name="connsiteX2" fmla="*/ 2283511 w 5249452"/>
              <a:gd name="connsiteY2" fmla="*/ 528597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6400 w 5249452"/>
              <a:gd name="connsiteY1" fmla="*/ 5286292 h 6521450"/>
              <a:gd name="connsiteX2" fmla="*/ 2283511 w 5249452"/>
              <a:gd name="connsiteY2" fmla="*/ 528597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9452" h="6521450">
                <a:moveTo>
                  <a:pt x="0" y="6521450"/>
                </a:moveTo>
                <a:lnTo>
                  <a:pt x="546400" y="5286292"/>
                </a:lnTo>
                <a:lnTo>
                  <a:pt x="2283511" y="5285976"/>
                </a:lnTo>
                <a:lnTo>
                  <a:pt x="1422246" y="3370519"/>
                </a:lnTo>
                <a:lnTo>
                  <a:pt x="2947012" y="0"/>
                </a:lnTo>
                <a:lnTo>
                  <a:pt x="5249452" y="5132951"/>
                </a:lnTo>
                <a:cubicBezTo>
                  <a:pt x="5248001" y="5595784"/>
                  <a:pt x="5246551" y="6058617"/>
                  <a:pt x="5245100" y="6521450"/>
                </a:cubicBezTo>
                <a:lnTo>
                  <a:pt x="0" y="6521450"/>
                </a:lnTo>
                <a:close/>
              </a:path>
            </a:pathLst>
          </a:custGeom>
          <a:solidFill>
            <a:schemeClr val="accent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grpSp>
        <p:nvGrpSpPr>
          <p:cNvPr id="17" name="Group 16">
            <a:extLst>
              <a:ext uri="{FF2B5EF4-FFF2-40B4-BE49-F238E27FC236}">
                <a16:creationId xmlns:a16="http://schemas.microsoft.com/office/drawing/2014/main" xmlns="" id="{302AB573-843C-4189-B8FA-E29D09DEF034}"/>
              </a:ext>
            </a:extLst>
          </p:cNvPr>
          <p:cNvGrpSpPr/>
          <p:nvPr/>
        </p:nvGrpSpPr>
        <p:grpSpPr>
          <a:xfrm>
            <a:off x="4873643" y="1935900"/>
            <a:ext cx="2062847" cy="2294004"/>
            <a:chOff x="5331579" y="2577596"/>
            <a:chExt cx="2750462" cy="3058672"/>
          </a:xfrm>
        </p:grpSpPr>
        <p:sp>
          <p:nvSpPr>
            <p:cNvPr id="18" name="Isosceles Triangle 17">
              <a:extLst>
                <a:ext uri="{FF2B5EF4-FFF2-40B4-BE49-F238E27FC236}">
                  <a16:creationId xmlns:a16="http://schemas.microsoft.com/office/drawing/2014/main" xmlns="" id="{A74B16ED-A3E2-4A4C-B805-B119FAD4C7D1}"/>
                </a:ext>
              </a:extLst>
            </p:cNvPr>
            <p:cNvSpPr>
              <a:spLocks noChangeAspect="1"/>
            </p:cNvSpPr>
            <p:nvPr/>
          </p:nvSpPr>
          <p:spPr>
            <a:xfrm>
              <a:off x="5331579" y="2577596"/>
              <a:ext cx="2750462" cy="30586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9" name="Picture 18">
              <a:extLst>
                <a:ext uri="{FF2B5EF4-FFF2-40B4-BE49-F238E27FC236}">
                  <a16:creationId xmlns:a16="http://schemas.microsoft.com/office/drawing/2014/main" xmlns="" id="{BF39A7D7-AEA2-455B-B811-99D40C12A7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4398" y="4798796"/>
              <a:ext cx="1940955" cy="434036"/>
            </a:xfrm>
            <a:prstGeom prst="rect">
              <a:avLst/>
            </a:prstGeom>
          </p:spPr>
        </p:pic>
      </p:grpSp>
      <p:sp>
        <p:nvSpPr>
          <p:cNvPr id="16" name="Text Placeholder 2">
            <a:extLst>
              <a:ext uri="{FF2B5EF4-FFF2-40B4-BE49-F238E27FC236}">
                <a16:creationId xmlns:a16="http://schemas.microsoft.com/office/drawing/2014/main" xmlns="" id="{8C7AF8CA-60BE-47E5-95F9-F563E02C7FD5}"/>
              </a:ext>
            </a:extLst>
          </p:cNvPr>
          <p:cNvSpPr>
            <a:spLocks noGrp="1"/>
          </p:cNvSpPr>
          <p:nvPr>
            <p:ph type="body" sz="quarter" idx="16"/>
          </p:nvPr>
        </p:nvSpPr>
        <p:spPr>
          <a:xfrm>
            <a:off x="383401" y="2407771"/>
            <a:ext cx="4860131" cy="1215629"/>
          </a:xfrm>
        </p:spPr>
        <p:txBody>
          <a:bodyPr>
            <a:noAutofit/>
          </a:bodyPr>
          <a:lstStyle>
            <a:lvl1pPr marL="0" indent="0">
              <a:spcAft>
                <a:spcPts val="0"/>
              </a:spcAft>
              <a:buNone/>
              <a:defRPr b="1"/>
            </a:lvl1pPr>
            <a:lvl2pPr marL="0" indent="0">
              <a:spcAft>
                <a:spcPts val="900"/>
              </a:spcAft>
              <a:buNone/>
              <a:defRPr b="0"/>
            </a:lvl2pPr>
            <a:lvl3pPr marL="0" indent="0">
              <a:buFont typeface="Arial" panose="020B0604020202020204" pitchFamily="34" charset="0"/>
              <a:buNone/>
              <a:defRPr sz="1050"/>
            </a:lvl3pPr>
            <a:lvl4pPr marL="0" indent="0">
              <a:buNone/>
              <a:defRPr sz="1050"/>
            </a:lvl4pPr>
            <a:lvl5pPr marL="0" indent="0">
              <a:buNone/>
              <a:defRPr sz="1050"/>
            </a:lvl5p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2"/>
          </p:nvPr>
        </p:nvSpPr>
        <p:spPr>
          <a:xfrm>
            <a:off x="378001" y="1046817"/>
            <a:ext cx="4846499" cy="1215000"/>
          </a:xfrm>
        </p:spPr>
        <p:txBody>
          <a:bodyPr>
            <a:noAutofit/>
          </a:bodyPr>
          <a:lstStyle>
            <a:lvl1pPr marL="0" indent="0">
              <a:lnSpc>
                <a:spcPct val="80000"/>
              </a:lnSpc>
              <a:spcAft>
                <a:spcPts val="0"/>
              </a:spcAft>
              <a:buNone/>
              <a:defRPr sz="3300" b="1" i="0" cap="none" baseline="0">
                <a:solidFill>
                  <a:schemeClr val="accent1"/>
                </a:solidFill>
              </a:defRPr>
            </a:lvl1pPr>
            <a:lvl2pPr marL="0" indent="0">
              <a:lnSpc>
                <a:spcPct val="80000"/>
              </a:lnSpc>
              <a:spcAft>
                <a:spcPts val="0"/>
              </a:spcAft>
              <a:buNone/>
              <a:defRPr sz="3300" b="1" i="0" cap="none" baseline="0">
                <a:solidFill>
                  <a:schemeClr val="accent2"/>
                </a:solidFill>
              </a:defRPr>
            </a:lvl2pPr>
          </a:lstStyle>
          <a:p>
            <a:pPr lvl="0"/>
            <a:r>
              <a:rPr lang="en-US"/>
              <a:t>Edit Master text styles</a:t>
            </a:r>
          </a:p>
          <a:p>
            <a:pPr lvl="1"/>
            <a:r>
              <a:rPr lang="en-US"/>
              <a:t>Second level</a:t>
            </a:r>
          </a:p>
        </p:txBody>
      </p:sp>
      <p:sp>
        <p:nvSpPr>
          <p:cNvPr id="12" name="Footer Placeholder 4">
            <a:extLst>
              <a:ext uri="{FF2B5EF4-FFF2-40B4-BE49-F238E27FC236}">
                <a16:creationId xmlns:a16="http://schemas.microsoft.com/office/drawing/2014/main" xmlns="" id="{6B0C79E1-C58A-41A9-9177-E77F223FEEF4}"/>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0" name="TextBox 19">
            <a:extLst>
              <a:ext uri="{FF2B5EF4-FFF2-40B4-BE49-F238E27FC236}">
                <a16:creationId xmlns:a16="http://schemas.microsoft.com/office/drawing/2014/main" xmlns="" id="{CE24F980-9072-4929-A30B-C6D72E6B4D6A}"/>
              </a:ext>
            </a:extLst>
          </p:cNvPr>
          <p:cNvSpPr txBox="1"/>
          <p:nvPr/>
        </p:nvSpPr>
        <p:spPr>
          <a:xfrm>
            <a:off x="-1600200" y="1046817"/>
            <a:ext cx="1513640" cy="784830"/>
          </a:xfrm>
          <a:prstGeom prst="rect">
            <a:avLst/>
          </a:prstGeom>
          <a:solidFill>
            <a:schemeClr val="bg1">
              <a:lumMod val="95000"/>
            </a:schemeClr>
          </a:solidFill>
        </p:spPr>
        <p:txBody>
          <a:bodyPr wrap="square" rtlCol="0">
            <a:spAutoFit/>
          </a:bodyPr>
          <a:lstStyle/>
          <a:p>
            <a:pPr algn="r"/>
            <a:r>
              <a:rPr lang="en-GB" sz="750" b="1" dirty="0">
                <a:solidFill>
                  <a:schemeClr val="tx1">
                    <a:lumMod val="85000"/>
                    <a:lumOff val="15000"/>
                  </a:schemeClr>
                </a:solidFill>
                <a:latin typeface="Arial" panose="020B0604020202020204" pitchFamily="34" charset="0"/>
                <a:cs typeface="Arial" panose="020B0604020202020204" pitchFamily="34" charset="0"/>
              </a:rPr>
              <a:t>Title Text</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Select text after the first line then press the key combination</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ALT+SHIFT+RIGHT</a:t>
            </a:r>
          </a:p>
          <a:p>
            <a:pPr algn="r"/>
            <a:r>
              <a:rPr lang="en-GB" sz="750" baseline="0" dirty="0">
                <a:solidFill>
                  <a:schemeClr val="tx1">
                    <a:lumMod val="85000"/>
                    <a:lumOff val="15000"/>
                  </a:schemeClr>
                </a:solidFill>
                <a:latin typeface="Arial" panose="020B0604020202020204" pitchFamily="34" charset="0"/>
                <a:cs typeface="Arial" panose="020B0604020202020204" pitchFamily="34" charset="0"/>
              </a:rPr>
              <a:t>to automatically style with the second level title colour pair.</a:t>
            </a:r>
            <a:endParaRPr lang="en-GB" sz="7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F49DBA70-198E-46D2-8FBD-2CC55B1994DA}"/>
              </a:ext>
            </a:extLst>
          </p:cNvPr>
          <p:cNvSpPr txBox="1"/>
          <p:nvPr/>
        </p:nvSpPr>
        <p:spPr>
          <a:xfrm>
            <a:off x="-1669569" y="4022155"/>
            <a:ext cx="1354409" cy="438582"/>
          </a:xfrm>
          <a:prstGeom prst="rect">
            <a:avLst/>
          </a:prstGeom>
          <a:solidFill>
            <a:schemeClr val="bg1">
              <a:lumMod val="95000"/>
            </a:schemeClr>
          </a:solidFill>
        </p:spPr>
        <p:txBody>
          <a:bodyPr wrap="square" rtlCol="0">
            <a:spAutoFit/>
          </a:bodyPr>
          <a:lstStyle/>
          <a:p>
            <a:pPr algn="r"/>
            <a:r>
              <a:rPr lang="en-GB" sz="750" b="1" dirty="0">
                <a:solidFill>
                  <a:schemeClr val="tx1">
                    <a:lumMod val="85000"/>
                    <a:lumOff val="15000"/>
                  </a:schemeClr>
                </a:solidFill>
                <a:latin typeface="Arial" panose="020B0604020202020204" pitchFamily="34" charset="0"/>
                <a:cs typeface="Arial" panose="020B0604020202020204" pitchFamily="34" charset="0"/>
              </a:rPr>
              <a:t>Partner logos</a:t>
            </a:r>
          </a:p>
          <a:p>
            <a:pPr algn="r"/>
            <a:r>
              <a:rPr lang="en-GB" sz="750" b="0" dirty="0">
                <a:solidFill>
                  <a:schemeClr val="tx1">
                    <a:lumMod val="85000"/>
                    <a:lumOff val="15000"/>
                  </a:schemeClr>
                </a:solidFill>
                <a:latin typeface="Arial" panose="020B0604020202020204" pitchFamily="34" charset="0"/>
                <a:cs typeface="Arial" panose="020B0604020202020204" pitchFamily="34" charset="0"/>
              </a:rPr>
              <a:t>The space is reserved for Partner logos if required</a:t>
            </a:r>
            <a:r>
              <a:rPr lang="en-GB" sz="750" b="0" baseline="0" dirty="0">
                <a:solidFill>
                  <a:schemeClr val="tx1">
                    <a:lumMod val="85000"/>
                    <a:lumOff val="15000"/>
                  </a:schemeClr>
                </a:solidFill>
                <a:latin typeface="Arial" panose="020B0604020202020204" pitchFamily="34" charset="0"/>
                <a:cs typeface="Arial" panose="020B0604020202020204" pitchFamily="34" charset="0"/>
              </a:rPr>
              <a:t>.</a:t>
            </a:r>
            <a:endParaRPr lang="en-GB" sz="750" b="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2" name="Left Brace 21">
            <a:extLst>
              <a:ext uri="{FF2B5EF4-FFF2-40B4-BE49-F238E27FC236}">
                <a16:creationId xmlns:a16="http://schemas.microsoft.com/office/drawing/2014/main" xmlns="" id="{7FFF29AD-3C2A-4F3B-B0A1-EC678F02D444}"/>
              </a:ext>
            </a:extLst>
          </p:cNvPr>
          <p:cNvSpPr/>
          <p:nvPr/>
        </p:nvSpPr>
        <p:spPr>
          <a:xfrm>
            <a:off x="-267536" y="3714750"/>
            <a:ext cx="172286" cy="11389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4" name="TextBox 13">
            <a:extLst>
              <a:ext uri="{FF2B5EF4-FFF2-40B4-BE49-F238E27FC236}">
                <a16:creationId xmlns:a16="http://schemas.microsoft.com/office/drawing/2014/main" xmlns="" id="{C83FD02A-2FA4-4179-B2F6-3B2A4002C850}"/>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large triangle (optional):</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
        <p:nvSpPr>
          <p:cNvPr id="15" name="TextBox 14">
            <a:extLst>
              <a:ext uri="{FF2B5EF4-FFF2-40B4-BE49-F238E27FC236}">
                <a16:creationId xmlns:a16="http://schemas.microsoft.com/office/drawing/2014/main" xmlns="" id="{9EB293C3-8827-49B5-B153-5B2298507938}"/>
              </a:ext>
            </a:extLst>
          </p:cNvPr>
          <p:cNvSpPr txBox="1"/>
          <p:nvPr/>
        </p:nvSpPr>
        <p:spPr>
          <a:xfrm>
            <a:off x="-1600200" y="2407772"/>
            <a:ext cx="1513640" cy="1131079"/>
          </a:xfrm>
          <a:prstGeom prst="rect">
            <a:avLst/>
          </a:prstGeom>
          <a:solidFill>
            <a:schemeClr val="bg1">
              <a:lumMod val="95000"/>
            </a:schemeClr>
          </a:solidFill>
        </p:spPr>
        <p:txBody>
          <a:bodyPr wrap="square" rtlCol="0">
            <a:spAutoFit/>
          </a:bodyPr>
          <a:lstStyle/>
          <a:p>
            <a:pPr algn="r"/>
            <a:r>
              <a:rPr lang="en-GB" sz="750" b="1" dirty="0">
                <a:solidFill>
                  <a:schemeClr val="tx1">
                    <a:lumMod val="85000"/>
                    <a:lumOff val="15000"/>
                  </a:schemeClr>
                </a:solidFill>
                <a:latin typeface="Arial" panose="020B0604020202020204" pitchFamily="34" charset="0"/>
                <a:cs typeface="Arial" panose="020B0604020202020204" pitchFamily="34" charset="0"/>
              </a:rPr>
              <a:t>Subtitle Text</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Changing the style works the same was as the title.</a:t>
            </a:r>
          </a:p>
          <a:p>
            <a:pPr algn="r"/>
            <a:endParaRPr lang="en-GB" sz="750" dirty="0">
              <a:solidFill>
                <a:schemeClr val="tx1">
                  <a:lumMod val="85000"/>
                  <a:lumOff val="15000"/>
                </a:schemeClr>
              </a:solidFill>
              <a:latin typeface="Arial" panose="020B0604020202020204" pitchFamily="34" charset="0"/>
              <a:cs typeface="Arial" panose="020B0604020202020204" pitchFamily="34" charset="0"/>
            </a:endParaRP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Select and press</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ALT+SHIFT+RIGHT to cycle down through the hierarchy of styles</a:t>
            </a:r>
            <a:r>
              <a:rPr lang="en-GB" sz="750" baseline="0" dirty="0">
                <a:solidFill>
                  <a:schemeClr val="tx1">
                    <a:lumMod val="85000"/>
                    <a:lumOff val="15000"/>
                  </a:schemeClr>
                </a:solidFill>
                <a:latin typeface="Arial" panose="020B0604020202020204" pitchFamily="34" charset="0"/>
                <a:cs typeface="Arial" panose="020B0604020202020204" pitchFamily="34" charset="0"/>
              </a:rPr>
              <a:t>. Use ALT+SHIFT+LEFT to cycle up through the styles</a:t>
            </a:r>
            <a:endParaRPr lang="en-GB" sz="7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88C824DE-805F-454C-9A51-8AD9ED83D619}"/>
              </a:ext>
            </a:extLst>
          </p:cNvPr>
          <p:cNvSpPr txBox="1"/>
          <p:nvPr/>
        </p:nvSpPr>
        <p:spPr>
          <a:xfrm>
            <a:off x="-1" y="5228727"/>
            <a:ext cx="2390776" cy="784830"/>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Change the Background image (recommended):  “</a:t>
            </a:r>
            <a:r>
              <a:rPr lang="en-GB" sz="750" dirty="0">
                <a:solidFill>
                  <a:schemeClr val="tx1">
                    <a:lumMod val="85000"/>
                    <a:lumOff val="15000"/>
                  </a:schemeClr>
                </a:solidFill>
                <a:latin typeface="Arial" panose="020B0604020202020204" pitchFamily="34" charset="0"/>
                <a:cs typeface="Arial" panose="020B0604020202020204" pitchFamily="34" charset="0"/>
              </a:rPr>
              <a:t>Right Click” on the slide and then Click “Format Background…”.  Select the “Picture of texture fill” radio button.  Click the “File…” button and browse for an image previously downloaded from the AVEVA Image Library.</a:t>
            </a:r>
          </a:p>
        </p:txBody>
      </p:sp>
    </p:spTree>
    <p:extLst>
      <p:ext uri="{BB962C8B-B14F-4D97-AF65-F5344CB8AC3E}">
        <p14:creationId xmlns:p14="http://schemas.microsoft.com/office/powerpoint/2010/main" val="18450905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F425E74-4630-48CA-B175-5B1CD339C33A}"/>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378000" y="1188000"/>
            <a:ext cx="7380000"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203888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lumn bullet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F425E74-4630-48CA-B175-5B1CD339C33A}"/>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378000" y="1188000"/>
            <a:ext cx="3645000"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5" name="Content Placeholder 4">
            <a:extLst>
              <a:ext uri="{FF2B5EF4-FFF2-40B4-BE49-F238E27FC236}">
                <a16:creationId xmlns:a16="http://schemas.microsoft.com/office/drawing/2014/main" xmlns="" id="{57A88F4B-DE59-4C45-B159-4F58C23B5474}"/>
              </a:ext>
            </a:extLst>
          </p:cNvPr>
          <p:cNvSpPr>
            <a:spLocks noGrp="1"/>
          </p:cNvSpPr>
          <p:nvPr>
            <p:ph sz="quarter" idx="14"/>
          </p:nvPr>
        </p:nvSpPr>
        <p:spPr>
          <a:xfrm>
            <a:off x="4113000" y="1188000"/>
            <a:ext cx="3645000" cy="3246835"/>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60928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F425E74-4630-48CA-B175-5B1CD339C33A}"/>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525199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ullets o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F425E74-4630-48CA-B175-5B1CD339C33A}"/>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378000" y="1188000"/>
            <a:ext cx="6588000"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11" name="Picture Placeholder 4">
            <a:extLst>
              <a:ext uri="{FF2B5EF4-FFF2-40B4-BE49-F238E27FC236}">
                <a16:creationId xmlns:a16="http://schemas.microsoft.com/office/drawing/2014/main" xmlns="" id="{C14BF379-ED9D-45E8-8CA3-06D7CE194118}"/>
              </a:ext>
            </a:extLst>
          </p:cNvPr>
          <p:cNvSpPr>
            <a:spLocks noGrp="1"/>
          </p:cNvSpPr>
          <p:nvPr>
            <p:ph type="pic" sz="quarter" idx="15" hasCustomPrompt="1"/>
          </p:nvPr>
        </p:nvSpPr>
        <p:spPr>
          <a:xfrm>
            <a:off x="6742464" y="2801033"/>
            <a:ext cx="1629409" cy="2350863"/>
          </a:xfrm>
          <a:custGeom>
            <a:avLst/>
            <a:gdLst>
              <a:gd name="connsiteX0" fmla="*/ 0 w 2847600"/>
              <a:gd name="connsiteY0" fmla="*/ 3154362 h 3154362"/>
              <a:gd name="connsiteX1" fmla="*/ 1423800 w 2847600"/>
              <a:gd name="connsiteY1" fmla="*/ 0 h 3154362"/>
              <a:gd name="connsiteX2" fmla="*/ 2847600 w 2847600"/>
              <a:gd name="connsiteY2" fmla="*/ 3154362 h 3154362"/>
              <a:gd name="connsiteX3" fmla="*/ 0 w 2847600"/>
              <a:gd name="connsiteY3"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0 w 2847600"/>
              <a:gd name="connsiteY4"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1496981 w 2847600"/>
              <a:gd name="connsiteY4" fmla="*/ 3154362 h 3154362"/>
              <a:gd name="connsiteX5" fmla="*/ 0 w 2847600"/>
              <a:gd name="connsiteY5" fmla="*/ 3154362 h 3154362"/>
              <a:gd name="connsiteX0" fmla="*/ 0 w 2169133"/>
              <a:gd name="connsiteY0" fmla="*/ 3154362 h 3154362"/>
              <a:gd name="connsiteX1" fmla="*/ 1423800 w 2169133"/>
              <a:gd name="connsiteY1" fmla="*/ 0 h 3154362"/>
              <a:gd name="connsiteX2" fmla="*/ 2169133 w 2169133"/>
              <a:gd name="connsiteY2" fmla="*/ 1656520 h 3154362"/>
              <a:gd name="connsiteX3" fmla="*/ 1496981 w 2169133"/>
              <a:gd name="connsiteY3" fmla="*/ 3154362 h 3154362"/>
              <a:gd name="connsiteX4" fmla="*/ 0 w 2169133"/>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496981 w 2172545"/>
              <a:gd name="connsiteY3" fmla="*/ 3154362 h 3154362"/>
              <a:gd name="connsiteX4" fmla="*/ 0 w 2172545"/>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503805 w 2172545"/>
              <a:gd name="connsiteY3" fmla="*/ 3154362 h 3154362"/>
              <a:gd name="connsiteX4" fmla="*/ 0 w 2172545"/>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03805 w 2180496"/>
              <a:gd name="connsiteY3" fmla="*/ 3154362 h 3154362"/>
              <a:gd name="connsiteX4" fmla="*/ 0 w 2180496"/>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23683 w 2180496"/>
              <a:gd name="connsiteY3" fmla="*/ 3138459 h 3154362"/>
              <a:gd name="connsiteX4" fmla="*/ 0 w 2180496"/>
              <a:gd name="connsiteY4" fmla="*/ 3154362 h 3154362"/>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8459 h 3138459"/>
              <a:gd name="connsiteX4" fmla="*/ 0 w 2176521"/>
              <a:gd name="connsiteY4" fmla="*/ 3138459 h 3138459"/>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4484 h 3138459"/>
              <a:gd name="connsiteX4" fmla="*/ 0 w 2176521"/>
              <a:gd name="connsiteY4" fmla="*/ 3138459 h 3138459"/>
              <a:gd name="connsiteX0" fmla="*/ 0 w 2172545"/>
              <a:gd name="connsiteY0" fmla="*/ 3134483 h 3134484"/>
              <a:gd name="connsiteX1" fmla="*/ 1415849 w 2172545"/>
              <a:gd name="connsiteY1" fmla="*/ 0 h 3134484"/>
              <a:gd name="connsiteX2" fmla="*/ 2172545 w 2172545"/>
              <a:gd name="connsiteY2" fmla="*/ 1668447 h 3134484"/>
              <a:gd name="connsiteX3" fmla="*/ 1515732 w 2172545"/>
              <a:gd name="connsiteY3" fmla="*/ 3134484 h 3134484"/>
              <a:gd name="connsiteX4" fmla="*/ 0 w 2172545"/>
              <a:gd name="connsiteY4" fmla="*/ 3134483 h 313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545" h="3134484">
                <a:moveTo>
                  <a:pt x="0" y="3134483"/>
                </a:moveTo>
                <a:lnTo>
                  <a:pt x="1415849" y="0"/>
                </a:lnTo>
                <a:lnTo>
                  <a:pt x="2172545" y="1668447"/>
                </a:lnTo>
                <a:lnTo>
                  <a:pt x="1515732" y="3134484"/>
                </a:lnTo>
                <a:lnTo>
                  <a:pt x="0" y="3134483"/>
                </a:lnTo>
                <a:close/>
              </a:path>
            </a:pathLst>
          </a:custGeom>
          <a:solidFill>
            <a:schemeClr val="tx2"/>
          </a:solidFill>
          <a:ln>
            <a:noFill/>
          </a:ln>
        </p:spPr>
        <p:txBody>
          <a:bodyPr anchor="ctr">
            <a:normAutofit/>
          </a:bodyPr>
          <a:lstStyle>
            <a:lvl1pPr marL="0" indent="0" algn="ctr">
              <a:lnSpc>
                <a:spcPct val="100000"/>
              </a:lnSpc>
              <a:spcAft>
                <a:spcPts val="0"/>
              </a:spcAft>
              <a:buNone/>
              <a:defRPr sz="750"/>
            </a:lvl1pPr>
          </a:lstStyle>
          <a:p>
            <a:r>
              <a:rPr lang="en-GB" dirty="0"/>
              <a:t>Click icon </a:t>
            </a:r>
            <a:br>
              <a:rPr lang="en-GB" dirty="0"/>
            </a:br>
            <a:r>
              <a:rPr lang="en-GB" dirty="0"/>
              <a:t>to add </a:t>
            </a:r>
            <a:br>
              <a:rPr lang="en-GB" dirty="0"/>
            </a:br>
            <a:r>
              <a:rPr lang="en-GB" dirty="0"/>
              <a:t>picture</a:t>
            </a:r>
          </a:p>
        </p:txBody>
      </p:sp>
      <p:sp>
        <p:nvSpPr>
          <p:cNvPr id="12" name="TextBox 11">
            <a:extLst>
              <a:ext uri="{FF2B5EF4-FFF2-40B4-BE49-F238E27FC236}">
                <a16:creationId xmlns:a16="http://schemas.microsoft.com/office/drawing/2014/main" xmlns="" id="{BC61076D-932B-4302-B526-9517F8199FAC}"/>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triangle (optional):</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30471607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Column bullet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F425E74-4630-48CA-B175-5B1CD339C33A}"/>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378000" y="1188000"/>
            <a:ext cx="3645000"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5" name="Content Placeholder 4">
            <a:extLst>
              <a:ext uri="{FF2B5EF4-FFF2-40B4-BE49-F238E27FC236}">
                <a16:creationId xmlns:a16="http://schemas.microsoft.com/office/drawing/2014/main" xmlns="" id="{57A88F4B-DE59-4C45-B159-4F58C23B5474}"/>
              </a:ext>
            </a:extLst>
          </p:cNvPr>
          <p:cNvSpPr>
            <a:spLocks noGrp="1"/>
          </p:cNvSpPr>
          <p:nvPr>
            <p:ph sz="quarter" idx="14"/>
          </p:nvPr>
        </p:nvSpPr>
        <p:spPr>
          <a:xfrm>
            <a:off x="4113000" y="1188000"/>
            <a:ext cx="3645000" cy="3246835"/>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551885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Numbered bulle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9B8F5148-9EAA-4306-8093-6719D337570D}"/>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0284AA2-2A6D-4FAD-8811-38B554D9C8BF}"/>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Content Placeholder 2"/>
          <p:cNvSpPr>
            <a:spLocks noGrp="1"/>
          </p:cNvSpPr>
          <p:nvPr>
            <p:ph idx="1"/>
          </p:nvPr>
        </p:nvSpPr>
        <p:spPr>
          <a:xfrm>
            <a:off x="378000" y="1188000"/>
            <a:ext cx="6588000" cy="3240000"/>
          </a:xfrm>
        </p:spPr>
        <p:txBody>
          <a:bodyPr>
            <a:noAutofit/>
          </a:bodyPr>
          <a:lstStyle>
            <a:lvl1pPr marL="216000" indent="-216000">
              <a:spcBef>
                <a:spcPts val="150"/>
              </a:spcBef>
              <a:buClrTx/>
              <a:buSzPct val="100000"/>
              <a:buFont typeface="+mj-lt"/>
              <a:buAutoNum type="arabicPeriod"/>
              <a:defRPr/>
            </a:lvl1pPr>
            <a:lvl2pPr marL="431006" indent="-215504">
              <a:spcBef>
                <a:spcPts val="150"/>
              </a:spcBef>
              <a:buFont typeface="Arial" panose="020B0604020202020204" pitchFamily="34" charset="0"/>
              <a:buChar char="▲"/>
              <a:defRPr>
                <a:solidFill>
                  <a:schemeClr val="accent1"/>
                </a:solidFill>
              </a:defRPr>
            </a:lvl2pPr>
            <a:lvl3pPr marL="647700" indent="-215504">
              <a:spcBef>
                <a:spcPts val="150"/>
              </a:spcBef>
              <a:spcAft>
                <a:spcPts val="450"/>
              </a:spcAft>
              <a:buClr>
                <a:schemeClr val="accent2"/>
              </a:buClr>
              <a:buSzPct val="50000"/>
              <a:buFont typeface="Arial" panose="020B0604020202020204" pitchFamily="34" charset="0"/>
              <a:buChar char="▲"/>
              <a:defRPr>
                <a:solidFill>
                  <a:schemeClr val="accent1"/>
                </a:solidFill>
              </a:defRPr>
            </a:lvl3pPr>
            <a:lvl4pPr marL="863204" indent="-215504">
              <a:spcBef>
                <a:spcPts val="150"/>
              </a:spcBef>
              <a:spcAft>
                <a:spcPts val="450"/>
              </a:spcAft>
              <a:buFont typeface="Arial" panose="020B0604020202020204" pitchFamily="34" charset="0"/>
              <a:buChar char="▲"/>
              <a:defRPr>
                <a:solidFill>
                  <a:schemeClr val="accent1"/>
                </a:solidFill>
              </a:defRPr>
            </a:lvl4pPr>
            <a:lvl5pPr marL="1080000" indent="-216000">
              <a:spcBef>
                <a:spcPts val="150"/>
              </a:spcBef>
              <a:spcAft>
                <a:spcPts val="450"/>
              </a:spcAft>
              <a:buFont typeface="Arial" panose="020B0604020202020204" pitchFamily="34" charset="0"/>
              <a:buChar char="▲"/>
              <a:defRPr>
                <a:solidFill>
                  <a:schemeClr val="accent1"/>
                </a:solidFill>
              </a:defRPr>
            </a:lvl5pPr>
            <a:lvl6pPr marL="1296000" indent="-216000">
              <a:spcBef>
                <a:spcPts val="150"/>
              </a:spcBef>
              <a:buFont typeface="Arial" panose="020B0604020202020204" pitchFamily="34" charset="0"/>
              <a:buChar char="▲"/>
              <a:defRPr>
                <a:solidFill>
                  <a:schemeClr val="accent1"/>
                </a:solidFill>
              </a:defRPr>
            </a:lvl6pPr>
            <a:lvl7pPr marL="1512000" indent="-216000">
              <a:spcBef>
                <a:spcPts val="150"/>
              </a:spcBef>
              <a:buFont typeface="Arial" panose="020B0604020202020204" pitchFamily="34" charset="0"/>
              <a:buChar char="▲"/>
              <a:defRPr>
                <a:solidFill>
                  <a:schemeClr val="accent1"/>
                </a:solidFill>
              </a:defRPr>
            </a:lvl7pPr>
            <a:lvl8pPr marL="1728000" indent="-216000">
              <a:spcBef>
                <a:spcPts val="150"/>
              </a:spcBef>
              <a:buFont typeface="Arial" panose="020B0604020202020204" pitchFamily="34" charset="0"/>
              <a:buChar char="▲"/>
              <a:defRPr>
                <a:solidFill>
                  <a:schemeClr val="accent1"/>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3" name="Text Placeholder 7">
            <a:extLst>
              <a:ext uri="{FF2B5EF4-FFF2-40B4-BE49-F238E27FC236}">
                <a16:creationId xmlns:a16="http://schemas.microsoft.com/office/drawing/2014/main" xmlns="" id="{34663935-481F-4C4B-8392-5C738301D65A}"/>
              </a:ext>
            </a:extLst>
          </p:cNvPr>
          <p:cNvSpPr>
            <a:spLocks noGrp="1"/>
          </p:cNvSpPr>
          <p:nvPr>
            <p:ph type="body" sz="quarter" idx="14"/>
          </p:nvPr>
        </p:nvSpPr>
        <p:spPr>
          <a:xfrm>
            <a:off x="378000" y="4413157"/>
            <a:ext cx="6588000" cy="325343"/>
          </a:xfrm>
        </p:spPr>
        <p:txBody>
          <a:bodyPr>
            <a:noAutofit/>
          </a:bodyPr>
          <a:lstStyle>
            <a:lvl1pPr marL="0" indent="0">
              <a:lnSpc>
                <a:spcPts val="900"/>
              </a:lnSpc>
              <a:spcAft>
                <a:spcPts val="0"/>
              </a:spcAft>
              <a:buNone/>
              <a:defRPr sz="750" b="0" cap="none" baseline="0">
                <a:solidFill>
                  <a:schemeClr val="tx1"/>
                </a:solidFill>
              </a:defRPr>
            </a:lvl1pPr>
          </a:lstStyle>
          <a:p>
            <a:pPr lvl="0"/>
            <a:r>
              <a:rPr lang="en-US"/>
              <a:t>Edit Master text styles</a:t>
            </a:r>
          </a:p>
        </p:txBody>
      </p:sp>
      <p:sp>
        <p:nvSpPr>
          <p:cNvPr id="17" name="Title 1">
            <a:extLst>
              <a:ext uri="{FF2B5EF4-FFF2-40B4-BE49-F238E27FC236}">
                <a16:creationId xmlns:a16="http://schemas.microsoft.com/office/drawing/2014/main" xmlns="" id="{23311043-2D30-4223-B488-F837CD0C7317}"/>
              </a:ext>
            </a:extLst>
          </p:cNvPr>
          <p:cNvSpPr>
            <a:spLocks noGrp="1"/>
          </p:cNvSpPr>
          <p:nvPr>
            <p:ph type="title"/>
          </p:nvPr>
        </p:nvSpPr>
        <p:spPr>
          <a:xfrm>
            <a:off x="378000" y="459000"/>
            <a:ext cx="7380000" cy="297000"/>
          </a:xfrm>
        </p:spPr>
        <p:txBody>
          <a:bodyPr>
            <a:noAutofit/>
          </a:bodyPr>
          <a:lstStyle>
            <a:lvl1pPr>
              <a:defRPr>
                <a:solidFill>
                  <a:schemeClr val="accent1"/>
                </a:solidFill>
              </a:defRPr>
            </a:lvl1pPr>
          </a:lstStyle>
          <a:p>
            <a:r>
              <a:rPr lang="en-US"/>
              <a:t>Click to edit Master title style</a:t>
            </a:r>
            <a:endParaRPr lang="en-US" dirty="0"/>
          </a:p>
        </p:txBody>
      </p:sp>
      <p:sp>
        <p:nvSpPr>
          <p:cNvPr id="18" name="Text Placeholder 7">
            <a:extLst>
              <a:ext uri="{FF2B5EF4-FFF2-40B4-BE49-F238E27FC236}">
                <a16:creationId xmlns:a16="http://schemas.microsoft.com/office/drawing/2014/main" xmlns="" id="{0BF594A0-2ED1-40F3-B350-08BA401CB679}"/>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9" name="Footer Placeholder 4">
            <a:extLst>
              <a:ext uri="{FF2B5EF4-FFF2-40B4-BE49-F238E27FC236}">
                <a16:creationId xmlns:a16="http://schemas.microsoft.com/office/drawing/2014/main" xmlns="" id="{102D9270-702A-48DF-8890-CC27934A2F6C}"/>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1" name="Slide Number Placeholder 5">
            <a:extLst>
              <a:ext uri="{FF2B5EF4-FFF2-40B4-BE49-F238E27FC236}">
                <a16:creationId xmlns:a16="http://schemas.microsoft.com/office/drawing/2014/main" xmlns="" id="{1F43B717-A489-41E2-93A6-35A204CA0733}"/>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20" name="Picture Placeholder 4">
            <a:extLst>
              <a:ext uri="{FF2B5EF4-FFF2-40B4-BE49-F238E27FC236}">
                <a16:creationId xmlns:a16="http://schemas.microsoft.com/office/drawing/2014/main" xmlns="" id="{B7C1F4D3-54F4-428D-A293-261BDC40581A}"/>
              </a:ext>
            </a:extLst>
          </p:cNvPr>
          <p:cNvSpPr>
            <a:spLocks noGrp="1"/>
          </p:cNvSpPr>
          <p:nvPr>
            <p:ph type="pic" sz="quarter" idx="15" hasCustomPrompt="1"/>
          </p:nvPr>
        </p:nvSpPr>
        <p:spPr>
          <a:xfrm>
            <a:off x="6742464" y="2801033"/>
            <a:ext cx="1629409" cy="2350863"/>
          </a:xfrm>
          <a:custGeom>
            <a:avLst/>
            <a:gdLst>
              <a:gd name="connsiteX0" fmla="*/ 0 w 2847600"/>
              <a:gd name="connsiteY0" fmla="*/ 3154362 h 3154362"/>
              <a:gd name="connsiteX1" fmla="*/ 1423800 w 2847600"/>
              <a:gd name="connsiteY1" fmla="*/ 0 h 3154362"/>
              <a:gd name="connsiteX2" fmla="*/ 2847600 w 2847600"/>
              <a:gd name="connsiteY2" fmla="*/ 3154362 h 3154362"/>
              <a:gd name="connsiteX3" fmla="*/ 0 w 2847600"/>
              <a:gd name="connsiteY3"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0 w 2847600"/>
              <a:gd name="connsiteY4"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1496981 w 2847600"/>
              <a:gd name="connsiteY4" fmla="*/ 3154362 h 3154362"/>
              <a:gd name="connsiteX5" fmla="*/ 0 w 2847600"/>
              <a:gd name="connsiteY5" fmla="*/ 3154362 h 3154362"/>
              <a:gd name="connsiteX0" fmla="*/ 0 w 2169133"/>
              <a:gd name="connsiteY0" fmla="*/ 3154362 h 3154362"/>
              <a:gd name="connsiteX1" fmla="*/ 1423800 w 2169133"/>
              <a:gd name="connsiteY1" fmla="*/ 0 h 3154362"/>
              <a:gd name="connsiteX2" fmla="*/ 2169133 w 2169133"/>
              <a:gd name="connsiteY2" fmla="*/ 1656520 h 3154362"/>
              <a:gd name="connsiteX3" fmla="*/ 1496981 w 2169133"/>
              <a:gd name="connsiteY3" fmla="*/ 3154362 h 3154362"/>
              <a:gd name="connsiteX4" fmla="*/ 0 w 2169133"/>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496981 w 2172545"/>
              <a:gd name="connsiteY3" fmla="*/ 3154362 h 3154362"/>
              <a:gd name="connsiteX4" fmla="*/ 0 w 2172545"/>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503805 w 2172545"/>
              <a:gd name="connsiteY3" fmla="*/ 3154362 h 3154362"/>
              <a:gd name="connsiteX4" fmla="*/ 0 w 2172545"/>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03805 w 2180496"/>
              <a:gd name="connsiteY3" fmla="*/ 3154362 h 3154362"/>
              <a:gd name="connsiteX4" fmla="*/ 0 w 2180496"/>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23683 w 2180496"/>
              <a:gd name="connsiteY3" fmla="*/ 3138459 h 3154362"/>
              <a:gd name="connsiteX4" fmla="*/ 0 w 2180496"/>
              <a:gd name="connsiteY4" fmla="*/ 3154362 h 3154362"/>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8459 h 3138459"/>
              <a:gd name="connsiteX4" fmla="*/ 0 w 2176521"/>
              <a:gd name="connsiteY4" fmla="*/ 3138459 h 3138459"/>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4484 h 3138459"/>
              <a:gd name="connsiteX4" fmla="*/ 0 w 2176521"/>
              <a:gd name="connsiteY4" fmla="*/ 3138459 h 3138459"/>
              <a:gd name="connsiteX0" fmla="*/ 0 w 2172545"/>
              <a:gd name="connsiteY0" fmla="*/ 3134483 h 3134484"/>
              <a:gd name="connsiteX1" fmla="*/ 1415849 w 2172545"/>
              <a:gd name="connsiteY1" fmla="*/ 0 h 3134484"/>
              <a:gd name="connsiteX2" fmla="*/ 2172545 w 2172545"/>
              <a:gd name="connsiteY2" fmla="*/ 1668447 h 3134484"/>
              <a:gd name="connsiteX3" fmla="*/ 1515732 w 2172545"/>
              <a:gd name="connsiteY3" fmla="*/ 3134484 h 3134484"/>
              <a:gd name="connsiteX4" fmla="*/ 0 w 2172545"/>
              <a:gd name="connsiteY4" fmla="*/ 3134483 h 313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545" h="3134484">
                <a:moveTo>
                  <a:pt x="0" y="3134483"/>
                </a:moveTo>
                <a:lnTo>
                  <a:pt x="1415849" y="0"/>
                </a:lnTo>
                <a:lnTo>
                  <a:pt x="2172545" y="1668447"/>
                </a:lnTo>
                <a:lnTo>
                  <a:pt x="1515732" y="3134484"/>
                </a:lnTo>
                <a:lnTo>
                  <a:pt x="0" y="3134483"/>
                </a:lnTo>
                <a:close/>
              </a:path>
            </a:pathLst>
          </a:custGeom>
          <a:solidFill>
            <a:schemeClr val="tx2"/>
          </a:solidFill>
          <a:ln>
            <a:noFill/>
          </a:ln>
        </p:spPr>
        <p:txBody>
          <a:bodyPr anchor="ctr">
            <a:normAutofit/>
          </a:bodyPr>
          <a:lstStyle>
            <a:lvl1pPr marL="0" indent="0" algn="ctr">
              <a:lnSpc>
                <a:spcPct val="100000"/>
              </a:lnSpc>
              <a:spcAft>
                <a:spcPts val="0"/>
              </a:spcAft>
              <a:buNone/>
              <a:defRPr sz="750"/>
            </a:lvl1pPr>
          </a:lstStyle>
          <a:p>
            <a:r>
              <a:rPr lang="en-GB" dirty="0"/>
              <a:t>Click icon </a:t>
            </a:r>
            <a:br>
              <a:rPr lang="en-GB" dirty="0"/>
            </a:br>
            <a:r>
              <a:rPr lang="en-GB" dirty="0"/>
              <a:t>to add </a:t>
            </a:r>
            <a:br>
              <a:rPr lang="en-GB" dirty="0"/>
            </a:br>
            <a:r>
              <a:rPr lang="en-GB" dirty="0"/>
              <a:t>picture</a:t>
            </a:r>
          </a:p>
        </p:txBody>
      </p:sp>
      <p:sp>
        <p:nvSpPr>
          <p:cNvPr id="14" name="TextBox 13">
            <a:extLst>
              <a:ext uri="{FF2B5EF4-FFF2-40B4-BE49-F238E27FC236}">
                <a16:creationId xmlns:a16="http://schemas.microsoft.com/office/drawing/2014/main" xmlns="" id="{F375C867-3A08-4CA9-923A-30BD6A90FD86}"/>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triangle (optional):</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29918138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4BAD880F-9374-4317-A61D-AEC8DE16A8A9}"/>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Isosceles Triangle 7">
            <a:extLst>
              <a:ext uri="{FF2B5EF4-FFF2-40B4-BE49-F238E27FC236}">
                <a16:creationId xmlns:a16="http://schemas.microsoft.com/office/drawing/2014/main" xmlns="" id="{FA142BD3-3DB9-4953-B740-7AFA5F0E01BE}"/>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angle 10"/>
          <p:cNvSpPr/>
          <p:nvPr/>
        </p:nvSpPr>
        <p:spPr>
          <a:xfrm>
            <a:off x="0" y="-2257"/>
            <a:ext cx="6400800" cy="5160559"/>
          </a:xfrm>
          <a:custGeom>
            <a:avLst/>
            <a:gdLst>
              <a:gd name="connsiteX0" fmla="*/ 0 w 8572500"/>
              <a:gd name="connsiteY0" fmla="*/ 0 h 6861695"/>
              <a:gd name="connsiteX1" fmla="*/ 8572500 w 8572500"/>
              <a:gd name="connsiteY1" fmla="*/ 0 h 6861695"/>
              <a:gd name="connsiteX2" fmla="*/ 8572500 w 8572500"/>
              <a:gd name="connsiteY2" fmla="*/ 6861695 h 6861695"/>
              <a:gd name="connsiteX3" fmla="*/ 0 w 8572500"/>
              <a:gd name="connsiteY3" fmla="*/ 6861695 h 6861695"/>
              <a:gd name="connsiteX4" fmla="*/ 0 w 8572500"/>
              <a:gd name="connsiteY4" fmla="*/ 0 h 6861695"/>
              <a:gd name="connsiteX0" fmla="*/ 0 w 8572500"/>
              <a:gd name="connsiteY0" fmla="*/ 0 h 6861695"/>
              <a:gd name="connsiteX1" fmla="*/ 8572500 w 8572500"/>
              <a:gd name="connsiteY1" fmla="*/ 0 h 6861695"/>
              <a:gd name="connsiteX2" fmla="*/ 8572500 w 8572500"/>
              <a:gd name="connsiteY2" fmla="*/ 6861695 h 6861695"/>
              <a:gd name="connsiteX3" fmla="*/ 5429250 w 8572500"/>
              <a:gd name="connsiteY3" fmla="*/ 6858001 h 6861695"/>
              <a:gd name="connsiteX4" fmla="*/ 0 w 8572500"/>
              <a:gd name="connsiteY4" fmla="*/ 6861695 h 6861695"/>
              <a:gd name="connsiteX5" fmla="*/ 0 w 8572500"/>
              <a:gd name="connsiteY5" fmla="*/ 0 h 6861695"/>
              <a:gd name="connsiteX0" fmla="*/ 0 w 8572500"/>
              <a:gd name="connsiteY0" fmla="*/ 0 h 6861695"/>
              <a:gd name="connsiteX1" fmla="*/ 8572500 w 8572500"/>
              <a:gd name="connsiteY1" fmla="*/ 0 h 6861695"/>
              <a:gd name="connsiteX2" fmla="*/ 5429250 w 8572500"/>
              <a:gd name="connsiteY2" fmla="*/ 6858001 h 6861695"/>
              <a:gd name="connsiteX3" fmla="*/ 0 w 8572500"/>
              <a:gd name="connsiteY3" fmla="*/ 6861695 h 6861695"/>
              <a:gd name="connsiteX4" fmla="*/ 0 w 8572500"/>
              <a:gd name="connsiteY4" fmla="*/ 0 h 6861695"/>
              <a:gd name="connsiteX0" fmla="*/ 0 w 8572500"/>
              <a:gd name="connsiteY0" fmla="*/ 19050 h 6880745"/>
              <a:gd name="connsiteX1" fmla="*/ 8572500 w 8572500"/>
              <a:gd name="connsiteY1" fmla="*/ 0 h 6880745"/>
              <a:gd name="connsiteX2" fmla="*/ 5429250 w 8572500"/>
              <a:gd name="connsiteY2" fmla="*/ 6877051 h 6880745"/>
              <a:gd name="connsiteX3" fmla="*/ 0 w 8572500"/>
              <a:gd name="connsiteY3" fmla="*/ 6880745 h 6880745"/>
              <a:gd name="connsiteX4" fmla="*/ 0 w 8572500"/>
              <a:gd name="connsiteY4" fmla="*/ 19050 h 6880745"/>
              <a:gd name="connsiteX0" fmla="*/ 0 w 8534400"/>
              <a:gd name="connsiteY0" fmla="*/ 19050 h 6880745"/>
              <a:gd name="connsiteX1" fmla="*/ 8534400 w 8534400"/>
              <a:gd name="connsiteY1" fmla="*/ 0 h 6880745"/>
              <a:gd name="connsiteX2" fmla="*/ 5429250 w 8534400"/>
              <a:gd name="connsiteY2" fmla="*/ 6877051 h 6880745"/>
              <a:gd name="connsiteX3" fmla="*/ 0 w 8534400"/>
              <a:gd name="connsiteY3" fmla="*/ 6880745 h 6880745"/>
              <a:gd name="connsiteX4" fmla="*/ 0 w 8534400"/>
              <a:gd name="connsiteY4" fmla="*/ 19050 h 6880745"/>
              <a:gd name="connsiteX0" fmla="*/ 0 w 8534400"/>
              <a:gd name="connsiteY0" fmla="*/ 19050 h 6909135"/>
              <a:gd name="connsiteX1" fmla="*/ 8534400 w 8534400"/>
              <a:gd name="connsiteY1" fmla="*/ 0 h 6909135"/>
              <a:gd name="connsiteX2" fmla="*/ 5413208 w 8534400"/>
              <a:gd name="connsiteY2" fmla="*/ 6909135 h 6909135"/>
              <a:gd name="connsiteX3" fmla="*/ 0 w 8534400"/>
              <a:gd name="connsiteY3" fmla="*/ 6880745 h 6909135"/>
              <a:gd name="connsiteX4" fmla="*/ 0 w 8534400"/>
              <a:gd name="connsiteY4" fmla="*/ 19050 h 6909135"/>
              <a:gd name="connsiteX0" fmla="*/ 0 w 8534400"/>
              <a:gd name="connsiteY0" fmla="*/ 19050 h 6909135"/>
              <a:gd name="connsiteX1" fmla="*/ 8534400 w 8534400"/>
              <a:gd name="connsiteY1" fmla="*/ 0 h 6909135"/>
              <a:gd name="connsiteX2" fmla="*/ 5413208 w 8534400"/>
              <a:gd name="connsiteY2" fmla="*/ 6909135 h 6909135"/>
              <a:gd name="connsiteX3" fmla="*/ 0 w 8534400"/>
              <a:gd name="connsiteY3" fmla="*/ 6896787 h 6909135"/>
              <a:gd name="connsiteX4" fmla="*/ 0 w 8534400"/>
              <a:gd name="connsiteY4" fmla="*/ 19050 h 6909135"/>
              <a:gd name="connsiteX0" fmla="*/ 0 w 8534400"/>
              <a:gd name="connsiteY0" fmla="*/ 19050 h 6896787"/>
              <a:gd name="connsiteX1" fmla="*/ 8534400 w 8534400"/>
              <a:gd name="connsiteY1" fmla="*/ 0 h 6896787"/>
              <a:gd name="connsiteX2" fmla="*/ 5413208 w 8534400"/>
              <a:gd name="connsiteY2" fmla="*/ 6893093 h 6896787"/>
              <a:gd name="connsiteX3" fmla="*/ 0 w 8534400"/>
              <a:gd name="connsiteY3" fmla="*/ 6896787 h 6896787"/>
              <a:gd name="connsiteX4" fmla="*/ 0 w 8534400"/>
              <a:gd name="connsiteY4" fmla="*/ 19050 h 6896787"/>
              <a:gd name="connsiteX0" fmla="*/ 0 w 8534400"/>
              <a:gd name="connsiteY0" fmla="*/ 19050 h 6896787"/>
              <a:gd name="connsiteX1" fmla="*/ 8534400 w 8534400"/>
              <a:gd name="connsiteY1" fmla="*/ 0 h 6896787"/>
              <a:gd name="connsiteX2" fmla="*/ 5413208 w 8534400"/>
              <a:gd name="connsiteY2" fmla="*/ 6893093 h 6896787"/>
              <a:gd name="connsiteX3" fmla="*/ 0 w 8534400"/>
              <a:gd name="connsiteY3" fmla="*/ 6896787 h 6896787"/>
              <a:gd name="connsiteX4" fmla="*/ 0 w 8534400"/>
              <a:gd name="connsiteY4" fmla="*/ 19050 h 6896787"/>
              <a:gd name="connsiteX0" fmla="*/ 0 w 8534400"/>
              <a:gd name="connsiteY0" fmla="*/ 3008 h 6880745"/>
              <a:gd name="connsiteX1" fmla="*/ 8534400 w 8534400"/>
              <a:gd name="connsiteY1" fmla="*/ 0 h 6880745"/>
              <a:gd name="connsiteX2" fmla="*/ 5413208 w 8534400"/>
              <a:gd name="connsiteY2" fmla="*/ 6877051 h 6880745"/>
              <a:gd name="connsiteX3" fmla="*/ 0 w 8534400"/>
              <a:gd name="connsiteY3" fmla="*/ 6880745 h 6880745"/>
              <a:gd name="connsiteX4" fmla="*/ 0 w 8534400"/>
              <a:gd name="connsiteY4" fmla="*/ 3008 h 688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80745">
                <a:moveTo>
                  <a:pt x="0" y="3008"/>
                </a:moveTo>
                <a:lnTo>
                  <a:pt x="8534400" y="0"/>
                </a:lnTo>
                <a:lnTo>
                  <a:pt x="5413208" y="6877051"/>
                </a:lnTo>
                <a:lnTo>
                  <a:pt x="0" y="6880745"/>
                </a:lnTo>
                <a:lnTo>
                  <a:pt x="0" y="3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 Placeholder 7"/>
          <p:cNvSpPr>
            <a:spLocks noGrp="1"/>
          </p:cNvSpPr>
          <p:nvPr>
            <p:ph type="body" sz="quarter" idx="12"/>
          </p:nvPr>
        </p:nvSpPr>
        <p:spPr>
          <a:xfrm>
            <a:off x="378000" y="1046817"/>
            <a:ext cx="5265563" cy="1215000"/>
          </a:xfrm>
        </p:spPr>
        <p:txBody>
          <a:bodyPr>
            <a:noAutofit/>
          </a:bodyPr>
          <a:lstStyle>
            <a:lvl1pPr marL="0" indent="0">
              <a:lnSpc>
                <a:spcPct val="80000"/>
              </a:lnSpc>
              <a:spcBef>
                <a:spcPts val="0"/>
              </a:spcBef>
              <a:spcAft>
                <a:spcPts val="0"/>
              </a:spcAft>
              <a:buNone/>
              <a:defRPr sz="3300" b="1" i="0" cap="none" baseline="0">
                <a:solidFill>
                  <a:schemeClr val="accent2"/>
                </a:solidFill>
              </a:defRPr>
            </a:lvl1pPr>
            <a:lvl2pPr marL="0" indent="0">
              <a:lnSpc>
                <a:spcPct val="80000"/>
              </a:lnSpc>
              <a:spcBef>
                <a:spcPts val="0"/>
              </a:spcBef>
              <a:spcAft>
                <a:spcPts val="0"/>
              </a:spcAft>
              <a:buNone/>
              <a:defRPr sz="3300" b="1" i="0" cap="none" baseline="0">
                <a:solidFill>
                  <a:schemeClr val="bg2"/>
                </a:solidFill>
              </a:defRPr>
            </a:lvl2pPr>
          </a:lstStyle>
          <a:p>
            <a:pPr lvl="0"/>
            <a:r>
              <a:rPr lang="en-US"/>
              <a:t>Edit Master text styles</a:t>
            </a:r>
          </a:p>
          <a:p>
            <a:pPr lvl="1"/>
            <a:r>
              <a:rPr lang="en-US"/>
              <a:t>Second level</a:t>
            </a:r>
          </a:p>
        </p:txBody>
      </p:sp>
      <p:sp>
        <p:nvSpPr>
          <p:cNvPr id="4" name="Picture Placeholder 3"/>
          <p:cNvSpPr>
            <a:spLocks noGrp="1"/>
          </p:cNvSpPr>
          <p:nvPr>
            <p:ph type="pic" sz="quarter" idx="15" hasCustomPrompt="1"/>
          </p:nvPr>
        </p:nvSpPr>
        <p:spPr>
          <a:xfrm>
            <a:off x="4053029" y="-2"/>
            <a:ext cx="4325445" cy="5159700"/>
          </a:xfrm>
          <a:custGeom>
            <a:avLst/>
            <a:gdLst>
              <a:gd name="connsiteX0" fmla="*/ 0 w 6505200"/>
              <a:gd name="connsiteY0" fmla="*/ 7200000 h 7200000"/>
              <a:gd name="connsiteX1" fmla="*/ 3252600 w 6505200"/>
              <a:gd name="connsiteY1" fmla="*/ 0 h 7200000"/>
              <a:gd name="connsiteX2" fmla="*/ 6505200 w 6505200"/>
              <a:gd name="connsiteY2" fmla="*/ 7200000 h 7200000"/>
              <a:gd name="connsiteX3" fmla="*/ 0 w 6505200"/>
              <a:gd name="connsiteY3" fmla="*/ 7200000 h 7200000"/>
              <a:gd name="connsiteX0" fmla="*/ 0 w 6505200"/>
              <a:gd name="connsiteY0" fmla="*/ 7200000 h 7200000"/>
              <a:gd name="connsiteX1" fmla="*/ 3252600 w 6505200"/>
              <a:gd name="connsiteY1" fmla="*/ 0 h 7200000"/>
              <a:gd name="connsiteX2" fmla="*/ 3364586 w 6505200"/>
              <a:gd name="connsiteY2" fmla="*/ 252000 h 7200000"/>
              <a:gd name="connsiteX3" fmla="*/ 6505200 w 6505200"/>
              <a:gd name="connsiteY3" fmla="*/ 7200000 h 7200000"/>
              <a:gd name="connsiteX4" fmla="*/ 0 w 6505200"/>
              <a:gd name="connsiteY4" fmla="*/ 7200000 h 7200000"/>
              <a:gd name="connsiteX0" fmla="*/ 0 w 6505200"/>
              <a:gd name="connsiteY0" fmla="*/ 7200000 h 7200000"/>
              <a:gd name="connsiteX1" fmla="*/ 3135986 w 6505200"/>
              <a:gd name="connsiteY1" fmla="*/ 252000 h 7200000"/>
              <a:gd name="connsiteX2" fmla="*/ 3252600 w 6505200"/>
              <a:gd name="connsiteY2" fmla="*/ 0 h 7200000"/>
              <a:gd name="connsiteX3" fmla="*/ 3364586 w 6505200"/>
              <a:gd name="connsiteY3" fmla="*/ 252000 h 7200000"/>
              <a:gd name="connsiteX4" fmla="*/ 6505200 w 6505200"/>
              <a:gd name="connsiteY4" fmla="*/ 7200000 h 7200000"/>
              <a:gd name="connsiteX5" fmla="*/ 0 w 6505200"/>
              <a:gd name="connsiteY5" fmla="*/ 7200000 h 7200000"/>
              <a:gd name="connsiteX0" fmla="*/ 0 w 6505200"/>
              <a:gd name="connsiteY0" fmla="*/ 6948000 h 6948000"/>
              <a:gd name="connsiteX1" fmla="*/ 3135986 w 6505200"/>
              <a:gd name="connsiteY1" fmla="*/ 0 h 6948000"/>
              <a:gd name="connsiteX2" fmla="*/ 3364586 w 6505200"/>
              <a:gd name="connsiteY2" fmla="*/ 0 h 6948000"/>
              <a:gd name="connsiteX3" fmla="*/ 6505200 w 6505200"/>
              <a:gd name="connsiteY3" fmla="*/ 6948000 h 6948000"/>
              <a:gd name="connsiteX4" fmla="*/ 0 w 6505200"/>
              <a:gd name="connsiteY4" fmla="*/ 6948000 h 6948000"/>
              <a:gd name="connsiteX0" fmla="*/ 0 w 6475317"/>
              <a:gd name="connsiteY0" fmla="*/ 6948000 h 6948000"/>
              <a:gd name="connsiteX1" fmla="*/ 3135986 w 6475317"/>
              <a:gd name="connsiteY1" fmla="*/ 0 h 6948000"/>
              <a:gd name="connsiteX2" fmla="*/ 3364586 w 6475317"/>
              <a:gd name="connsiteY2" fmla="*/ 0 h 6948000"/>
              <a:gd name="connsiteX3" fmla="*/ 6475317 w 6475317"/>
              <a:gd name="connsiteY3" fmla="*/ 6870306 h 6948000"/>
              <a:gd name="connsiteX4" fmla="*/ 0 w 6475317"/>
              <a:gd name="connsiteY4" fmla="*/ 6948000 h 6948000"/>
              <a:gd name="connsiteX0" fmla="*/ 0 w 6475317"/>
              <a:gd name="connsiteY0" fmla="*/ 6948000 h 6948000"/>
              <a:gd name="connsiteX1" fmla="*/ 3135986 w 6475317"/>
              <a:gd name="connsiteY1" fmla="*/ 0 h 6948000"/>
              <a:gd name="connsiteX2" fmla="*/ 3364586 w 6475317"/>
              <a:gd name="connsiteY2" fmla="*/ 0 h 6948000"/>
              <a:gd name="connsiteX3" fmla="*/ 6475317 w 6475317"/>
              <a:gd name="connsiteY3" fmla="*/ 6870306 h 6948000"/>
              <a:gd name="connsiteX4" fmla="*/ 5147389 w 6475317"/>
              <a:gd name="connsiteY4" fmla="*/ 6860988 h 6948000"/>
              <a:gd name="connsiteX5" fmla="*/ 0 w 6475317"/>
              <a:gd name="connsiteY5" fmla="*/ 6948000 h 6948000"/>
              <a:gd name="connsiteX0" fmla="*/ 0 w 6475317"/>
              <a:gd name="connsiteY0" fmla="*/ 6948000 h 6948000"/>
              <a:gd name="connsiteX1" fmla="*/ 3135986 w 6475317"/>
              <a:gd name="connsiteY1" fmla="*/ 0 h 6948000"/>
              <a:gd name="connsiteX2" fmla="*/ 3364586 w 6475317"/>
              <a:gd name="connsiteY2" fmla="*/ 0 h 6948000"/>
              <a:gd name="connsiteX3" fmla="*/ 5792848 w 6475317"/>
              <a:gd name="connsiteY3" fmla="*/ 5378824 h 6948000"/>
              <a:gd name="connsiteX4" fmla="*/ 6475317 w 6475317"/>
              <a:gd name="connsiteY4" fmla="*/ 6870306 h 6948000"/>
              <a:gd name="connsiteX5" fmla="*/ 5147389 w 6475317"/>
              <a:gd name="connsiteY5" fmla="*/ 6860988 h 6948000"/>
              <a:gd name="connsiteX6" fmla="*/ 0 w 6475317"/>
              <a:gd name="connsiteY6" fmla="*/ 6948000 h 6948000"/>
              <a:gd name="connsiteX0" fmla="*/ 0 w 5792848"/>
              <a:gd name="connsiteY0" fmla="*/ 6948000 h 6948000"/>
              <a:gd name="connsiteX1" fmla="*/ 3135986 w 5792848"/>
              <a:gd name="connsiteY1" fmla="*/ 0 h 6948000"/>
              <a:gd name="connsiteX2" fmla="*/ 3364586 w 5792848"/>
              <a:gd name="connsiteY2" fmla="*/ 0 h 6948000"/>
              <a:gd name="connsiteX3" fmla="*/ 5792848 w 5792848"/>
              <a:gd name="connsiteY3" fmla="*/ 5378824 h 6948000"/>
              <a:gd name="connsiteX4" fmla="*/ 5147389 w 5792848"/>
              <a:gd name="connsiteY4" fmla="*/ 6860988 h 6948000"/>
              <a:gd name="connsiteX5" fmla="*/ 0 w 5792848"/>
              <a:gd name="connsiteY5" fmla="*/ 6948000 h 6948000"/>
              <a:gd name="connsiteX0" fmla="*/ 0 w 5792848"/>
              <a:gd name="connsiteY0" fmla="*/ 6948000 h 6948000"/>
              <a:gd name="connsiteX1" fmla="*/ 3135986 w 5792848"/>
              <a:gd name="connsiteY1" fmla="*/ 0 h 6948000"/>
              <a:gd name="connsiteX2" fmla="*/ 3364586 w 5792848"/>
              <a:gd name="connsiteY2" fmla="*/ 0 h 6948000"/>
              <a:gd name="connsiteX3" fmla="*/ 5792848 w 5792848"/>
              <a:gd name="connsiteY3" fmla="*/ 5378824 h 6948000"/>
              <a:gd name="connsiteX4" fmla="*/ 5153365 w 5792848"/>
              <a:gd name="connsiteY4" fmla="*/ 6860988 h 6948000"/>
              <a:gd name="connsiteX5" fmla="*/ 0 w 5792848"/>
              <a:gd name="connsiteY5" fmla="*/ 6948000 h 6948000"/>
              <a:gd name="connsiteX0" fmla="*/ 0 w 5756990"/>
              <a:gd name="connsiteY0" fmla="*/ 6864329 h 6864329"/>
              <a:gd name="connsiteX1" fmla="*/ 3100128 w 5756990"/>
              <a:gd name="connsiteY1" fmla="*/ 0 h 6864329"/>
              <a:gd name="connsiteX2" fmla="*/ 3328728 w 5756990"/>
              <a:gd name="connsiteY2" fmla="*/ 0 h 6864329"/>
              <a:gd name="connsiteX3" fmla="*/ 5756990 w 5756990"/>
              <a:gd name="connsiteY3" fmla="*/ 5378824 h 6864329"/>
              <a:gd name="connsiteX4" fmla="*/ 5117507 w 5756990"/>
              <a:gd name="connsiteY4" fmla="*/ 6860988 h 6864329"/>
              <a:gd name="connsiteX5" fmla="*/ 0 w 5756990"/>
              <a:gd name="connsiteY5" fmla="*/ 6864329 h 6864329"/>
              <a:gd name="connsiteX0" fmla="*/ 0 w 5761224"/>
              <a:gd name="connsiteY0" fmla="*/ 6864329 h 6864329"/>
              <a:gd name="connsiteX1" fmla="*/ 3100128 w 5761224"/>
              <a:gd name="connsiteY1" fmla="*/ 0 h 6864329"/>
              <a:gd name="connsiteX2" fmla="*/ 3328728 w 5761224"/>
              <a:gd name="connsiteY2" fmla="*/ 0 h 6864329"/>
              <a:gd name="connsiteX3" fmla="*/ 5761224 w 5761224"/>
              <a:gd name="connsiteY3" fmla="*/ 5383058 h 6864329"/>
              <a:gd name="connsiteX4" fmla="*/ 5117507 w 5761224"/>
              <a:gd name="connsiteY4" fmla="*/ 6860988 h 6864329"/>
              <a:gd name="connsiteX5" fmla="*/ 0 w 5761224"/>
              <a:gd name="connsiteY5" fmla="*/ 6864329 h 6864329"/>
              <a:gd name="connsiteX0" fmla="*/ 0 w 5761224"/>
              <a:gd name="connsiteY0" fmla="*/ 6864329 h 6864329"/>
              <a:gd name="connsiteX1" fmla="*/ 3100128 w 5761224"/>
              <a:gd name="connsiteY1" fmla="*/ 0 h 6864329"/>
              <a:gd name="connsiteX2" fmla="*/ 3328728 w 5761224"/>
              <a:gd name="connsiteY2" fmla="*/ 0 h 6864329"/>
              <a:gd name="connsiteX3" fmla="*/ 5761224 w 5761224"/>
              <a:gd name="connsiteY3" fmla="*/ 5383058 h 6864329"/>
              <a:gd name="connsiteX4" fmla="*/ 5109040 w 5761224"/>
              <a:gd name="connsiteY4" fmla="*/ 6860988 h 6864329"/>
              <a:gd name="connsiteX5" fmla="*/ 0 w 5761224"/>
              <a:gd name="connsiteY5" fmla="*/ 6864329 h 6864329"/>
              <a:gd name="connsiteX0" fmla="*/ 0 w 5764242"/>
              <a:gd name="connsiteY0" fmla="*/ 6864329 h 6864329"/>
              <a:gd name="connsiteX1" fmla="*/ 3100128 w 5764242"/>
              <a:gd name="connsiteY1" fmla="*/ 0 h 6864329"/>
              <a:gd name="connsiteX2" fmla="*/ 3328728 w 5764242"/>
              <a:gd name="connsiteY2" fmla="*/ 0 h 6864329"/>
              <a:gd name="connsiteX3" fmla="*/ 5764242 w 5764242"/>
              <a:gd name="connsiteY3" fmla="*/ 5389094 h 6864329"/>
              <a:gd name="connsiteX4" fmla="*/ 5109040 w 5764242"/>
              <a:gd name="connsiteY4" fmla="*/ 6860988 h 6864329"/>
              <a:gd name="connsiteX5" fmla="*/ 0 w 5764242"/>
              <a:gd name="connsiteY5" fmla="*/ 6864329 h 6864329"/>
              <a:gd name="connsiteX0" fmla="*/ 0 w 5764242"/>
              <a:gd name="connsiteY0" fmla="*/ 6864329 h 6873059"/>
              <a:gd name="connsiteX1" fmla="*/ 3100128 w 5764242"/>
              <a:gd name="connsiteY1" fmla="*/ 0 h 6873059"/>
              <a:gd name="connsiteX2" fmla="*/ 3328728 w 5764242"/>
              <a:gd name="connsiteY2" fmla="*/ 0 h 6873059"/>
              <a:gd name="connsiteX3" fmla="*/ 5764242 w 5764242"/>
              <a:gd name="connsiteY3" fmla="*/ 5389094 h 6873059"/>
              <a:gd name="connsiteX4" fmla="*/ 5109040 w 5764242"/>
              <a:gd name="connsiteY4" fmla="*/ 6873059 h 6873059"/>
              <a:gd name="connsiteX5" fmla="*/ 0 w 5764242"/>
              <a:gd name="connsiteY5" fmla="*/ 6864329 h 6873059"/>
              <a:gd name="connsiteX0" fmla="*/ 0 w 5767260"/>
              <a:gd name="connsiteY0" fmla="*/ 6873383 h 6873383"/>
              <a:gd name="connsiteX1" fmla="*/ 3103146 w 5767260"/>
              <a:gd name="connsiteY1" fmla="*/ 0 h 6873383"/>
              <a:gd name="connsiteX2" fmla="*/ 3331746 w 5767260"/>
              <a:gd name="connsiteY2" fmla="*/ 0 h 6873383"/>
              <a:gd name="connsiteX3" fmla="*/ 5767260 w 5767260"/>
              <a:gd name="connsiteY3" fmla="*/ 5389094 h 6873383"/>
              <a:gd name="connsiteX4" fmla="*/ 5112058 w 5767260"/>
              <a:gd name="connsiteY4" fmla="*/ 6873059 h 6873383"/>
              <a:gd name="connsiteX5" fmla="*/ 0 w 5767260"/>
              <a:gd name="connsiteY5" fmla="*/ 6873383 h 6873383"/>
              <a:gd name="connsiteX0" fmla="*/ 0 w 5772456"/>
              <a:gd name="connsiteY0" fmla="*/ 6873383 h 6873383"/>
              <a:gd name="connsiteX1" fmla="*/ 3103146 w 5772456"/>
              <a:gd name="connsiteY1" fmla="*/ 0 h 6873383"/>
              <a:gd name="connsiteX2" fmla="*/ 3331746 w 5772456"/>
              <a:gd name="connsiteY2" fmla="*/ 0 h 6873383"/>
              <a:gd name="connsiteX3" fmla="*/ 5772456 w 5772456"/>
              <a:gd name="connsiteY3" fmla="*/ 5409876 h 6873383"/>
              <a:gd name="connsiteX4" fmla="*/ 5112058 w 5772456"/>
              <a:gd name="connsiteY4" fmla="*/ 6873059 h 6873383"/>
              <a:gd name="connsiteX5" fmla="*/ 0 w 5772456"/>
              <a:gd name="connsiteY5" fmla="*/ 6873383 h 6873383"/>
              <a:gd name="connsiteX0" fmla="*/ 0 w 5767260"/>
              <a:gd name="connsiteY0" fmla="*/ 6873383 h 6873383"/>
              <a:gd name="connsiteX1" fmla="*/ 3103146 w 5767260"/>
              <a:gd name="connsiteY1" fmla="*/ 0 h 6873383"/>
              <a:gd name="connsiteX2" fmla="*/ 3331746 w 5767260"/>
              <a:gd name="connsiteY2" fmla="*/ 0 h 6873383"/>
              <a:gd name="connsiteX3" fmla="*/ 5767260 w 5767260"/>
              <a:gd name="connsiteY3" fmla="*/ 5404681 h 6873383"/>
              <a:gd name="connsiteX4" fmla="*/ 5112058 w 5767260"/>
              <a:gd name="connsiteY4" fmla="*/ 6873059 h 6873383"/>
              <a:gd name="connsiteX5" fmla="*/ 0 w 5767260"/>
              <a:gd name="connsiteY5" fmla="*/ 6873383 h 6873383"/>
              <a:gd name="connsiteX0" fmla="*/ 0 w 5767260"/>
              <a:gd name="connsiteY0" fmla="*/ 6873383 h 6873383"/>
              <a:gd name="connsiteX1" fmla="*/ 3103146 w 5767260"/>
              <a:gd name="connsiteY1" fmla="*/ 0 h 6873383"/>
              <a:gd name="connsiteX2" fmla="*/ 3331746 w 5767260"/>
              <a:gd name="connsiteY2" fmla="*/ 0 h 6873383"/>
              <a:gd name="connsiteX3" fmla="*/ 5767260 w 5767260"/>
              <a:gd name="connsiteY3" fmla="*/ 5404681 h 6873383"/>
              <a:gd name="connsiteX4" fmla="*/ 5128534 w 5767260"/>
              <a:gd name="connsiteY4" fmla="*/ 6868940 h 6873383"/>
              <a:gd name="connsiteX5" fmla="*/ 0 w 5767260"/>
              <a:gd name="connsiteY5" fmla="*/ 6873383 h 68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7260" h="6873383">
                <a:moveTo>
                  <a:pt x="0" y="6873383"/>
                </a:moveTo>
                <a:lnTo>
                  <a:pt x="3103146" y="0"/>
                </a:lnTo>
                <a:lnTo>
                  <a:pt x="3331746" y="0"/>
                </a:lnTo>
                <a:lnTo>
                  <a:pt x="5767260" y="5404681"/>
                </a:lnTo>
                <a:lnTo>
                  <a:pt x="5128534" y="6868940"/>
                </a:lnTo>
                <a:lnTo>
                  <a:pt x="0" y="6873383"/>
                </a:lnTo>
                <a:close/>
              </a:path>
            </a:pathLst>
          </a:custGeom>
          <a:solidFill>
            <a:schemeClr val="tx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5" name="Footer Placeholder 4">
            <a:extLst>
              <a:ext uri="{FF2B5EF4-FFF2-40B4-BE49-F238E27FC236}">
                <a16:creationId xmlns:a16="http://schemas.microsoft.com/office/drawing/2014/main" xmlns="" id="{24850F37-EFDF-458D-93CB-BE57E5D911CC}"/>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bg1"/>
                </a:solidFill>
              </a:defRPr>
            </a:lvl1pPr>
          </a:lstStyle>
          <a:p>
            <a:r>
              <a:rPr lang="en-GB"/>
              <a:t>© 2018 AVEVA Group plc and its subsidiaries. All rights reserved.</a:t>
            </a:r>
            <a:endParaRPr lang="en-GB" dirty="0"/>
          </a:p>
        </p:txBody>
      </p:sp>
      <p:sp>
        <p:nvSpPr>
          <p:cNvPr id="17" name="Slide Number Placeholder 5">
            <a:extLst>
              <a:ext uri="{FF2B5EF4-FFF2-40B4-BE49-F238E27FC236}">
                <a16:creationId xmlns:a16="http://schemas.microsoft.com/office/drawing/2014/main" xmlns="" id="{EC497851-B8D9-46DC-B813-7DD2ACAD22B5}"/>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bg1"/>
                </a:solidFill>
              </a:defRPr>
            </a:lvl1pPr>
          </a:lstStyle>
          <a:p>
            <a:fld id="{267CDB12-45E5-4FD7-AE50-9CB5AFC72BA1}" type="slidenum">
              <a:rPr lang="en-GB" smtClean="0"/>
              <a:pPr/>
              <a:t>‹#›</a:t>
            </a:fld>
            <a:endParaRPr lang="en-GB" dirty="0"/>
          </a:p>
        </p:txBody>
      </p:sp>
      <p:sp>
        <p:nvSpPr>
          <p:cNvPr id="16" name="TextBox 15">
            <a:extLst>
              <a:ext uri="{FF2B5EF4-FFF2-40B4-BE49-F238E27FC236}">
                <a16:creationId xmlns:a16="http://schemas.microsoft.com/office/drawing/2014/main" xmlns="" id="{DA852D24-DC3F-4AD2-B6DA-0A6F231F1126}"/>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triangle (recommended):</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41104372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ullets High Contrast">
    <p:bg>
      <p:bgPr>
        <a:solidFill>
          <a:schemeClr val="accent1"/>
        </a:solidFill>
        <a:effectLst/>
      </p:bgPr>
    </p:bg>
    <p:spTree>
      <p:nvGrpSpPr>
        <p:cNvPr id="1" name=""/>
        <p:cNvGrpSpPr/>
        <p:nvPr/>
      </p:nvGrpSpPr>
      <p:grpSpPr>
        <a:xfrm>
          <a:off x="0" y="0"/>
          <a:ext cx="0" cy="0"/>
          <a:chOff x="0" y="0"/>
          <a:chExt cx="0" cy="0"/>
        </a:xfrm>
      </p:grpSpPr>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378000" y="1188000"/>
            <a:ext cx="7380000" cy="32400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marL="1294313" indent="-214313">
              <a:buFont typeface="Arial" panose="020B0604020202020204" pitchFamily="34" charset="0"/>
              <a:buChar char="▲"/>
              <a:defRPr>
                <a:solidFill>
                  <a:schemeClr val="bg2"/>
                </a:solidFill>
              </a:defRPr>
            </a:lvl6pPr>
            <a:lvl7pPr>
              <a:defRPr>
                <a:solidFill>
                  <a:schemeClr val="bg2"/>
                </a:solidFill>
              </a:defRPr>
            </a:lvl7pPr>
            <a:lvl8pPr>
              <a:defRPr>
                <a:solidFill>
                  <a:schemeClr val="bg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bg2"/>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bg2"/>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12634259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mage Full Slide size">
    <p:bg>
      <p:bgPr>
        <a:solidFill>
          <a:schemeClr val="accent1"/>
        </a:solidFill>
        <a:effectLst/>
      </p:bgPr>
    </p:bg>
    <p:spTree>
      <p:nvGrpSpPr>
        <p:cNvPr id="1" name=""/>
        <p:cNvGrpSpPr/>
        <p:nvPr/>
      </p:nvGrpSpPr>
      <p:grpSpPr>
        <a:xfrm>
          <a:off x="0" y="0"/>
          <a:ext cx="0" cy="0"/>
          <a:chOff x="0" y="0"/>
          <a:chExt cx="0" cy="0"/>
        </a:xfrm>
      </p:grpSpPr>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lvl1pPr>
              <a:defRPr>
                <a:solidFill>
                  <a:schemeClr val="bg2"/>
                </a:solidFill>
              </a:defRPr>
            </a:lvl1pPr>
          </a:lstStyle>
          <a:p>
            <a:r>
              <a:rPr lang="en-US"/>
              <a:t>Click to edit Master title style</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bg2"/>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bg2"/>
                </a:solidFill>
              </a:defRPr>
            </a:lvl1pPr>
          </a:lstStyle>
          <a:p>
            <a:fld id="{267CDB12-45E5-4FD7-AE50-9CB5AFC72BA1}" type="slidenum">
              <a:rPr lang="en-GB" smtClean="0"/>
              <a:pPr/>
              <a:t>‹#›</a:t>
            </a:fld>
            <a:endParaRPr lang="en-GB" dirty="0"/>
          </a:p>
        </p:txBody>
      </p:sp>
      <p:sp>
        <p:nvSpPr>
          <p:cNvPr id="11" name="TextBox 10">
            <a:extLst>
              <a:ext uri="{FF2B5EF4-FFF2-40B4-BE49-F238E27FC236}">
                <a16:creationId xmlns:a16="http://schemas.microsoft.com/office/drawing/2014/main" xmlns="" id="{DFF3173D-C2E0-4A5F-A6F8-F78FDF4D0E50}"/>
              </a:ext>
            </a:extLst>
          </p:cNvPr>
          <p:cNvSpPr txBox="1"/>
          <p:nvPr/>
        </p:nvSpPr>
        <p:spPr>
          <a:xfrm>
            <a:off x="0" y="5228727"/>
            <a:ext cx="9149954" cy="323165"/>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Create a Full Size Image Slide:  “</a:t>
            </a:r>
            <a:r>
              <a:rPr lang="en-GB" sz="750" dirty="0">
                <a:solidFill>
                  <a:schemeClr val="tx1">
                    <a:lumMod val="85000"/>
                    <a:lumOff val="15000"/>
                  </a:schemeClr>
                </a:solidFill>
                <a:latin typeface="Arial" panose="020B0604020202020204" pitchFamily="34" charset="0"/>
                <a:cs typeface="Arial" panose="020B0604020202020204" pitchFamily="34" charset="0"/>
              </a:rPr>
              <a:t>Right Click” on the slide and then Click “Format Background…”.  Select the “Picture of texture fill” radio button.  Click the “File…” button and browse for an image previously downloaded from the AVEVA Image Library.</a:t>
            </a:r>
          </a:p>
        </p:txBody>
      </p:sp>
    </p:spTree>
    <p:extLst>
      <p:ext uri="{BB962C8B-B14F-4D97-AF65-F5344CB8AC3E}">
        <p14:creationId xmlns:p14="http://schemas.microsoft.com/office/powerpoint/2010/main" val="29466721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with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DD5F255-CB82-4B9A-9E8F-1C62F21E502C}"/>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Picture Placeholder 3">
            <a:extLst>
              <a:ext uri="{FF2B5EF4-FFF2-40B4-BE49-F238E27FC236}">
                <a16:creationId xmlns:a16="http://schemas.microsoft.com/office/drawing/2014/main" xmlns="" id="{1C3735A6-9437-4067-9E87-1F796CA9B335}"/>
              </a:ext>
            </a:extLst>
          </p:cNvPr>
          <p:cNvSpPr>
            <a:spLocks noGrp="1"/>
          </p:cNvSpPr>
          <p:nvPr>
            <p:ph type="pic" sz="quarter" idx="14" hasCustomPrompt="1"/>
          </p:nvPr>
        </p:nvSpPr>
        <p:spPr>
          <a:xfrm>
            <a:off x="6008428" y="-10235"/>
            <a:ext cx="3146003" cy="5161413"/>
          </a:xfrm>
          <a:custGeom>
            <a:avLst/>
            <a:gdLst>
              <a:gd name="connsiteX0" fmla="*/ 0 w 5413824"/>
              <a:gd name="connsiteY0" fmla="*/ 0 h 6861175"/>
              <a:gd name="connsiteX1" fmla="*/ 5413824 w 5413824"/>
              <a:gd name="connsiteY1" fmla="*/ 0 h 6861175"/>
              <a:gd name="connsiteX2" fmla="*/ 5413824 w 5413824"/>
              <a:gd name="connsiteY2" fmla="*/ 6861175 h 6861175"/>
              <a:gd name="connsiteX3" fmla="*/ 0 w 5413824"/>
              <a:gd name="connsiteY3" fmla="*/ 6861175 h 6861175"/>
              <a:gd name="connsiteX4" fmla="*/ 0 w 5413824"/>
              <a:gd name="connsiteY4" fmla="*/ 0 h 6861175"/>
              <a:gd name="connsiteX0" fmla="*/ 0 w 5413824"/>
              <a:gd name="connsiteY0" fmla="*/ 0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5" fmla="*/ 0 w 5413824"/>
              <a:gd name="connsiteY5" fmla="*/ 0 h 6861175"/>
              <a:gd name="connsiteX0" fmla="*/ 0 w 5413824"/>
              <a:gd name="connsiteY0" fmla="*/ 6861175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0 w 5427472"/>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3745756 w 5427472"/>
              <a:gd name="connsiteY4" fmla="*/ 6858000 h 6861175"/>
              <a:gd name="connsiteX5" fmla="*/ 0 w 5427472"/>
              <a:gd name="connsiteY5"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5427472 w 5427472"/>
              <a:gd name="connsiteY4" fmla="*/ 6861175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81554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8012"/>
              <a:gd name="connsiteX1" fmla="*/ 3048212 w 5427472"/>
              <a:gd name="connsiteY1" fmla="*/ 0 h 6868012"/>
              <a:gd name="connsiteX2" fmla="*/ 5427472 w 5427472"/>
              <a:gd name="connsiteY2" fmla="*/ 0 h 6868012"/>
              <a:gd name="connsiteX3" fmla="*/ 5425700 w 5427472"/>
              <a:gd name="connsiteY3" fmla="*/ 6581554 h 6868012"/>
              <a:gd name="connsiteX4" fmla="*/ 4645979 w 5427472"/>
              <a:gd name="connsiteY4" fmla="*/ 4851622 h 6868012"/>
              <a:gd name="connsiteX5" fmla="*/ 3762442 w 5427472"/>
              <a:gd name="connsiteY5" fmla="*/ 6868012 h 6868012"/>
              <a:gd name="connsiteX6" fmla="*/ 0 w 5427472"/>
              <a:gd name="connsiteY6" fmla="*/ 6861175 h 6868012"/>
              <a:gd name="connsiteX0" fmla="*/ 0 w 5435738"/>
              <a:gd name="connsiteY0" fmla="*/ 6861175 h 6868012"/>
              <a:gd name="connsiteX1" fmla="*/ 3048212 w 5435738"/>
              <a:gd name="connsiteY1" fmla="*/ 0 h 6868012"/>
              <a:gd name="connsiteX2" fmla="*/ 5427472 w 5435738"/>
              <a:gd name="connsiteY2" fmla="*/ 0 h 6868012"/>
              <a:gd name="connsiteX3" fmla="*/ 5435712 w 5435738"/>
              <a:gd name="connsiteY3" fmla="*/ 6618264 h 6868012"/>
              <a:gd name="connsiteX4" fmla="*/ 4645979 w 5435738"/>
              <a:gd name="connsiteY4" fmla="*/ 4851622 h 6868012"/>
              <a:gd name="connsiteX5" fmla="*/ 3762442 w 5435738"/>
              <a:gd name="connsiteY5" fmla="*/ 6868012 h 6868012"/>
              <a:gd name="connsiteX6" fmla="*/ 0 w 5435738"/>
              <a:gd name="connsiteY6" fmla="*/ 6861175 h 6868012"/>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49317 w 5439076"/>
              <a:gd name="connsiteY4" fmla="*/ 4851622 h 6868012"/>
              <a:gd name="connsiteX5" fmla="*/ 3765780 w 5439076"/>
              <a:gd name="connsiteY5" fmla="*/ 6868012 h 6868012"/>
              <a:gd name="connsiteX6" fmla="*/ 0 w 5439076"/>
              <a:gd name="connsiteY6" fmla="*/ 6867849 h 6868012"/>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55294 w 5439076"/>
              <a:gd name="connsiteY4" fmla="*/ 4875528 h 6868012"/>
              <a:gd name="connsiteX5" fmla="*/ 3765780 w 5439076"/>
              <a:gd name="connsiteY5" fmla="*/ 6868012 h 6868012"/>
              <a:gd name="connsiteX6" fmla="*/ 0 w 5439076"/>
              <a:gd name="connsiteY6" fmla="*/ 6867849 h 6868012"/>
              <a:gd name="connsiteX0" fmla="*/ 0 w 5439142"/>
              <a:gd name="connsiteY0" fmla="*/ 6878279 h 6878442"/>
              <a:gd name="connsiteX1" fmla="*/ 3051550 w 5439142"/>
              <a:gd name="connsiteY1" fmla="*/ 1043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39142"/>
              <a:gd name="connsiteY0" fmla="*/ 6885233 h 6885396"/>
              <a:gd name="connsiteX1" fmla="*/ 3058504 w 5439142"/>
              <a:gd name="connsiteY1" fmla="*/ 0 h 6885396"/>
              <a:gd name="connsiteX2" fmla="*/ 5437764 w 5439142"/>
              <a:gd name="connsiteY2" fmla="*/ 6954 h 6885396"/>
              <a:gd name="connsiteX3" fmla="*/ 5439050 w 5439142"/>
              <a:gd name="connsiteY3" fmla="*/ 6635648 h 6885396"/>
              <a:gd name="connsiteX4" fmla="*/ 4655294 w 5439142"/>
              <a:gd name="connsiteY4" fmla="*/ 4892912 h 6885396"/>
              <a:gd name="connsiteX5" fmla="*/ 3765780 w 5439142"/>
              <a:gd name="connsiteY5" fmla="*/ 6885396 h 6885396"/>
              <a:gd name="connsiteX6" fmla="*/ 0 w 5439142"/>
              <a:gd name="connsiteY6" fmla="*/ 6885233 h 6885396"/>
              <a:gd name="connsiteX0" fmla="*/ 0 w 5439142"/>
              <a:gd name="connsiteY0" fmla="*/ 6878279 h 6878442"/>
              <a:gd name="connsiteX1" fmla="*/ 3055027 w 5439142"/>
              <a:gd name="connsiteY1" fmla="*/ 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28694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294671 w 5444717"/>
              <a:gd name="connsiteY3" fmla="*/ 6612652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28675"/>
              <a:gd name="connsiteY0" fmla="*/ 6878279 h 6878442"/>
              <a:gd name="connsiteX1" fmla="*/ 3055027 w 5428675"/>
              <a:gd name="connsiteY1" fmla="*/ 0 h 6878442"/>
              <a:gd name="connsiteX2" fmla="*/ 5428675 w 5428675"/>
              <a:gd name="connsiteY2" fmla="*/ 0 h 6878442"/>
              <a:gd name="connsiteX3" fmla="*/ 5423008 w 5428675"/>
              <a:gd name="connsiteY3" fmla="*/ 6692863 h 6878442"/>
              <a:gd name="connsiteX4" fmla="*/ 4655294 w 5428675"/>
              <a:gd name="connsiteY4" fmla="*/ 4885958 h 6878442"/>
              <a:gd name="connsiteX5" fmla="*/ 3765780 w 5428675"/>
              <a:gd name="connsiteY5" fmla="*/ 6878442 h 6878442"/>
              <a:gd name="connsiteX6" fmla="*/ 0 w 5428675"/>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45769 w 5444717"/>
              <a:gd name="connsiteY4" fmla="*/ 4914533 h 6878442"/>
              <a:gd name="connsiteX5" fmla="*/ 3765780 w 5444717"/>
              <a:gd name="connsiteY5" fmla="*/ 6878442 h 6878442"/>
              <a:gd name="connsiteX6" fmla="*/ 0 w 5444717"/>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14533 h 6878442"/>
              <a:gd name="connsiteX5" fmla="*/ 3765780 w 5448623"/>
              <a:gd name="connsiteY5" fmla="*/ 6878442 h 6878442"/>
              <a:gd name="connsiteX6" fmla="*/ 0 w 5448623"/>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33583 h 6878442"/>
              <a:gd name="connsiteX5" fmla="*/ 3765780 w 5448623"/>
              <a:gd name="connsiteY5" fmla="*/ 6878442 h 6878442"/>
              <a:gd name="connsiteX6" fmla="*/ 0 w 5448623"/>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315225 w 5444717"/>
              <a:gd name="connsiteY3" fmla="*/ 679763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83440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2987 w 5444717"/>
              <a:gd name="connsiteY4" fmla="*/ 477477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6621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62037 w 5444717"/>
              <a:gd name="connsiteY4" fmla="*/ 477858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69539"/>
              <a:gd name="connsiteY0" fmla="*/ 6878279 h 6878442"/>
              <a:gd name="connsiteX1" fmla="*/ 3055027 w 5469539"/>
              <a:gd name="connsiteY1" fmla="*/ 0 h 6878442"/>
              <a:gd name="connsiteX2" fmla="*/ 5444717 w 5469539"/>
              <a:gd name="connsiteY2" fmla="*/ 0 h 6878442"/>
              <a:gd name="connsiteX3" fmla="*/ 5469530 w 5469539"/>
              <a:gd name="connsiteY3" fmla="*/ 6389968 h 6878442"/>
              <a:gd name="connsiteX4" fmla="*/ 4650607 w 5469539"/>
              <a:gd name="connsiteY4" fmla="*/ 4858592 h 6878442"/>
              <a:gd name="connsiteX5" fmla="*/ 3765780 w 5469539"/>
              <a:gd name="connsiteY5" fmla="*/ 6878442 h 6878442"/>
              <a:gd name="connsiteX6" fmla="*/ 0 w 5469539"/>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3380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33808 h 6878279"/>
              <a:gd name="connsiteX4" fmla="*/ 4650607 w 5444717"/>
              <a:gd name="connsiteY4" fmla="*/ 4858592 h 6878279"/>
              <a:gd name="connsiteX5" fmla="*/ 3632430 w 5444717"/>
              <a:gd name="connsiteY5" fmla="*/ 6695562 h 6878279"/>
              <a:gd name="connsiteX6" fmla="*/ 0 w 5444717"/>
              <a:gd name="connsiteY6" fmla="*/ 6878279 h 6878279"/>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7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25207 w 5444717"/>
              <a:gd name="connsiteY4" fmla="*/ 4773925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80241 w 5444717"/>
              <a:gd name="connsiteY4" fmla="*/ 47654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7527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22116 w 5444717"/>
              <a:gd name="connsiteY3" fmla="*/ 6489875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084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41650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695083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9474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46375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252784 w 5444717"/>
              <a:gd name="connsiteY3" fmla="*/ 6536441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29574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1289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47132 w 5444717"/>
              <a:gd name="connsiteY4" fmla="*/ 4871292 h 6878279"/>
              <a:gd name="connsiteX5" fmla="*/ 3762817 w 5444717"/>
              <a:gd name="connsiteY5" fmla="*/ 6877596 h 6878279"/>
              <a:gd name="connsiteX6" fmla="*/ 0 w 5444717"/>
              <a:gd name="connsiteY6" fmla="*/ 6878279 h 6878279"/>
              <a:gd name="connsiteX0" fmla="*/ 0 w 5444717"/>
              <a:gd name="connsiteY0" fmla="*/ 6881497 h 6881497"/>
              <a:gd name="connsiteX1" fmla="*/ 3055027 w 5444717"/>
              <a:gd name="connsiteY1" fmla="*/ 3218 h 6881497"/>
              <a:gd name="connsiteX2" fmla="*/ 4269613 w 5444717"/>
              <a:gd name="connsiteY2" fmla="*/ 0 h 6881497"/>
              <a:gd name="connsiteX3" fmla="*/ 5444717 w 5444717"/>
              <a:gd name="connsiteY3" fmla="*/ 3218 h 6881497"/>
              <a:gd name="connsiteX4" fmla="*/ 5439808 w 5444717"/>
              <a:gd name="connsiteY4" fmla="*/ 6658844 h 6881497"/>
              <a:gd name="connsiteX5" fmla="*/ 4647132 w 5444717"/>
              <a:gd name="connsiteY5" fmla="*/ 4874510 h 6881497"/>
              <a:gd name="connsiteX6" fmla="*/ 3762817 w 5444717"/>
              <a:gd name="connsiteY6" fmla="*/ 6880814 h 6881497"/>
              <a:gd name="connsiteX7" fmla="*/ 0 w 5444717"/>
              <a:gd name="connsiteY7" fmla="*/ 6881497 h 6881497"/>
              <a:gd name="connsiteX0" fmla="*/ 0 w 5444717"/>
              <a:gd name="connsiteY0" fmla="*/ 6881497 h 6881497"/>
              <a:gd name="connsiteX1" fmla="*/ 4269613 w 5444717"/>
              <a:gd name="connsiteY1" fmla="*/ 0 h 6881497"/>
              <a:gd name="connsiteX2" fmla="*/ 5444717 w 5444717"/>
              <a:gd name="connsiteY2" fmla="*/ 3218 h 6881497"/>
              <a:gd name="connsiteX3" fmla="*/ 5439808 w 5444717"/>
              <a:gd name="connsiteY3" fmla="*/ 6658844 h 6881497"/>
              <a:gd name="connsiteX4" fmla="*/ 4647132 w 5444717"/>
              <a:gd name="connsiteY4" fmla="*/ 4874510 h 6881497"/>
              <a:gd name="connsiteX5" fmla="*/ 3762817 w 5444717"/>
              <a:gd name="connsiteY5" fmla="*/ 6880814 h 6881497"/>
              <a:gd name="connsiteX6" fmla="*/ 0 w 5444717"/>
              <a:gd name="connsiteY6" fmla="*/ 6881497 h 6881497"/>
              <a:gd name="connsiteX0" fmla="*/ 0 w 5444717"/>
              <a:gd name="connsiteY0" fmla="*/ 6881497 h 6881884"/>
              <a:gd name="connsiteX1" fmla="*/ 4269613 w 5444717"/>
              <a:gd name="connsiteY1" fmla="*/ 0 h 6881884"/>
              <a:gd name="connsiteX2" fmla="*/ 5444717 w 5444717"/>
              <a:gd name="connsiteY2" fmla="*/ 3218 h 6881884"/>
              <a:gd name="connsiteX3" fmla="*/ 5439808 w 5444717"/>
              <a:gd name="connsiteY3" fmla="*/ 6658844 h 6881884"/>
              <a:gd name="connsiteX4" fmla="*/ 4647132 w 5444717"/>
              <a:gd name="connsiteY4" fmla="*/ 4874510 h 6881884"/>
              <a:gd name="connsiteX5" fmla="*/ 3762817 w 5444717"/>
              <a:gd name="connsiteY5" fmla="*/ 6880814 h 6881884"/>
              <a:gd name="connsiteX6" fmla="*/ 1250046 w 5444717"/>
              <a:gd name="connsiteY6" fmla="*/ 6881884 h 6881884"/>
              <a:gd name="connsiteX7" fmla="*/ 0 w 5444717"/>
              <a:gd name="connsiteY7" fmla="*/ 6881497 h 6881884"/>
              <a:gd name="connsiteX0" fmla="*/ 0 w 4194671"/>
              <a:gd name="connsiteY0" fmla="*/ 6881884 h 6881884"/>
              <a:gd name="connsiteX1" fmla="*/ 3019567 w 4194671"/>
              <a:gd name="connsiteY1" fmla="*/ 0 h 6881884"/>
              <a:gd name="connsiteX2" fmla="*/ 4194671 w 4194671"/>
              <a:gd name="connsiteY2" fmla="*/ 3218 h 6881884"/>
              <a:gd name="connsiteX3" fmla="*/ 4189762 w 4194671"/>
              <a:gd name="connsiteY3" fmla="*/ 6658844 h 6881884"/>
              <a:gd name="connsiteX4" fmla="*/ 3397086 w 4194671"/>
              <a:gd name="connsiteY4" fmla="*/ 4874510 h 6881884"/>
              <a:gd name="connsiteX5" fmla="*/ 2512771 w 4194671"/>
              <a:gd name="connsiteY5" fmla="*/ 6880814 h 6881884"/>
              <a:gd name="connsiteX6" fmla="*/ 0 w 4194671"/>
              <a:gd name="connsiteY6" fmla="*/ 6881884 h 68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4671" h="6881884">
                <a:moveTo>
                  <a:pt x="0" y="6881884"/>
                </a:moveTo>
                <a:lnTo>
                  <a:pt x="3019567" y="0"/>
                </a:lnTo>
                <a:lnTo>
                  <a:pt x="4194671" y="3218"/>
                </a:lnTo>
                <a:cubicBezTo>
                  <a:pt x="4194080" y="2195297"/>
                  <a:pt x="4190353" y="4466765"/>
                  <a:pt x="4189762" y="6658844"/>
                </a:cubicBezTo>
                <a:cubicBezTo>
                  <a:pt x="4052130" y="6344469"/>
                  <a:pt x="3577249" y="5273945"/>
                  <a:pt x="3397086" y="4874510"/>
                </a:cubicBezTo>
                <a:lnTo>
                  <a:pt x="2512771" y="6880814"/>
                </a:lnTo>
                <a:lnTo>
                  <a:pt x="0" y="6881884"/>
                </a:lnTo>
                <a:close/>
              </a:path>
            </a:pathLst>
          </a:custGeom>
          <a:solidFill>
            <a:schemeClr val="tx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sp>
        <p:nvSpPr>
          <p:cNvPr id="15" name="Isosceles Triangle 7">
            <a:extLst>
              <a:ext uri="{FF2B5EF4-FFF2-40B4-BE49-F238E27FC236}">
                <a16:creationId xmlns:a16="http://schemas.microsoft.com/office/drawing/2014/main" xmlns="" id="{19E0D814-2370-44CC-82ED-58FBF8DFD5E5}"/>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Content Placeholder 2"/>
          <p:cNvSpPr>
            <a:spLocks noGrp="1"/>
          </p:cNvSpPr>
          <p:nvPr>
            <p:ph idx="1"/>
          </p:nvPr>
        </p:nvSpPr>
        <p:spPr>
          <a:xfrm>
            <a:off x="378000" y="1188000"/>
            <a:ext cx="5908500" cy="3240000"/>
          </a:xfrm>
        </p:spPr>
        <p:txBody>
          <a:bodyPr>
            <a:noAutofit/>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3" name="Title 1">
            <a:extLst>
              <a:ext uri="{FF2B5EF4-FFF2-40B4-BE49-F238E27FC236}">
                <a16:creationId xmlns:a16="http://schemas.microsoft.com/office/drawing/2014/main" xmlns="" id="{4D7F196A-CD00-4DD1-B36A-C8D37E166303}"/>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16" name="Text Placeholder 7">
            <a:extLst>
              <a:ext uri="{FF2B5EF4-FFF2-40B4-BE49-F238E27FC236}">
                <a16:creationId xmlns:a16="http://schemas.microsoft.com/office/drawing/2014/main" xmlns="" id="{955B826C-85D1-40FA-8463-2AB789AEA3A0}"/>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7" name="Footer Placeholder 4">
            <a:extLst>
              <a:ext uri="{FF2B5EF4-FFF2-40B4-BE49-F238E27FC236}">
                <a16:creationId xmlns:a16="http://schemas.microsoft.com/office/drawing/2014/main" xmlns="" id="{186F30EA-71C0-43EA-8DBF-0B660EA15284}"/>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9" name="Slide Number Placeholder 5">
            <a:extLst>
              <a:ext uri="{FF2B5EF4-FFF2-40B4-BE49-F238E27FC236}">
                <a16:creationId xmlns:a16="http://schemas.microsoft.com/office/drawing/2014/main" xmlns="" id="{99130BA2-4E6D-4DFC-BD6B-A935D3EF2EA7}"/>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12" name="TextBox 11">
            <a:extLst>
              <a:ext uri="{FF2B5EF4-FFF2-40B4-BE49-F238E27FC236}">
                <a16:creationId xmlns:a16="http://schemas.microsoft.com/office/drawing/2014/main" xmlns="" id="{460FD2F7-8165-4CC3-88D2-C65F138703FF}"/>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right hand shape (recommended):</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2833364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with Image o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A618D99-4639-4505-BC8A-F5689B44F8E2}"/>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Isosceles Triangle 7">
            <a:extLst>
              <a:ext uri="{FF2B5EF4-FFF2-40B4-BE49-F238E27FC236}">
                <a16:creationId xmlns:a16="http://schemas.microsoft.com/office/drawing/2014/main" xmlns="" id="{B8C5F9F1-AD4A-42B0-82F4-89284BBACA2F}"/>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2" name="Picture Placeholder 3">
            <a:extLst>
              <a:ext uri="{FF2B5EF4-FFF2-40B4-BE49-F238E27FC236}">
                <a16:creationId xmlns:a16="http://schemas.microsoft.com/office/drawing/2014/main" xmlns="" id="{376449C7-EEE2-442D-8C3A-72C00B310ADA}"/>
              </a:ext>
            </a:extLst>
          </p:cNvPr>
          <p:cNvSpPr>
            <a:spLocks noGrp="1"/>
          </p:cNvSpPr>
          <p:nvPr>
            <p:ph type="pic" sz="quarter" idx="13" hasCustomPrompt="1"/>
          </p:nvPr>
        </p:nvSpPr>
        <p:spPr>
          <a:xfrm>
            <a:off x="5070893" y="-7822"/>
            <a:ext cx="4083538" cy="5158709"/>
          </a:xfrm>
          <a:custGeom>
            <a:avLst/>
            <a:gdLst>
              <a:gd name="connsiteX0" fmla="*/ 0 w 5413824"/>
              <a:gd name="connsiteY0" fmla="*/ 0 h 6861175"/>
              <a:gd name="connsiteX1" fmla="*/ 5413824 w 5413824"/>
              <a:gd name="connsiteY1" fmla="*/ 0 h 6861175"/>
              <a:gd name="connsiteX2" fmla="*/ 5413824 w 5413824"/>
              <a:gd name="connsiteY2" fmla="*/ 6861175 h 6861175"/>
              <a:gd name="connsiteX3" fmla="*/ 0 w 5413824"/>
              <a:gd name="connsiteY3" fmla="*/ 6861175 h 6861175"/>
              <a:gd name="connsiteX4" fmla="*/ 0 w 5413824"/>
              <a:gd name="connsiteY4" fmla="*/ 0 h 6861175"/>
              <a:gd name="connsiteX0" fmla="*/ 0 w 5413824"/>
              <a:gd name="connsiteY0" fmla="*/ 0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5" fmla="*/ 0 w 5413824"/>
              <a:gd name="connsiteY5" fmla="*/ 0 h 6861175"/>
              <a:gd name="connsiteX0" fmla="*/ 0 w 5413824"/>
              <a:gd name="connsiteY0" fmla="*/ 6861175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0 w 5427472"/>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3745756 w 5427472"/>
              <a:gd name="connsiteY4" fmla="*/ 6858000 h 6861175"/>
              <a:gd name="connsiteX5" fmla="*/ 0 w 5427472"/>
              <a:gd name="connsiteY5"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5427472 w 5427472"/>
              <a:gd name="connsiteY4" fmla="*/ 6861175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81554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8012"/>
              <a:gd name="connsiteX1" fmla="*/ 3048212 w 5427472"/>
              <a:gd name="connsiteY1" fmla="*/ 0 h 6868012"/>
              <a:gd name="connsiteX2" fmla="*/ 5427472 w 5427472"/>
              <a:gd name="connsiteY2" fmla="*/ 0 h 6868012"/>
              <a:gd name="connsiteX3" fmla="*/ 5425700 w 5427472"/>
              <a:gd name="connsiteY3" fmla="*/ 6581554 h 6868012"/>
              <a:gd name="connsiteX4" fmla="*/ 4645979 w 5427472"/>
              <a:gd name="connsiteY4" fmla="*/ 4851622 h 6868012"/>
              <a:gd name="connsiteX5" fmla="*/ 3762442 w 5427472"/>
              <a:gd name="connsiteY5" fmla="*/ 6868012 h 6868012"/>
              <a:gd name="connsiteX6" fmla="*/ 0 w 5427472"/>
              <a:gd name="connsiteY6" fmla="*/ 6861175 h 6868012"/>
              <a:gd name="connsiteX0" fmla="*/ 0 w 5435738"/>
              <a:gd name="connsiteY0" fmla="*/ 6861175 h 6868012"/>
              <a:gd name="connsiteX1" fmla="*/ 3048212 w 5435738"/>
              <a:gd name="connsiteY1" fmla="*/ 0 h 6868012"/>
              <a:gd name="connsiteX2" fmla="*/ 5427472 w 5435738"/>
              <a:gd name="connsiteY2" fmla="*/ 0 h 6868012"/>
              <a:gd name="connsiteX3" fmla="*/ 5435712 w 5435738"/>
              <a:gd name="connsiteY3" fmla="*/ 6618264 h 6868012"/>
              <a:gd name="connsiteX4" fmla="*/ 4645979 w 5435738"/>
              <a:gd name="connsiteY4" fmla="*/ 4851622 h 6868012"/>
              <a:gd name="connsiteX5" fmla="*/ 3762442 w 5435738"/>
              <a:gd name="connsiteY5" fmla="*/ 6868012 h 6868012"/>
              <a:gd name="connsiteX6" fmla="*/ 0 w 5435738"/>
              <a:gd name="connsiteY6" fmla="*/ 6861175 h 6868012"/>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49317 w 5439076"/>
              <a:gd name="connsiteY4" fmla="*/ 4851622 h 6868012"/>
              <a:gd name="connsiteX5" fmla="*/ 3765780 w 5439076"/>
              <a:gd name="connsiteY5" fmla="*/ 6868012 h 6868012"/>
              <a:gd name="connsiteX6" fmla="*/ 0 w 5439076"/>
              <a:gd name="connsiteY6" fmla="*/ 6867849 h 6868012"/>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55294 w 5439076"/>
              <a:gd name="connsiteY4" fmla="*/ 4875528 h 6868012"/>
              <a:gd name="connsiteX5" fmla="*/ 3765780 w 5439076"/>
              <a:gd name="connsiteY5" fmla="*/ 6868012 h 6868012"/>
              <a:gd name="connsiteX6" fmla="*/ 0 w 5439076"/>
              <a:gd name="connsiteY6" fmla="*/ 6867849 h 6868012"/>
              <a:gd name="connsiteX0" fmla="*/ 0 w 5439142"/>
              <a:gd name="connsiteY0" fmla="*/ 6878279 h 6878442"/>
              <a:gd name="connsiteX1" fmla="*/ 3051550 w 5439142"/>
              <a:gd name="connsiteY1" fmla="*/ 1043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39142"/>
              <a:gd name="connsiteY0" fmla="*/ 6885233 h 6885396"/>
              <a:gd name="connsiteX1" fmla="*/ 3058504 w 5439142"/>
              <a:gd name="connsiteY1" fmla="*/ 0 h 6885396"/>
              <a:gd name="connsiteX2" fmla="*/ 5437764 w 5439142"/>
              <a:gd name="connsiteY2" fmla="*/ 6954 h 6885396"/>
              <a:gd name="connsiteX3" fmla="*/ 5439050 w 5439142"/>
              <a:gd name="connsiteY3" fmla="*/ 6635648 h 6885396"/>
              <a:gd name="connsiteX4" fmla="*/ 4655294 w 5439142"/>
              <a:gd name="connsiteY4" fmla="*/ 4892912 h 6885396"/>
              <a:gd name="connsiteX5" fmla="*/ 3765780 w 5439142"/>
              <a:gd name="connsiteY5" fmla="*/ 6885396 h 6885396"/>
              <a:gd name="connsiteX6" fmla="*/ 0 w 5439142"/>
              <a:gd name="connsiteY6" fmla="*/ 6885233 h 6885396"/>
              <a:gd name="connsiteX0" fmla="*/ 0 w 5439142"/>
              <a:gd name="connsiteY0" fmla="*/ 6878279 h 6878442"/>
              <a:gd name="connsiteX1" fmla="*/ 3055027 w 5439142"/>
              <a:gd name="connsiteY1" fmla="*/ 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28694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294671 w 5444717"/>
              <a:gd name="connsiteY3" fmla="*/ 6612652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28675"/>
              <a:gd name="connsiteY0" fmla="*/ 6878279 h 6878442"/>
              <a:gd name="connsiteX1" fmla="*/ 3055027 w 5428675"/>
              <a:gd name="connsiteY1" fmla="*/ 0 h 6878442"/>
              <a:gd name="connsiteX2" fmla="*/ 5428675 w 5428675"/>
              <a:gd name="connsiteY2" fmla="*/ 0 h 6878442"/>
              <a:gd name="connsiteX3" fmla="*/ 5423008 w 5428675"/>
              <a:gd name="connsiteY3" fmla="*/ 6692863 h 6878442"/>
              <a:gd name="connsiteX4" fmla="*/ 4655294 w 5428675"/>
              <a:gd name="connsiteY4" fmla="*/ 4885958 h 6878442"/>
              <a:gd name="connsiteX5" fmla="*/ 3765780 w 5428675"/>
              <a:gd name="connsiteY5" fmla="*/ 6878442 h 6878442"/>
              <a:gd name="connsiteX6" fmla="*/ 0 w 5428675"/>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45769 w 5444717"/>
              <a:gd name="connsiteY4" fmla="*/ 4914533 h 6878442"/>
              <a:gd name="connsiteX5" fmla="*/ 3765780 w 5444717"/>
              <a:gd name="connsiteY5" fmla="*/ 6878442 h 6878442"/>
              <a:gd name="connsiteX6" fmla="*/ 0 w 5444717"/>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14533 h 6878442"/>
              <a:gd name="connsiteX5" fmla="*/ 3765780 w 5448623"/>
              <a:gd name="connsiteY5" fmla="*/ 6878442 h 6878442"/>
              <a:gd name="connsiteX6" fmla="*/ 0 w 5448623"/>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33583 h 6878442"/>
              <a:gd name="connsiteX5" fmla="*/ 3765780 w 5448623"/>
              <a:gd name="connsiteY5" fmla="*/ 6878442 h 6878442"/>
              <a:gd name="connsiteX6" fmla="*/ 0 w 5448623"/>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315225 w 5444717"/>
              <a:gd name="connsiteY3" fmla="*/ 679763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83440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2987 w 5444717"/>
              <a:gd name="connsiteY4" fmla="*/ 477477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6621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62037 w 5444717"/>
              <a:gd name="connsiteY4" fmla="*/ 477858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69539"/>
              <a:gd name="connsiteY0" fmla="*/ 6878279 h 6878442"/>
              <a:gd name="connsiteX1" fmla="*/ 3055027 w 5469539"/>
              <a:gd name="connsiteY1" fmla="*/ 0 h 6878442"/>
              <a:gd name="connsiteX2" fmla="*/ 5444717 w 5469539"/>
              <a:gd name="connsiteY2" fmla="*/ 0 h 6878442"/>
              <a:gd name="connsiteX3" fmla="*/ 5469530 w 5469539"/>
              <a:gd name="connsiteY3" fmla="*/ 6389968 h 6878442"/>
              <a:gd name="connsiteX4" fmla="*/ 4650607 w 5469539"/>
              <a:gd name="connsiteY4" fmla="*/ 4858592 h 6878442"/>
              <a:gd name="connsiteX5" fmla="*/ 3765780 w 5469539"/>
              <a:gd name="connsiteY5" fmla="*/ 6878442 h 6878442"/>
              <a:gd name="connsiteX6" fmla="*/ 0 w 5469539"/>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3380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33808 h 6878279"/>
              <a:gd name="connsiteX4" fmla="*/ 4650607 w 5444717"/>
              <a:gd name="connsiteY4" fmla="*/ 4858592 h 6878279"/>
              <a:gd name="connsiteX5" fmla="*/ 3632430 w 5444717"/>
              <a:gd name="connsiteY5" fmla="*/ 6695562 h 6878279"/>
              <a:gd name="connsiteX6" fmla="*/ 0 w 5444717"/>
              <a:gd name="connsiteY6" fmla="*/ 6878279 h 6878279"/>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7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25207 w 5444717"/>
              <a:gd name="connsiteY4" fmla="*/ 4773925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80241 w 5444717"/>
              <a:gd name="connsiteY4" fmla="*/ 47654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7527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22116 w 5444717"/>
              <a:gd name="connsiteY3" fmla="*/ 6489875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084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41650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695083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9474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46375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252784 w 5444717"/>
              <a:gd name="connsiteY3" fmla="*/ 6536441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29574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1289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47132 w 5444717"/>
              <a:gd name="connsiteY4" fmla="*/ 4871292 h 6878279"/>
              <a:gd name="connsiteX5" fmla="*/ 3762817 w 5444717"/>
              <a:gd name="connsiteY5" fmla="*/ 6877596 h 6878279"/>
              <a:gd name="connsiteX6" fmla="*/ 0 w 5444717"/>
              <a:gd name="connsiteY6" fmla="*/ 6878279 h 68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717" h="6878279">
                <a:moveTo>
                  <a:pt x="0" y="6878279"/>
                </a:moveTo>
                <a:lnTo>
                  <a:pt x="3055027" y="0"/>
                </a:lnTo>
                <a:lnTo>
                  <a:pt x="5444717" y="0"/>
                </a:lnTo>
                <a:cubicBezTo>
                  <a:pt x="5444126" y="2192079"/>
                  <a:pt x="5440399" y="4463547"/>
                  <a:pt x="5439808" y="6655626"/>
                </a:cubicBezTo>
                <a:cubicBezTo>
                  <a:pt x="5302176" y="6341251"/>
                  <a:pt x="4827295" y="5270727"/>
                  <a:pt x="4647132" y="4871292"/>
                </a:cubicBezTo>
                <a:lnTo>
                  <a:pt x="3762817" y="6877596"/>
                </a:lnTo>
                <a:lnTo>
                  <a:pt x="0" y="6878279"/>
                </a:lnTo>
                <a:close/>
              </a:path>
            </a:pathLst>
          </a:custGeom>
          <a:solidFill>
            <a:schemeClr val="tx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sp>
        <p:nvSpPr>
          <p:cNvPr id="14" name="Footer Placeholder 4">
            <a:extLst>
              <a:ext uri="{FF2B5EF4-FFF2-40B4-BE49-F238E27FC236}">
                <a16:creationId xmlns:a16="http://schemas.microsoft.com/office/drawing/2014/main" xmlns="" id="{D3831BE8-0443-4BBD-BFC2-B38234460AB7}"/>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05B31C95-AE19-4C61-AA5E-5075AA3E4CBA}"/>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15" name="TextBox 14">
            <a:extLst>
              <a:ext uri="{FF2B5EF4-FFF2-40B4-BE49-F238E27FC236}">
                <a16:creationId xmlns:a16="http://schemas.microsoft.com/office/drawing/2014/main" xmlns="" id="{EDAB945C-AB45-41C5-9BC9-989B6B9938F9}"/>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right hand shape (recommended):</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
        <p:nvSpPr>
          <p:cNvPr id="17" name="Title 1">
            <a:extLst>
              <a:ext uri="{FF2B5EF4-FFF2-40B4-BE49-F238E27FC236}">
                <a16:creationId xmlns:a16="http://schemas.microsoft.com/office/drawing/2014/main" xmlns="" id="{7D4EA8F4-5F9B-44ED-8D87-6F4F2EA06186}"/>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18" name="Text Placeholder 7">
            <a:extLst>
              <a:ext uri="{FF2B5EF4-FFF2-40B4-BE49-F238E27FC236}">
                <a16:creationId xmlns:a16="http://schemas.microsoft.com/office/drawing/2014/main" xmlns="" id="{02DC7B3F-738B-43D5-A126-509044EDB544}"/>
              </a:ext>
            </a:extLst>
          </p:cNvPr>
          <p:cNvSpPr>
            <a:spLocks noGrp="1"/>
          </p:cNvSpPr>
          <p:nvPr>
            <p:ph type="body" sz="quarter" idx="14"/>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9" name="Content Placeholder 2">
            <a:extLst>
              <a:ext uri="{FF2B5EF4-FFF2-40B4-BE49-F238E27FC236}">
                <a16:creationId xmlns:a16="http://schemas.microsoft.com/office/drawing/2014/main" xmlns="" id="{CC326A6F-35E0-4789-AD67-DB49294C0B6D}"/>
              </a:ext>
            </a:extLst>
          </p:cNvPr>
          <p:cNvSpPr>
            <a:spLocks noGrp="1"/>
          </p:cNvSpPr>
          <p:nvPr>
            <p:ph idx="1"/>
          </p:nvPr>
        </p:nvSpPr>
        <p:spPr>
          <a:xfrm>
            <a:off x="378000" y="1188000"/>
            <a:ext cx="5308425"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74200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tent with chart ">
    <p:bg>
      <p:bgPr>
        <a:solidFill>
          <a:schemeClr val="bg1">
            <a:alpha val="6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52C97DD9-9EDB-4F99-8F2A-96505DB04535}"/>
              </a:ext>
            </a:extLst>
          </p:cNvPr>
          <p:cNvSpPr/>
          <p:nvPr/>
        </p:nvSpPr>
        <p:spPr>
          <a:xfrm>
            <a:off x="0" y="-1"/>
            <a:ext cx="9144000" cy="515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54F2EBF4-A3DA-48D3-AE46-F057F8D16CA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Text Placeholder 12">
            <a:extLst>
              <a:ext uri="{FF2B5EF4-FFF2-40B4-BE49-F238E27FC236}">
                <a16:creationId xmlns:a16="http://schemas.microsoft.com/office/drawing/2014/main" xmlns="" id="{F881A89A-5B99-4886-A44D-173F33A532E6}"/>
              </a:ext>
            </a:extLst>
          </p:cNvPr>
          <p:cNvSpPr>
            <a:spLocks noGrp="1"/>
          </p:cNvSpPr>
          <p:nvPr>
            <p:ph type="body" sz="quarter" idx="15"/>
          </p:nvPr>
        </p:nvSpPr>
        <p:spPr>
          <a:xfrm>
            <a:off x="7560000" y="1188000"/>
            <a:ext cx="1452600" cy="810000"/>
          </a:xfrm>
        </p:spPr>
        <p:txBody>
          <a:bodyPr>
            <a:noAutofit/>
          </a:bodyPr>
          <a:lstStyle>
            <a:lvl1pPr marL="0" indent="0">
              <a:lnSpc>
                <a:spcPts val="2400"/>
              </a:lnSpc>
              <a:spcAft>
                <a:spcPts val="0"/>
              </a:spcAft>
              <a:buNone/>
              <a:defRPr sz="2100" b="1">
                <a:solidFill>
                  <a:schemeClr val="accent2"/>
                </a:solidFill>
              </a:defRPr>
            </a:lvl1pPr>
            <a:lvl2pPr marL="0" indent="0">
              <a:lnSpc>
                <a:spcPts val="2400"/>
              </a:lnSpc>
              <a:spcAft>
                <a:spcPts val="0"/>
              </a:spcAft>
              <a:buNone/>
              <a:defRPr sz="2100" b="0">
                <a:solidFill>
                  <a:schemeClr val="accent2"/>
                </a:solidFill>
              </a:defRPr>
            </a:lvl2pPr>
            <a:lvl3pPr marL="0" indent="0">
              <a:lnSpc>
                <a:spcPts val="1800"/>
              </a:lnSpc>
              <a:spcBef>
                <a:spcPts val="0"/>
              </a:spcBef>
              <a:spcAft>
                <a:spcPts val="0"/>
              </a:spcAft>
              <a:buNone/>
              <a:defRPr sz="1500">
                <a:solidFill>
                  <a:schemeClr val="accent1"/>
                </a:solidFill>
              </a:defRPr>
            </a:lvl3pPr>
          </a:lstStyle>
          <a:p>
            <a:pPr lvl="0"/>
            <a:r>
              <a:rPr lang="en-US"/>
              <a:t>Edit Master text styles</a:t>
            </a:r>
          </a:p>
          <a:p>
            <a:pPr lvl="1"/>
            <a:r>
              <a:rPr lang="en-US"/>
              <a:t>Second level</a:t>
            </a:r>
          </a:p>
          <a:p>
            <a:pPr lvl="2"/>
            <a:r>
              <a:rPr lang="en-US"/>
              <a:t>Third level</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Text Placeholder 12">
            <a:extLst>
              <a:ext uri="{FF2B5EF4-FFF2-40B4-BE49-F238E27FC236}">
                <a16:creationId xmlns:a16="http://schemas.microsoft.com/office/drawing/2014/main" xmlns="" id="{43AA7D44-BC15-475B-B3F8-FCBE61D905F4}"/>
              </a:ext>
            </a:extLst>
          </p:cNvPr>
          <p:cNvSpPr>
            <a:spLocks noGrp="1"/>
          </p:cNvSpPr>
          <p:nvPr>
            <p:ph type="body" sz="quarter" idx="16"/>
          </p:nvPr>
        </p:nvSpPr>
        <p:spPr>
          <a:xfrm>
            <a:off x="7560000" y="2219307"/>
            <a:ext cx="1452600" cy="810000"/>
          </a:xfrm>
        </p:spPr>
        <p:txBody>
          <a:bodyPr>
            <a:noAutofit/>
          </a:bodyPr>
          <a:lstStyle>
            <a:lvl1pPr marL="0" indent="0">
              <a:lnSpc>
                <a:spcPts val="2400"/>
              </a:lnSpc>
              <a:spcAft>
                <a:spcPts val="0"/>
              </a:spcAft>
              <a:buNone/>
              <a:defRPr sz="2100" b="1">
                <a:solidFill>
                  <a:schemeClr val="accent2"/>
                </a:solidFill>
              </a:defRPr>
            </a:lvl1pPr>
            <a:lvl2pPr marL="0" indent="0" algn="l">
              <a:lnSpc>
                <a:spcPts val="2400"/>
              </a:lnSpc>
              <a:spcAft>
                <a:spcPts val="0"/>
              </a:spcAft>
              <a:buNone/>
              <a:defRPr sz="2100" b="0">
                <a:solidFill>
                  <a:schemeClr val="accent2"/>
                </a:solidFill>
              </a:defRPr>
            </a:lvl2pPr>
            <a:lvl3pPr marL="0" indent="0">
              <a:lnSpc>
                <a:spcPts val="1800"/>
              </a:lnSpc>
              <a:spcBef>
                <a:spcPts val="0"/>
              </a:spcBef>
              <a:spcAft>
                <a:spcPts val="0"/>
              </a:spcAft>
              <a:buNone/>
              <a:defRPr sz="1500">
                <a:solidFill>
                  <a:schemeClr val="accent1"/>
                </a:solidFill>
              </a:defRPr>
            </a:lvl3pPr>
          </a:lstStyle>
          <a:p>
            <a:pPr lvl="0"/>
            <a:r>
              <a:rPr lang="en-US"/>
              <a:t>Edit Master text styles</a:t>
            </a:r>
          </a:p>
          <a:p>
            <a:pPr lvl="1"/>
            <a:r>
              <a:rPr lang="en-US"/>
              <a:t>Second level</a:t>
            </a:r>
          </a:p>
          <a:p>
            <a:pPr lvl="2"/>
            <a:r>
              <a:rPr lang="en-US"/>
              <a:t>Third level</a:t>
            </a:r>
          </a:p>
        </p:txBody>
      </p:sp>
      <p:sp>
        <p:nvSpPr>
          <p:cNvPr id="20" name="Title 1">
            <a:extLst>
              <a:ext uri="{FF2B5EF4-FFF2-40B4-BE49-F238E27FC236}">
                <a16:creationId xmlns:a16="http://schemas.microsoft.com/office/drawing/2014/main" xmlns="" id="{83E7B97F-A3D3-4BFF-81BD-83490749F34F}"/>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21" name="Text Placeholder 7">
            <a:extLst>
              <a:ext uri="{FF2B5EF4-FFF2-40B4-BE49-F238E27FC236}">
                <a16:creationId xmlns:a16="http://schemas.microsoft.com/office/drawing/2014/main" xmlns="" id="{C8B28B6E-F50A-4DD3-B43A-DE5684249C7F}"/>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22" name="Footer Placeholder 4">
            <a:extLst>
              <a:ext uri="{FF2B5EF4-FFF2-40B4-BE49-F238E27FC236}">
                <a16:creationId xmlns:a16="http://schemas.microsoft.com/office/drawing/2014/main" xmlns="" id="{93E69D38-B636-4F62-A671-636F45DB230C}"/>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4" name="Slide Number Placeholder 5">
            <a:extLst>
              <a:ext uri="{FF2B5EF4-FFF2-40B4-BE49-F238E27FC236}">
                <a16:creationId xmlns:a16="http://schemas.microsoft.com/office/drawing/2014/main" xmlns="" id="{9CED144D-3C50-4610-B4D3-822DECD4D509}"/>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4" name="Chart Placeholder 3">
            <a:extLst>
              <a:ext uri="{FF2B5EF4-FFF2-40B4-BE49-F238E27FC236}">
                <a16:creationId xmlns:a16="http://schemas.microsoft.com/office/drawing/2014/main" xmlns="" id="{A565F70D-B05C-4EAF-8CAE-CEBA324A87EE}"/>
              </a:ext>
            </a:extLst>
          </p:cNvPr>
          <p:cNvSpPr>
            <a:spLocks noGrp="1"/>
          </p:cNvSpPr>
          <p:nvPr>
            <p:ph type="chart" sz="quarter" idx="17"/>
          </p:nvPr>
        </p:nvSpPr>
        <p:spPr>
          <a:xfrm>
            <a:off x="378000" y="1188244"/>
            <a:ext cx="6028816" cy="3075385"/>
          </a:xfrm>
        </p:spPr>
        <p:txBody>
          <a:bodyPr anchor="ctr"/>
          <a:lstStyle>
            <a:lvl1pPr marL="0" indent="0" algn="ctr">
              <a:buNone/>
              <a:defRPr/>
            </a:lvl1pPr>
          </a:lstStyle>
          <a:p>
            <a:r>
              <a:rPr lang="en-US"/>
              <a:t>Click icon to add chart</a:t>
            </a:r>
            <a:endParaRPr lang="en-GB" dirty="0"/>
          </a:p>
        </p:txBody>
      </p:sp>
    </p:spTree>
    <p:extLst>
      <p:ext uri="{BB962C8B-B14F-4D97-AF65-F5344CB8AC3E}">
        <p14:creationId xmlns:p14="http://schemas.microsoft.com/office/powerpoint/2010/main" val="384407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umbered bulle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9B8F5148-9EAA-4306-8093-6719D337570D}"/>
              </a:ext>
            </a:extLst>
          </p:cNvPr>
          <p:cNvSpPr/>
          <p:nvPr userDrawn="1"/>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0284AA2-2A6D-4FAD-8811-38B554D9C8BF}"/>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Content Placeholder 2"/>
          <p:cNvSpPr>
            <a:spLocks noGrp="1"/>
          </p:cNvSpPr>
          <p:nvPr>
            <p:ph idx="1"/>
          </p:nvPr>
        </p:nvSpPr>
        <p:spPr>
          <a:xfrm>
            <a:off x="378000" y="1188000"/>
            <a:ext cx="6588000" cy="3240000"/>
          </a:xfrm>
        </p:spPr>
        <p:txBody>
          <a:bodyPr>
            <a:noAutofit/>
          </a:bodyPr>
          <a:lstStyle>
            <a:lvl1pPr marL="216000" indent="-216000">
              <a:spcBef>
                <a:spcPts val="150"/>
              </a:spcBef>
              <a:buClrTx/>
              <a:buSzPct val="100000"/>
              <a:buFont typeface="+mj-lt"/>
              <a:buAutoNum type="arabicPeriod"/>
              <a:defRPr/>
            </a:lvl1pPr>
            <a:lvl2pPr marL="431006" indent="-215504">
              <a:spcBef>
                <a:spcPts val="150"/>
              </a:spcBef>
              <a:buFont typeface="Arial" panose="020B0604020202020204" pitchFamily="34" charset="0"/>
              <a:buChar char="▲"/>
              <a:defRPr>
                <a:solidFill>
                  <a:schemeClr val="accent2"/>
                </a:solidFill>
              </a:defRPr>
            </a:lvl2pPr>
            <a:lvl3pPr marL="647700" indent="-215504">
              <a:spcBef>
                <a:spcPts val="150"/>
              </a:spcBef>
              <a:spcAft>
                <a:spcPts val="450"/>
              </a:spcAft>
              <a:buClr>
                <a:schemeClr val="accent2"/>
              </a:buClr>
              <a:buSzPct val="50000"/>
              <a:buFont typeface="Arial" panose="020B0604020202020204" pitchFamily="34" charset="0"/>
              <a:buChar char="▲"/>
              <a:defRPr>
                <a:solidFill>
                  <a:schemeClr val="accent2"/>
                </a:solidFill>
              </a:defRPr>
            </a:lvl3pPr>
            <a:lvl4pPr marL="863204" indent="-215504">
              <a:spcBef>
                <a:spcPts val="150"/>
              </a:spcBef>
              <a:spcAft>
                <a:spcPts val="450"/>
              </a:spcAft>
              <a:buFont typeface="Arial" panose="020B0604020202020204" pitchFamily="34" charset="0"/>
              <a:buChar char="▲"/>
              <a:defRPr>
                <a:solidFill>
                  <a:schemeClr val="accent2"/>
                </a:solidFill>
              </a:defRPr>
            </a:lvl4pPr>
            <a:lvl5pPr marL="1080000" indent="-216000">
              <a:spcBef>
                <a:spcPts val="150"/>
              </a:spcBef>
              <a:spcAft>
                <a:spcPts val="450"/>
              </a:spcAft>
              <a:buFont typeface="Arial" panose="020B0604020202020204" pitchFamily="34" charset="0"/>
              <a:buChar char="▲"/>
              <a:defRPr>
                <a:solidFill>
                  <a:schemeClr val="accent2"/>
                </a:solidFill>
              </a:defRPr>
            </a:lvl5pPr>
            <a:lvl6pPr marL="1296000" indent="-216000">
              <a:spcBef>
                <a:spcPts val="150"/>
              </a:spcBef>
              <a:buFont typeface="Arial" panose="020B0604020202020204" pitchFamily="34" charset="0"/>
              <a:buChar char="▲"/>
              <a:defRPr>
                <a:solidFill>
                  <a:schemeClr val="accent2"/>
                </a:solidFill>
              </a:defRPr>
            </a:lvl6pPr>
            <a:lvl7pPr marL="1512000" indent="-216000">
              <a:spcBef>
                <a:spcPts val="150"/>
              </a:spcBef>
              <a:buFont typeface="Arial" panose="020B0604020202020204" pitchFamily="34" charset="0"/>
              <a:buChar char="▲"/>
              <a:defRPr>
                <a:solidFill>
                  <a:schemeClr val="accent2"/>
                </a:solidFill>
              </a:defRPr>
            </a:lvl7pPr>
            <a:lvl8pPr marL="1728000" indent="-216000">
              <a:spcBef>
                <a:spcPts val="150"/>
              </a:spcBef>
              <a:buFont typeface="Arial" panose="020B0604020202020204" pitchFamily="34" charset="0"/>
              <a:buChar char="▲"/>
              <a:defRPr>
                <a:solidFill>
                  <a:schemeClr val="accent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3" name="Text Placeholder 7">
            <a:extLst>
              <a:ext uri="{FF2B5EF4-FFF2-40B4-BE49-F238E27FC236}">
                <a16:creationId xmlns:a16="http://schemas.microsoft.com/office/drawing/2014/main" xmlns="" id="{34663935-481F-4C4B-8392-5C738301D65A}"/>
              </a:ext>
            </a:extLst>
          </p:cNvPr>
          <p:cNvSpPr>
            <a:spLocks noGrp="1"/>
          </p:cNvSpPr>
          <p:nvPr>
            <p:ph type="body" sz="quarter" idx="14"/>
          </p:nvPr>
        </p:nvSpPr>
        <p:spPr>
          <a:xfrm>
            <a:off x="378000" y="4413157"/>
            <a:ext cx="6588000" cy="325343"/>
          </a:xfrm>
        </p:spPr>
        <p:txBody>
          <a:bodyPr>
            <a:noAutofit/>
          </a:bodyPr>
          <a:lstStyle>
            <a:lvl1pPr marL="0" indent="0">
              <a:lnSpc>
                <a:spcPts val="900"/>
              </a:lnSpc>
              <a:spcAft>
                <a:spcPts val="0"/>
              </a:spcAft>
              <a:buNone/>
              <a:defRPr sz="750" b="0" cap="none" baseline="0">
                <a:solidFill>
                  <a:schemeClr val="tx1"/>
                </a:solidFill>
              </a:defRPr>
            </a:lvl1pPr>
          </a:lstStyle>
          <a:p>
            <a:pPr lvl="0"/>
            <a:r>
              <a:rPr lang="en-US"/>
              <a:t>Edit Master text styles</a:t>
            </a:r>
          </a:p>
        </p:txBody>
      </p:sp>
      <p:sp>
        <p:nvSpPr>
          <p:cNvPr id="17" name="Title 1">
            <a:extLst>
              <a:ext uri="{FF2B5EF4-FFF2-40B4-BE49-F238E27FC236}">
                <a16:creationId xmlns:a16="http://schemas.microsoft.com/office/drawing/2014/main" xmlns="" id="{23311043-2D30-4223-B488-F837CD0C7317}"/>
              </a:ext>
            </a:extLst>
          </p:cNvPr>
          <p:cNvSpPr>
            <a:spLocks noGrp="1"/>
          </p:cNvSpPr>
          <p:nvPr>
            <p:ph type="title"/>
          </p:nvPr>
        </p:nvSpPr>
        <p:spPr>
          <a:xfrm>
            <a:off x="378000" y="459000"/>
            <a:ext cx="7380000" cy="297000"/>
          </a:xfrm>
        </p:spPr>
        <p:txBody>
          <a:bodyPr>
            <a:noAutofit/>
          </a:bodyPr>
          <a:lstStyle>
            <a:lvl1pPr>
              <a:defRPr>
                <a:solidFill>
                  <a:schemeClr val="accent1"/>
                </a:solidFill>
              </a:defRPr>
            </a:lvl1pPr>
          </a:lstStyle>
          <a:p>
            <a:r>
              <a:rPr lang="en-US"/>
              <a:t>Click to edit Master title style</a:t>
            </a:r>
            <a:endParaRPr lang="en-US" dirty="0"/>
          </a:p>
        </p:txBody>
      </p:sp>
      <p:sp>
        <p:nvSpPr>
          <p:cNvPr id="18" name="Text Placeholder 7">
            <a:extLst>
              <a:ext uri="{FF2B5EF4-FFF2-40B4-BE49-F238E27FC236}">
                <a16:creationId xmlns:a16="http://schemas.microsoft.com/office/drawing/2014/main" xmlns="" id="{0BF594A0-2ED1-40F3-B350-08BA401CB679}"/>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20" name="Picture Placeholder 4">
            <a:extLst>
              <a:ext uri="{FF2B5EF4-FFF2-40B4-BE49-F238E27FC236}">
                <a16:creationId xmlns:a16="http://schemas.microsoft.com/office/drawing/2014/main" xmlns="" id="{B7C1F4D3-54F4-428D-A293-261BDC40581A}"/>
              </a:ext>
            </a:extLst>
          </p:cNvPr>
          <p:cNvSpPr>
            <a:spLocks noGrp="1"/>
          </p:cNvSpPr>
          <p:nvPr>
            <p:ph type="pic" sz="quarter" idx="15" hasCustomPrompt="1"/>
          </p:nvPr>
        </p:nvSpPr>
        <p:spPr>
          <a:xfrm>
            <a:off x="6742464" y="2801033"/>
            <a:ext cx="1629409" cy="2350863"/>
          </a:xfrm>
          <a:custGeom>
            <a:avLst/>
            <a:gdLst>
              <a:gd name="connsiteX0" fmla="*/ 0 w 2847600"/>
              <a:gd name="connsiteY0" fmla="*/ 3154362 h 3154362"/>
              <a:gd name="connsiteX1" fmla="*/ 1423800 w 2847600"/>
              <a:gd name="connsiteY1" fmla="*/ 0 h 3154362"/>
              <a:gd name="connsiteX2" fmla="*/ 2847600 w 2847600"/>
              <a:gd name="connsiteY2" fmla="*/ 3154362 h 3154362"/>
              <a:gd name="connsiteX3" fmla="*/ 0 w 2847600"/>
              <a:gd name="connsiteY3"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0 w 2847600"/>
              <a:gd name="connsiteY4"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1496981 w 2847600"/>
              <a:gd name="connsiteY4" fmla="*/ 3154362 h 3154362"/>
              <a:gd name="connsiteX5" fmla="*/ 0 w 2847600"/>
              <a:gd name="connsiteY5" fmla="*/ 3154362 h 3154362"/>
              <a:gd name="connsiteX0" fmla="*/ 0 w 2169133"/>
              <a:gd name="connsiteY0" fmla="*/ 3154362 h 3154362"/>
              <a:gd name="connsiteX1" fmla="*/ 1423800 w 2169133"/>
              <a:gd name="connsiteY1" fmla="*/ 0 h 3154362"/>
              <a:gd name="connsiteX2" fmla="*/ 2169133 w 2169133"/>
              <a:gd name="connsiteY2" fmla="*/ 1656520 h 3154362"/>
              <a:gd name="connsiteX3" fmla="*/ 1496981 w 2169133"/>
              <a:gd name="connsiteY3" fmla="*/ 3154362 h 3154362"/>
              <a:gd name="connsiteX4" fmla="*/ 0 w 2169133"/>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496981 w 2172545"/>
              <a:gd name="connsiteY3" fmla="*/ 3154362 h 3154362"/>
              <a:gd name="connsiteX4" fmla="*/ 0 w 2172545"/>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503805 w 2172545"/>
              <a:gd name="connsiteY3" fmla="*/ 3154362 h 3154362"/>
              <a:gd name="connsiteX4" fmla="*/ 0 w 2172545"/>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03805 w 2180496"/>
              <a:gd name="connsiteY3" fmla="*/ 3154362 h 3154362"/>
              <a:gd name="connsiteX4" fmla="*/ 0 w 2180496"/>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23683 w 2180496"/>
              <a:gd name="connsiteY3" fmla="*/ 3138459 h 3154362"/>
              <a:gd name="connsiteX4" fmla="*/ 0 w 2180496"/>
              <a:gd name="connsiteY4" fmla="*/ 3154362 h 3154362"/>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8459 h 3138459"/>
              <a:gd name="connsiteX4" fmla="*/ 0 w 2176521"/>
              <a:gd name="connsiteY4" fmla="*/ 3138459 h 3138459"/>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4484 h 3138459"/>
              <a:gd name="connsiteX4" fmla="*/ 0 w 2176521"/>
              <a:gd name="connsiteY4" fmla="*/ 3138459 h 3138459"/>
              <a:gd name="connsiteX0" fmla="*/ 0 w 2172545"/>
              <a:gd name="connsiteY0" fmla="*/ 3134483 h 3134484"/>
              <a:gd name="connsiteX1" fmla="*/ 1415849 w 2172545"/>
              <a:gd name="connsiteY1" fmla="*/ 0 h 3134484"/>
              <a:gd name="connsiteX2" fmla="*/ 2172545 w 2172545"/>
              <a:gd name="connsiteY2" fmla="*/ 1668447 h 3134484"/>
              <a:gd name="connsiteX3" fmla="*/ 1515732 w 2172545"/>
              <a:gd name="connsiteY3" fmla="*/ 3134484 h 3134484"/>
              <a:gd name="connsiteX4" fmla="*/ 0 w 2172545"/>
              <a:gd name="connsiteY4" fmla="*/ 3134483 h 313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545" h="3134484">
                <a:moveTo>
                  <a:pt x="0" y="3134483"/>
                </a:moveTo>
                <a:lnTo>
                  <a:pt x="1415849" y="0"/>
                </a:lnTo>
                <a:lnTo>
                  <a:pt x="2172545" y="1668447"/>
                </a:lnTo>
                <a:lnTo>
                  <a:pt x="1515732" y="3134484"/>
                </a:lnTo>
                <a:lnTo>
                  <a:pt x="0" y="3134483"/>
                </a:lnTo>
                <a:close/>
              </a:path>
            </a:pathLst>
          </a:custGeom>
          <a:solidFill>
            <a:schemeClr val="tx2"/>
          </a:solidFill>
          <a:ln>
            <a:noFill/>
          </a:ln>
        </p:spPr>
        <p:txBody>
          <a:bodyPr anchor="ctr">
            <a:normAutofit/>
          </a:bodyPr>
          <a:lstStyle>
            <a:lvl1pPr marL="0" indent="0" algn="ctr">
              <a:lnSpc>
                <a:spcPct val="100000"/>
              </a:lnSpc>
              <a:spcAft>
                <a:spcPts val="0"/>
              </a:spcAft>
              <a:buNone/>
              <a:defRPr sz="750"/>
            </a:lvl1pPr>
          </a:lstStyle>
          <a:p>
            <a:r>
              <a:rPr lang="en-GB" dirty="0"/>
              <a:t>Click icon </a:t>
            </a:r>
            <a:br>
              <a:rPr lang="en-GB" dirty="0"/>
            </a:br>
            <a:r>
              <a:rPr lang="en-GB" dirty="0"/>
              <a:t>to add </a:t>
            </a:r>
            <a:br>
              <a:rPr lang="en-GB" dirty="0"/>
            </a:br>
            <a:r>
              <a:rPr lang="en-GB" dirty="0"/>
              <a:t>picture</a:t>
            </a:r>
          </a:p>
        </p:txBody>
      </p:sp>
      <p:sp>
        <p:nvSpPr>
          <p:cNvPr id="22" name="TextBox 21">
            <a:extLst>
              <a:ext uri="{FF2B5EF4-FFF2-40B4-BE49-F238E27FC236}">
                <a16:creationId xmlns:a16="http://schemas.microsoft.com/office/drawing/2014/main" xmlns="" id="{81F36918-698D-4A3B-A787-90938D402FD6}"/>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triangle (optional):</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10527859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with chart opti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EB3EA498-27DE-4A07-A20F-E165DA077715}"/>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3E4FD497-C04A-4357-BF1D-112C2F2A7717}"/>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Content Placeholder 2"/>
          <p:cNvSpPr>
            <a:spLocks noGrp="1"/>
          </p:cNvSpPr>
          <p:nvPr>
            <p:ph idx="1"/>
          </p:nvPr>
        </p:nvSpPr>
        <p:spPr>
          <a:xfrm>
            <a:off x="378000" y="1188000"/>
            <a:ext cx="3429000" cy="3240000"/>
          </a:xfrm>
        </p:spPr>
        <p:txBody>
          <a:bodyPr>
            <a:noAutofit/>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p:cNvSpPr>
            <a:spLocks noGrp="1"/>
          </p:cNvSpPr>
          <p:nvPr>
            <p:ph type="chart" sz="quarter" idx="14"/>
          </p:nvPr>
        </p:nvSpPr>
        <p:spPr>
          <a:xfrm>
            <a:off x="4644000" y="1188000"/>
            <a:ext cx="1728000" cy="2706806"/>
          </a:xfrm>
        </p:spPr>
        <p:txBody>
          <a:bodyPr anchor="ctr">
            <a:noAutofit/>
          </a:bodyPr>
          <a:lstStyle>
            <a:lvl1pPr marL="0" indent="0" algn="ctr">
              <a:buNone/>
              <a:defRPr/>
            </a:lvl1pPr>
          </a:lstStyle>
          <a:p>
            <a:r>
              <a:rPr lang="en-US"/>
              <a:t>Click icon to add chart</a:t>
            </a:r>
            <a:endParaRPr lang="en-GB" dirty="0"/>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3" name="Chart Placeholder 6">
            <a:extLst>
              <a:ext uri="{FF2B5EF4-FFF2-40B4-BE49-F238E27FC236}">
                <a16:creationId xmlns:a16="http://schemas.microsoft.com/office/drawing/2014/main" xmlns="" id="{FA487222-A49D-4410-9AB0-452E9DD15693}"/>
              </a:ext>
            </a:extLst>
          </p:cNvPr>
          <p:cNvSpPr>
            <a:spLocks noGrp="1"/>
          </p:cNvSpPr>
          <p:nvPr>
            <p:ph type="chart" sz="quarter" idx="15"/>
          </p:nvPr>
        </p:nvSpPr>
        <p:spPr>
          <a:xfrm>
            <a:off x="6863850" y="1188000"/>
            <a:ext cx="1728000" cy="2706806"/>
          </a:xfrm>
        </p:spPr>
        <p:txBody>
          <a:bodyPr anchor="ctr">
            <a:noAutofit/>
          </a:bodyPr>
          <a:lstStyle>
            <a:lvl1pPr marL="0" indent="0" algn="ctr">
              <a:buNone/>
              <a:defRPr/>
            </a:lvl1pPr>
          </a:lstStyle>
          <a:p>
            <a:r>
              <a:rPr lang="en-US"/>
              <a:t>Click icon to add chart</a:t>
            </a:r>
            <a:endParaRPr lang="en-GB"/>
          </a:p>
        </p:txBody>
      </p:sp>
      <p:sp>
        <p:nvSpPr>
          <p:cNvPr id="17" name="Title 1">
            <a:extLst>
              <a:ext uri="{FF2B5EF4-FFF2-40B4-BE49-F238E27FC236}">
                <a16:creationId xmlns:a16="http://schemas.microsoft.com/office/drawing/2014/main" xmlns="" id="{4099EBC5-54AC-4941-A8DF-C99C2AF77278}"/>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18" name="Text Placeholder 7">
            <a:extLst>
              <a:ext uri="{FF2B5EF4-FFF2-40B4-BE49-F238E27FC236}">
                <a16:creationId xmlns:a16="http://schemas.microsoft.com/office/drawing/2014/main" xmlns="" id="{5715D11C-75A5-42E6-B343-F1D301AF591F}"/>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9" name="Footer Placeholder 4">
            <a:extLst>
              <a:ext uri="{FF2B5EF4-FFF2-40B4-BE49-F238E27FC236}">
                <a16:creationId xmlns:a16="http://schemas.microsoft.com/office/drawing/2014/main" xmlns="" id="{31D1A11A-B58F-4632-9C0B-11D24DA4105D}"/>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1" name="Slide Number Placeholder 5">
            <a:extLst>
              <a:ext uri="{FF2B5EF4-FFF2-40B4-BE49-F238E27FC236}">
                <a16:creationId xmlns:a16="http://schemas.microsoft.com/office/drawing/2014/main" xmlns="" id="{F2A29726-FF71-4099-8BCA-7A060CAC53BF}"/>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8756078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isclaimer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75454B1-28B8-4419-9DF8-4AC09DD3E591}"/>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extBox 11">
            <a:extLst>
              <a:ext uri="{FF2B5EF4-FFF2-40B4-BE49-F238E27FC236}">
                <a16:creationId xmlns:a16="http://schemas.microsoft.com/office/drawing/2014/main" xmlns="" id="{8DC5340D-9095-4617-92BD-21105993139C}"/>
              </a:ext>
            </a:extLst>
          </p:cNvPr>
          <p:cNvSpPr txBox="1"/>
          <p:nvPr/>
        </p:nvSpPr>
        <p:spPr>
          <a:xfrm>
            <a:off x="378000" y="3166105"/>
            <a:ext cx="3780000" cy="1476901"/>
          </a:xfrm>
          <a:prstGeom prst="rect">
            <a:avLst/>
          </a:prstGeom>
          <a:noFill/>
        </p:spPr>
        <p:txBody>
          <a:bodyPr wrap="square" lIns="0" tIns="0" rIns="0" bIns="0" rtlCol="0">
            <a:noAutofit/>
          </a:bodyPr>
          <a:lstStyle/>
          <a:p>
            <a:pPr>
              <a:lnSpc>
                <a:spcPts val="900"/>
              </a:lnSpc>
              <a:spcAft>
                <a:spcPts val="150"/>
              </a:spcAft>
            </a:pPr>
            <a:r>
              <a:rPr lang="en-GB" sz="750" b="0" dirty="0">
                <a:solidFill>
                  <a:schemeClr val="tx1"/>
                </a:solidFill>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br>
              <a:rPr lang="en-GB" sz="750" b="0" dirty="0">
                <a:solidFill>
                  <a:schemeClr val="tx1"/>
                </a:solidFill>
              </a:rPr>
            </a:br>
            <a:r>
              <a:rPr lang="en-GB" sz="750" b="0" dirty="0">
                <a:solidFill>
                  <a:schemeClr val="tx1"/>
                </a:solidFill>
              </a:rPr>
              <a:t>The Company shall not be obliged to disclose any revision to these forward-looking statements to reflect events or circumstances occurring after the date on which they are made or to reflect the occurrence of future events.</a:t>
            </a:r>
          </a:p>
        </p:txBody>
      </p:sp>
      <p:sp>
        <p:nvSpPr>
          <p:cNvPr id="8" name="Isosceles Triangle 12">
            <a:extLst>
              <a:ext uri="{FF2B5EF4-FFF2-40B4-BE49-F238E27FC236}">
                <a16:creationId xmlns:a16="http://schemas.microsoft.com/office/drawing/2014/main" xmlns="" id="{4B3AA152-6888-492D-901E-E7F5B4DF8ABE}"/>
              </a:ext>
            </a:extLst>
          </p:cNvPr>
          <p:cNvSpPr/>
          <p:nvPr/>
        </p:nvSpPr>
        <p:spPr>
          <a:xfrm>
            <a:off x="5216706" y="259200"/>
            <a:ext cx="3933825" cy="4891462"/>
          </a:xfrm>
          <a:custGeom>
            <a:avLst/>
            <a:gdLst>
              <a:gd name="connsiteX0" fmla="*/ 0 w 5853600"/>
              <a:gd name="connsiteY0" fmla="*/ 6508800 h 6508800"/>
              <a:gd name="connsiteX1" fmla="*/ 2926800 w 5853600"/>
              <a:gd name="connsiteY1" fmla="*/ 0 h 6508800"/>
              <a:gd name="connsiteX2" fmla="*/ 5853600 w 5853600"/>
              <a:gd name="connsiteY2" fmla="*/ 6508800 h 6508800"/>
              <a:gd name="connsiteX3" fmla="*/ 0 w 5853600"/>
              <a:gd name="connsiteY3" fmla="*/ 6508800 h 6508800"/>
              <a:gd name="connsiteX0" fmla="*/ 0 w 5853600"/>
              <a:gd name="connsiteY0" fmla="*/ 6508800 h 6508800"/>
              <a:gd name="connsiteX1" fmla="*/ 2926800 w 5853600"/>
              <a:gd name="connsiteY1" fmla="*/ 0 h 6508800"/>
              <a:gd name="connsiteX2" fmla="*/ 5234709 w 5853600"/>
              <a:gd name="connsiteY2" fmla="*/ 5123383 h 6508800"/>
              <a:gd name="connsiteX3" fmla="*/ 5853600 w 5853600"/>
              <a:gd name="connsiteY3" fmla="*/ 6508800 h 6508800"/>
              <a:gd name="connsiteX4" fmla="*/ 0 w 5853600"/>
              <a:gd name="connsiteY4" fmla="*/ 6508800 h 6508800"/>
              <a:gd name="connsiteX0" fmla="*/ 0 w 5853600"/>
              <a:gd name="connsiteY0" fmla="*/ 6508800 h 6516754"/>
              <a:gd name="connsiteX1" fmla="*/ 2926800 w 5853600"/>
              <a:gd name="connsiteY1" fmla="*/ 0 h 6516754"/>
              <a:gd name="connsiteX2" fmla="*/ 5234709 w 5853600"/>
              <a:gd name="connsiteY2" fmla="*/ 5123383 h 6516754"/>
              <a:gd name="connsiteX3" fmla="*/ 5853600 w 5853600"/>
              <a:gd name="connsiteY3" fmla="*/ 6508800 h 6516754"/>
              <a:gd name="connsiteX4" fmla="*/ 5234709 w 5853600"/>
              <a:gd name="connsiteY4" fmla="*/ 6516754 h 6516754"/>
              <a:gd name="connsiteX5" fmla="*/ 0 w 5853600"/>
              <a:gd name="connsiteY5" fmla="*/ 6508800 h 6516754"/>
              <a:gd name="connsiteX0" fmla="*/ 0 w 5234709"/>
              <a:gd name="connsiteY0" fmla="*/ 6508800 h 6516754"/>
              <a:gd name="connsiteX1" fmla="*/ 2926800 w 5234709"/>
              <a:gd name="connsiteY1" fmla="*/ 0 h 6516754"/>
              <a:gd name="connsiteX2" fmla="*/ 5234709 w 5234709"/>
              <a:gd name="connsiteY2" fmla="*/ 5123383 h 6516754"/>
              <a:gd name="connsiteX3" fmla="*/ 5234709 w 5234709"/>
              <a:gd name="connsiteY3" fmla="*/ 6516754 h 6516754"/>
              <a:gd name="connsiteX4" fmla="*/ 0 w 5234709"/>
              <a:gd name="connsiteY4" fmla="*/ 6508800 h 6516754"/>
              <a:gd name="connsiteX0" fmla="*/ 0 w 5245100"/>
              <a:gd name="connsiteY0" fmla="*/ 6519191 h 6519191"/>
              <a:gd name="connsiteX1" fmla="*/ 2937191 w 5245100"/>
              <a:gd name="connsiteY1" fmla="*/ 0 h 6519191"/>
              <a:gd name="connsiteX2" fmla="*/ 5245100 w 5245100"/>
              <a:gd name="connsiteY2" fmla="*/ 5123383 h 6519191"/>
              <a:gd name="connsiteX3" fmla="*/ 5245100 w 5245100"/>
              <a:gd name="connsiteY3" fmla="*/ 6516754 h 6519191"/>
              <a:gd name="connsiteX4" fmla="*/ 0 w 5245100"/>
              <a:gd name="connsiteY4" fmla="*/ 6519191 h 6519191"/>
              <a:gd name="connsiteX0" fmla="*/ 0 w 5245100"/>
              <a:gd name="connsiteY0" fmla="*/ 6519191 h 6521949"/>
              <a:gd name="connsiteX1" fmla="*/ 2937191 w 5245100"/>
              <a:gd name="connsiteY1" fmla="*/ 0 h 6521949"/>
              <a:gd name="connsiteX2" fmla="*/ 5245100 w 5245100"/>
              <a:gd name="connsiteY2" fmla="*/ 5123383 h 6521949"/>
              <a:gd name="connsiteX3" fmla="*/ 5245100 w 5245100"/>
              <a:gd name="connsiteY3" fmla="*/ 6521949 h 6521949"/>
              <a:gd name="connsiteX4" fmla="*/ 0 w 5245100"/>
              <a:gd name="connsiteY4" fmla="*/ 6519191 h 652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5100" h="6521949">
                <a:moveTo>
                  <a:pt x="0" y="6519191"/>
                </a:moveTo>
                <a:lnTo>
                  <a:pt x="2937191" y="0"/>
                </a:lnTo>
                <a:lnTo>
                  <a:pt x="5245100" y="5123383"/>
                </a:lnTo>
                <a:lnTo>
                  <a:pt x="5245100" y="6521949"/>
                </a:lnTo>
                <a:lnTo>
                  <a:pt x="0" y="65191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4" name="Picture 13">
            <a:extLst>
              <a:ext uri="{FF2B5EF4-FFF2-40B4-BE49-F238E27FC236}">
                <a16:creationId xmlns:a16="http://schemas.microsoft.com/office/drawing/2014/main" xmlns="" id="{A9F9B521-5E90-4EB7-AECC-458AA1B16F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3248" y="3626099"/>
            <a:ext cx="1460963" cy="326700"/>
          </a:xfrm>
          <a:prstGeom prst="rect">
            <a:avLst/>
          </a:prstGeom>
        </p:spPr>
      </p:pic>
      <p:sp>
        <p:nvSpPr>
          <p:cNvPr id="15" name="Footer Placeholder 4">
            <a:extLst>
              <a:ext uri="{FF2B5EF4-FFF2-40B4-BE49-F238E27FC236}">
                <a16:creationId xmlns:a16="http://schemas.microsoft.com/office/drawing/2014/main" xmlns="" id="{D34DBEDF-5BD3-4B5C-AE1D-43D496134369}"/>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7" name="Slide Number Placeholder 5">
            <a:extLst>
              <a:ext uri="{FF2B5EF4-FFF2-40B4-BE49-F238E27FC236}">
                <a16:creationId xmlns:a16="http://schemas.microsoft.com/office/drawing/2014/main" xmlns="" id="{E00036F3-BC75-4C10-B4CF-54629948F1CF}"/>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25727707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EA4C1E8-5D1B-4143-AA3C-60621D9A3BCD}"/>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extBox 1">
            <a:extLst>
              <a:ext uri="{FF2B5EF4-FFF2-40B4-BE49-F238E27FC236}">
                <a16:creationId xmlns:a16="http://schemas.microsoft.com/office/drawing/2014/main" xmlns="" id="{DCA4AD94-4469-4263-BEE2-FBDE160260CC}"/>
              </a:ext>
            </a:extLst>
          </p:cNvPr>
          <p:cNvSpPr txBox="1"/>
          <p:nvPr/>
        </p:nvSpPr>
        <p:spPr>
          <a:xfrm>
            <a:off x="685800" y="2699999"/>
            <a:ext cx="3510887" cy="540000"/>
          </a:xfrm>
          <a:prstGeom prst="rect">
            <a:avLst/>
          </a:prstGeom>
          <a:noFill/>
        </p:spPr>
        <p:txBody>
          <a:bodyPr wrap="square" lIns="0" tIns="0" rIns="0" bIns="0" rtlCol="0">
            <a:noAutofit/>
          </a:bodyPr>
          <a:lstStyle/>
          <a:p>
            <a:r>
              <a:rPr lang="en-GB" sz="1500" b="1" dirty="0">
                <a:solidFill>
                  <a:schemeClr val="accent2"/>
                </a:solidFill>
              </a:rPr>
              <a:t>linkedin.com/company/aveva </a:t>
            </a:r>
          </a:p>
          <a:p>
            <a:r>
              <a:rPr lang="en-GB" sz="1500" b="1" dirty="0">
                <a:solidFill>
                  <a:schemeClr val="accent2"/>
                </a:solidFill>
              </a:rPr>
              <a:t>@avevagroup </a:t>
            </a:r>
          </a:p>
        </p:txBody>
      </p:sp>
      <p:sp>
        <p:nvSpPr>
          <p:cNvPr id="14" name="Isosceles Triangle 12">
            <a:extLst>
              <a:ext uri="{FF2B5EF4-FFF2-40B4-BE49-F238E27FC236}">
                <a16:creationId xmlns:a16="http://schemas.microsoft.com/office/drawing/2014/main" xmlns="" id="{62259925-D714-42A8-B89D-C3A40930A4BF}"/>
              </a:ext>
            </a:extLst>
          </p:cNvPr>
          <p:cNvSpPr/>
          <p:nvPr/>
        </p:nvSpPr>
        <p:spPr>
          <a:xfrm>
            <a:off x="5216706" y="259200"/>
            <a:ext cx="3933825" cy="4891462"/>
          </a:xfrm>
          <a:custGeom>
            <a:avLst/>
            <a:gdLst>
              <a:gd name="connsiteX0" fmla="*/ 0 w 5853600"/>
              <a:gd name="connsiteY0" fmla="*/ 6508800 h 6508800"/>
              <a:gd name="connsiteX1" fmla="*/ 2926800 w 5853600"/>
              <a:gd name="connsiteY1" fmla="*/ 0 h 6508800"/>
              <a:gd name="connsiteX2" fmla="*/ 5853600 w 5853600"/>
              <a:gd name="connsiteY2" fmla="*/ 6508800 h 6508800"/>
              <a:gd name="connsiteX3" fmla="*/ 0 w 5853600"/>
              <a:gd name="connsiteY3" fmla="*/ 6508800 h 6508800"/>
              <a:gd name="connsiteX0" fmla="*/ 0 w 5853600"/>
              <a:gd name="connsiteY0" fmla="*/ 6508800 h 6508800"/>
              <a:gd name="connsiteX1" fmla="*/ 2926800 w 5853600"/>
              <a:gd name="connsiteY1" fmla="*/ 0 h 6508800"/>
              <a:gd name="connsiteX2" fmla="*/ 5234709 w 5853600"/>
              <a:gd name="connsiteY2" fmla="*/ 5123383 h 6508800"/>
              <a:gd name="connsiteX3" fmla="*/ 5853600 w 5853600"/>
              <a:gd name="connsiteY3" fmla="*/ 6508800 h 6508800"/>
              <a:gd name="connsiteX4" fmla="*/ 0 w 5853600"/>
              <a:gd name="connsiteY4" fmla="*/ 6508800 h 6508800"/>
              <a:gd name="connsiteX0" fmla="*/ 0 w 5853600"/>
              <a:gd name="connsiteY0" fmla="*/ 6508800 h 6516754"/>
              <a:gd name="connsiteX1" fmla="*/ 2926800 w 5853600"/>
              <a:gd name="connsiteY1" fmla="*/ 0 h 6516754"/>
              <a:gd name="connsiteX2" fmla="*/ 5234709 w 5853600"/>
              <a:gd name="connsiteY2" fmla="*/ 5123383 h 6516754"/>
              <a:gd name="connsiteX3" fmla="*/ 5853600 w 5853600"/>
              <a:gd name="connsiteY3" fmla="*/ 6508800 h 6516754"/>
              <a:gd name="connsiteX4" fmla="*/ 5234709 w 5853600"/>
              <a:gd name="connsiteY4" fmla="*/ 6516754 h 6516754"/>
              <a:gd name="connsiteX5" fmla="*/ 0 w 5853600"/>
              <a:gd name="connsiteY5" fmla="*/ 6508800 h 6516754"/>
              <a:gd name="connsiteX0" fmla="*/ 0 w 5234709"/>
              <a:gd name="connsiteY0" fmla="*/ 6508800 h 6516754"/>
              <a:gd name="connsiteX1" fmla="*/ 2926800 w 5234709"/>
              <a:gd name="connsiteY1" fmla="*/ 0 h 6516754"/>
              <a:gd name="connsiteX2" fmla="*/ 5234709 w 5234709"/>
              <a:gd name="connsiteY2" fmla="*/ 5123383 h 6516754"/>
              <a:gd name="connsiteX3" fmla="*/ 5234709 w 5234709"/>
              <a:gd name="connsiteY3" fmla="*/ 6516754 h 6516754"/>
              <a:gd name="connsiteX4" fmla="*/ 0 w 5234709"/>
              <a:gd name="connsiteY4" fmla="*/ 6508800 h 6516754"/>
              <a:gd name="connsiteX0" fmla="*/ 0 w 5245100"/>
              <a:gd name="connsiteY0" fmla="*/ 6519191 h 6519191"/>
              <a:gd name="connsiteX1" fmla="*/ 2937191 w 5245100"/>
              <a:gd name="connsiteY1" fmla="*/ 0 h 6519191"/>
              <a:gd name="connsiteX2" fmla="*/ 5245100 w 5245100"/>
              <a:gd name="connsiteY2" fmla="*/ 5123383 h 6519191"/>
              <a:gd name="connsiteX3" fmla="*/ 5245100 w 5245100"/>
              <a:gd name="connsiteY3" fmla="*/ 6516754 h 6519191"/>
              <a:gd name="connsiteX4" fmla="*/ 0 w 5245100"/>
              <a:gd name="connsiteY4" fmla="*/ 6519191 h 6519191"/>
              <a:gd name="connsiteX0" fmla="*/ 0 w 5245100"/>
              <a:gd name="connsiteY0" fmla="*/ 6519191 h 6521949"/>
              <a:gd name="connsiteX1" fmla="*/ 2937191 w 5245100"/>
              <a:gd name="connsiteY1" fmla="*/ 0 h 6521949"/>
              <a:gd name="connsiteX2" fmla="*/ 5245100 w 5245100"/>
              <a:gd name="connsiteY2" fmla="*/ 5123383 h 6521949"/>
              <a:gd name="connsiteX3" fmla="*/ 5245100 w 5245100"/>
              <a:gd name="connsiteY3" fmla="*/ 6521949 h 6521949"/>
              <a:gd name="connsiteX4" fmla="*/ 0 w 5245100"/>
              <a:gd name="connsiteY4" fmla="*/ 6519191 h 652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5100" h="6521949">
                <a:moveTo>
                  <a:pt x="0" y="6519191"/>
                </a:moveTo>
                <a:lnTo>
                  <a:pt x="2937191" y="0"/>
                </a:lnTo>
                <a:lnTo>
                  <a:pt x="5245100" y="5123383"/>
                </a:lnTo>
                <a:lnTo>
                  <a:pt x="5245100" y="6521949"/>
                </a:lnTo>
                <a:lnTo>
                  <a:pt x="0" y="65191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8" name="Picture 17">
            <a:extLst>
              <a:ext uri="{FF2B5EF4-FFF2-40B4-BE49-F238E27FC236}">
                <a16:creationId xmlns:a16="http://schemas.microsoft.com/office/drawing/2014/main" xmlns="" id="{4C46125A-28D4-4E80-B9F9-459B8E21DF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3248" y="3626099"/>
            <a:ext cx="1460963" cy="326700"/>
          </a:xfrm>
          <a:prstGeom prst="rect">
            <a:avLst/>
          </a:prstGeom>
        </p:spPr>
      </p:pic>
      <p:sp>
        <p:nvSpPr>
          <p:cNvPr id="19" name="Isosceles Triangle 18">
            <a:extLst>
              <a:ext uri="{FF2B5EF4-FFF2-40B4-BE49-F238E27FC236}">
                <a16:creationId xmlns:a16="http://schemas.microsoft.com/office/drawing/2014/main" xmlns="" id="{2F0A602A-509A-4B96-A2BA-0F779129BC20}"/>
              </a:ext>
            </a:extLst>
          </p:cNvPr>
          <p:cNvSpPr/>
          <p:nvPr/>
        </p:nvSpPr>
        <p:spPr>
          <a:xfrm>
            <a:off x="5502948" y="1514700"/>
            <a:ext cx="1539000" cy="15336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Footer Placeholder 4">
            <a:extLst>
              <a:ext uri="{FF2B5EF4-FFF2-40B4-BE49-F238E27FC236}">
                <a16:creationId xmlns:a16="http://schemas.microsoft.com/office/drawing/2014/main" xmlns="" id="{9DBB6010-8CE9-468B-A931-345D0CF4F3E0}"/>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2" name="Slide Number Placeholder 5">
            <a:extLst>
              <a:ext uri="{FF2B5EF4-FFF2-40B4-BE49-F238E27FC236}">
                <a16:creationId xmlns:a16="http://schemas.microsoft.com/office/drawing/2014/main" xmlns="" id="{B0101C08-3000-4B1E-B709-B8C61FB9B7CF}"/>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pic>
        <p:nvPicPr>
          <p:cNvPr id="15" name="Picture 14">
            <a:extLst>
              <a:ext uri="{FF2B5EF4-FFF2-40B4-BE49-F238E27FC236}">
                <a16:creationId xmlns:a16="http://schemas.microsoft.com/office/drawing/2014/main" xmlns="" id="{0698359F-488C-4AF7-9B99-AF9EF11C6A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600" y="2737800"/>
            <a:ext cx="174879" cy="388621"/>
          </a:xfrm>
          <a:prstGeom prst="rect">
            <a:avLst/>
          </a:prstGeom>
        </p:spPr>
      </p:pic>
      <p:sp>
        <p:nvSpPr>
          <p:cNvPr id="13" name="TextBox 12">
            <a:extLst>
              <a:ext uri="{FF2B5EF4-FFF2-40B4-BE49-F238E27FC236}">
                <a16:creationId xmlns:a16="http://schemas.microsoft.com/office/drawing/2014/main" xmlns="" id="{BC724F5D-E680-4244-81F2-C25C6866E69B}"/>
              </a:ext>
            </a:extLst>
          </p:cNvPr>
          <p:cNvSpPr txBox="1"/>
          <p:nvPr/>
        </p:nvSpPr>
        <p:spPr>
          <a:xfrm>
            <a:off x="378000" y="3351861"/>
            <a:ext cx="3912501" cy="1460478"/>
          </a:xfrm>
          <a:prstGeom prst="rect">
            <a:avLst/>
          </a:prstGeom>
          <a:noFill/>
        </p:spPr>
        <p:txBody>
          <a:bodyPr wrap="square" lIns="0" tIns="0" rIns="0" bIns="0" rtlCol="0">
            <a:noAutofit/>
          </a:bodyPr>
          <a:lstStyle/>
          <a:p>
            <a:pPr>
              <a:lnSpc>
                <a:spcPts val="900"/>
              </a:lnSpc>
              <a:spcAft>
                <a:spcPts val="150"/>
              </a:spcAft>
            </a:pPr>
            <a:r>
              <a:rPr lang="en-GB" sz="750" b="1" dirty="0">
                <a:solidFill>
                  <a:schemeClr val="tx1"/>
                </a:solidFill>
              </a:rPr>
              <a:t>About AVEVA </a:t>
            </a:r>
          </a:p>
          <a:p>
            <a:pPr>
              <a:lnSpc>
                <a:spcPts val="900"/>
              </a:lnSpc>
            </a:pPr>
            <a:r>
              <a:rPr lang="en-GB" sz="750" dirty="0">
                <a:solidFill>
                  <a:schemeClr val="tx1"/>
                </a:solidFill>
              </a:rPr>
              <a:t>AVEVA is a global leader in engineering and industrial software driving digital transformation across the entire asset and operational life cycle of capital-intensive industries. </a:t>
            </a:r>
          </a:p>
          <a:p>
            <a:pPr>
              <a:lnSpc>
                <a:spcPts val="900"/>
              </a:lnSpc>
            </a:pPr>
            <a:r>
              <a:rPr lang="en-GB" sz="750" dirty="0">
                <a:solidFill>
                  <a:schemeClr val="tx1"/>
                </a:solidFill>
              </a:rPr>
              <a:t> </a:t>
            </a:r>
          </a:p>
          <a:p>
            <a:pPr>
              <a:lnSpc>
                <a:spcPts val="900"/>
              </a:lnSpc>
            </a:pPr>
            <a:r>
              <a:rPr lang="en-GB" sz="750" dirty="0">
                <a:solidFill>
                  <a:schemeClr val="tx1"/>
                </a:solidFill>
              </a:rPr>
              <a:t>The company’s engineering, planning and operations, asset performance, and monitoring and control solutions deliver proven results to over 16,000 customers across the globe. Its customers are supported by the largest industrial software ecosystem, including 4,200 partners and 5,700 certified developers. AVEVA is headquartered in Cambridge, UK, with over 4,400 employees at 80 locations in over 40 countries.</a:t>
            </a:r>
          </a:p>
          <a:p>
            <a:pPr>
              <a:lnSpc>
                <a:spcPts val="900"/>
              </a:lnSpc>
              <a:spcBef>
                <a:spcPts val="150"/>
              </a:spcBef>
            </a:pPr>
            <a:r>
              <a:rPr lang="en-GB" sz="750" b="1" dirty="0">
                <a:solidFill>
                  <a:schemeClr val="tx1"/>
                </a:solidFill>
              </a:rPr>
              <a:t>aveva.com</a:t>
            </a:r>
          </a:p>
          <a:p>
            <a:pPr>
              <a:lnSpc>
                <a:spcPts val="900"/>
              </a:lnSpc>
            </a:pPr>
            <a:endParaRPr lang="en-GB" sz="750" dirty="0" err="1">
              <a:solidFill>
                <a:schemeClr val="tx1"/>
              </a:solidFill>
            </a:endParaRPr>
          </a:p>
        </p:txBody>
      </p:sp>
    </p:spTree>
    <p:extLst>
      <p:ext uri="{BB962C8B-B14F-4D97-AF65-F5344CB8AC3E}">
        <p14:creationId xmlns:p14="http://schemas.microsoft.com/office/powerpoint/2010/main" val="20183401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C8DB26A-F046-4632-90AF-CCDB7F12246C}"/>
              </a:ext>
            </a:extLst>
          </p:cNvPr>
          <p:cNvSpPr/>
          <p:nvPr/>
        </p:nvSpPr>
        <p:spPr>
          <a:xfrm>
            <a:off x="0" y="0"/>
            <a:ext cx="9144000" cy="51506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Picture Placeholder 2">
            <a:extLst>
              <a:ext uri="{FF2B5EF4-FFF2-40B4-BE49-F238E27FC236}">
                <a16:creationId xmlns:a16="http://schemas.microsoft.com/office/drawing/2014/main" xmlns="" id="{6708840A-DC43-4F7C-96FA-6B5995CF3C6D}"/>
              </a:ext>
            </a:extLst>
          </p:cNvPr>
          <p:cNvSpPr>
            <a:spLocks noGrp="1"/>
          </p:cNvSpPr>
          <p:nvPr>
            <p:ph type="pic" sz="quarter" idx="17" hasCustomPrompt="1"/>
          </p:nvPr>
        </p:nvSpPr>
        <p:spPr>
          <a:xfrm>
            <a:off x="5216129" y="259556"/>
            <a:ext cx="3937089" cy="4891088"/>
          </a:xfrm>
          <a:custGeom>
            <a:avLst/>
            <a:gdLst>
              <a:gd name="connsiteX0" fmla="*/ 0 w 5245100"/>
              <a:gd name="connsiteY0" fmla="*/ 6521450 h 6521450"/>
              <a:gd name="connsiteX1" fmla="*/ 2947012 w 5245100"/>
              <a:gd name="connsiteY1" fmla="*/ 0 h 6521450"/>
              <a:gd name="connsiteX2" fmla="*/ 5245100 w 5245100"/>
              <a:gd name="connsiteY2" fmla="*/ 6521450 h 6521450"/>
              <a:gd name="connsiteX3" fmla="*/ 0 w 5245100"/>
              <a:gd name="connsiteY3" fmla="*/ 6521450 h 6521450"/>
              <a:gd name="connsiteX0" fmla="*/ 0 w 5249452"/>
              <a:gd name="connsiteY0" fmla="*/ 6521450 h 6521450"/>
              <a:gd name="connsiteX1" fmla="*/ 2947012 w 5249452"/>
              <a:gd name="connsiteY1" fmla="*/ 0 h 6521450"/>
              <a:gd name="connsiteX2" fmla="*/ 5249452 w 5249452"/>
              <a:gd name="connsiteY2" fmla="*/ 5132951 h 6521450"/>
              <a:gd name="connsiteX3" fmla="*/ 5245100 w 5249452"/>
              <a:gd name="connsiteY3" fmla="*/ 6521450 h 6521450"/>
              <a:gd name="connsiteX4" fmla="*/ 0 w 5249452"/>
              <a:gd name="connsiteY4" fmla="*/ 6521450 h 6521450"/>
              <a:gd name="connsiteX0" fmla="*/ 0 w 5249452"/>
              <a:gd name="connsiteY0" fmla="*/ 6521450 h 6521450"/>
              <a:gd name="connsiteX1" fmla="*/ 2947012 w 5249452"/>
              <a:gd name="connsiteY1" fmla="*/ 0 h 6521450"/>
              <a:gd name="connsiteX2" fmla="*/ 5249452 w 5249452"/>
              <a:gd name="connsiteY2" fmla="*/ 5132951 h 6521450"/>
              <a:gd name="connsiteX3" fmla="*/ 5245100 w 5249452"/>
              <a:gd name="connsiteY3" fmla="*/ 6521450 h 6521450"/>
              <a:gd name="connsiteX4" fmla="*/ 0 w 5249452"/>
              <a:gd name="connsiteY4" fmla="*/ 6521450 h 6521450"/>
              <a:gd name="connsiteX0" fmla="*/ 0 w 5249452"/>
              <a:gd name="connsiteY0" fmla="*/ 6521450 h 6521450"/>
              <a:gd name="connsiteX1" fmla="*/ 2947012 w 5249452"/>
              <a:gd name="connsiteY1" fmla="*/ 0 h 6521450"/>
              <a:gd name="connsiteX2" fmla="*/ 5249452 w 5249452"/>
              <a:gd name="connsiteY2" fmla="*/ 5132951 h 6521450"/>
              <a:gd name="connsiteX3" fmla="*/ 5245100 w 5249452"/>
              <a:gd name="connsiteY3" fmla="*/ 6521450 h 6521450"/>
              <a:gd name="connsiteX4" fmla="*/ 0 w 5249452"/>
              <a:gd name="connsiteY4" fmla="*/ 6521450 h 6521450"/>
              <a:gd name="connsiteX0" fmla="*/ 0 w 5249452"/>
              <a:gd name="connsiteY0" fmla="*/ 6521450 h 6521450"/>
              <a:gd name="connsiteX1" fmla="*/ 552091 w 5249452"/>
              <a:gd name="connsiteY1" fmla="*/ 5295183 h 6521450"/>
              <a:gd name="connsiteX2" fmla="*/ 2947012 w 5249452"/>
              <a:gd name="connsiteY2" fmla="*/ 0 h 6521450"/>
              <a:gd name="connsiteX3" fmla="*/ 5249452 w 5249452"/>
              <a:gd name="connsiteY3" fmla="*/ 5132951 h 6521450"/>
              <a:gd name="connsiteX4" fmla="*/ 5245100 w 5249452"/>
              <a:gd name="connsiteY4" fmla="*/ 6521450 h 6521450"/>
              <a:gd name="connsiteX5" fmla="*/ 0 w 5249452"/>
              <a:gd name="connsiteY5" fmla="*/ 6521450 h 6521450"/>
              <a:gd name="connsiteX0" fmla="*/ 0 w 5249452"/>
              <a:gd name="connsiteY0" fmla="*/ 6521450 h 6521450"/>
              <a:gd name="connsiteX1" fmla="*/ 552091 w 5249452"/>
              <a:gd name="connsiteY1" fmla="*/ 5295183 h 6521450"/>
              <a:gd name="connsiteX2" fmla="*/ 1422246 w 5249452"/>
              <a:gd name="connsiteY2" fmla="*/ 3370519 h 6521450"/>
              <a:gd name="connsiteX3" fmla="*/ 2947012 w 5249452"/>
              <a:gd name="connsiteY3" fmla="*/ 0 h 6521450"/>
              <a:gd name="connsiteX4" fmla="*/ 5249452 w 5249452"/>
              <a:gd name="connsiteY4" fmla="*/ 5132951 h 6521450"/>
              <a:gd name="connsiteX5" fmla="*/ 5245100 w 5249452"/>
              <a:gd name="connsiteY5" fmla="*/ 6521450 h 6521450"/>
              <a:gd name="connsiteX6" fmla="*/ 0 w 5249452"/>
              <a:gd name="connsiteY6" fmla="*/ 6521450 h 6521450"/>
              <a:gd name="connsiteX0" fmla="*/ 0 w 5249452"/>
              <a:gd name="connsiteY0" fmla="*/ 6521450 h 6521450"/>
              <a:gd name="connsiteX1" fmla="*/ 552091 w 5249452"/>
              <a:gd name="connsiteY1" fmla="*/ 5295183 h 6521450"/>
              <a:gd name="connsiteX2" fmla="*/ 2292401 w 5249452"/>
              <a:gd name="connsiteY2" fmla="*/ 5287809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2401 w 5249452"/>
              <a:gd name="connsiteY2" fmla="*/ 5287809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2401 w 5249452"/>
              <a:gd name="connsiteY2" fmla="*/ 5287809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307149 w 5249452"/>
              <a:gd name="connsiteY2" fmla="*/ 5317305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9775 w 5249452"/>
              <a:gd name="connsiteY2" fmla="*/ 5309931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9775 w 5249452"/>
              <a:gd name="connsiteY2" fmla="*/ 5309931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2091 w 5249452"/>
              <a:gd name="connsiteY1" fmla="*/ 5295183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8183 w 5249452"/>
              <a:gd name="connsiteY1" fmla="*/ 5299090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8183 w 5249452"/>
              <a:gd name="connsiteY1" fmla="*/ 5299090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55998 w 5249452"/>
              <a:gd name="connsiteY1" fmla="*/ 5287367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9090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92401 w 5249452"/>
              <a:gd name="connsiteY2" fmla="*/ 5295183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0367 w 5249452"/>
              <a:gd name="connsiteY1" fmla="*/ 5295182 h 6521450"/>
              <a:gd name="connsiteX2" fmla="*/ 2286686 w 5249452"/>
              <a:gd name="connsiteY2" fmla="*/ 529232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3225 w 5249452"/>
              <a:gd name="connsiteY1" fmla="*/ 5289467 h 6521450"/>
              <a:gd name="connsiteX2" fmla="*/ 2286686 w 5249452"/>
              <a:gd name="connsiteY2" fmla="*/ 529232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3225 w 5249452"/>
              <a:gd name="connsiteY1" fmla="*/ 5289467 h 6521450"/>
              <a:gd name="connsiteX2" fmla="*/ 2283511 w 5249452"/>
              <a:gd name="connsiteY2" fmla="*/ 528597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 name="connsiteX0" fmla="*/ 0 w 5249452"/>
              <a:gd name="connsiteY0" fmla="*/ 6521450 h 6521450"/>
              <a:gd name="connsiteX1" fmla="*/ 546400 w 5249452"/>
              <a:gd name="connsiteY1" fmla="*/ 5286292 h 6521450"/>
              <a:gd name="connsiteX2" fmla="*/ 2283511 w 5249452"/>
              <a:gd name="connsiteY2" fmla="*/ 5285976 h 6521450"/>
              <a:gd name="connsiteX3" fmla="*/ 1422246 w 5249452"/>
              <a:gd name="connsiteY3" fmla="*/ 3370519 h 6521450"/>
              <a:gd name="connsiteX4" fmla="*/ 2947012 w 5249452"/>
              <a:gd name="connsiteY4" fmla="*/ 0 h 6521450"/>
              <a:gd name="connsiteX5" fmla="*/ 5249452 w 5249452"/>
              <a:gd name="connsiteY5" fmla="*/ 5132951 h 6521450"/>
              <a:gd name="connsiteX6" fmla="*/ 5245100 w 5249452"/>
              <a:gd name="connsiteY6" fmla="*/ 6521450 h 6521450"/>
              <a:gd name="connsiteX7" fmla="*/ 0 w 5249452"/>
              <a:gd name="connsiteY7" fmla="*/ 6521450 h 652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9452" h="6521450">
                <a:moveTo>
                  <a:pt x="0" y="6521450"/>
                </a:moveTo>
                <a:lnTo>
                  <a:pt x="546400" y="5286292"/>
                </a:lnTo>
                <a:lnTo>
                  <a:pt x="2283511" y="5285976"/>
                </a:lnTo>
                <a:lnTo>
                  <a:pt x="1422246" y="3370519"/>
                </a:lnTo>
                <a:lnTo>
                  <a:pt x="2947012" y="0"/>
                </a:lnTo>
                <a:lnTo>
                  <a:pt x="5249452" y="5132951"/>
                </a:lnTo>
                <a:cubicBezTo>
                  <a:pt x="5248001" y="5595784"/>
                  <a:pt x="5246551" y="6058617"/>
                  <a:pt x="5245100" y="6521450"/>
                </a:cubicBezTo>
                <a:lnTo>
                  <a:pt x="0" y="6521450"/>
                </a:lnTo>
                <a:close/>
              </a:path>
            </a:pathLst>
          </a:custGeom>
          <a:solidFill>
            <a:schemeClr val="accent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grpSp>
        <p:nvGrpSpPr>
          <p:cNvPr id="17" name="Group 16">
            <a:extLst>
              <a:ext uri="{FF2B5EF4-FFF2-40B4-BE49-F238E27FC236}">
                <a16:creationId xmlns:a16="http://schemas.microsoft.com/office/drawing/2014/main" xmlns="" id="{302AB573-843C-4189-B8FA-E29D09DEF034}"/>
              </a:ext>
            </a:extLst>
          </p:cNvPr>
          <p:cNvGrpSpPr/>
          <p:nvPr/>
        </p:nvGrpSpPr>
        <p:grpSpPr>
          <a:xfrm>
            <a:off x="4873643" y="1935900"/>
            <a:ext cx="2062847" cy="2294004"/>
            <a:chOff x="5331579" y="2577596"/>
            <a:chExt cx="2750462" cy="3058672"/>
          </a:xfrm>
        </p:grpSpPr>
        <p:sp>
          <p:nvSpPr>
            <p:cNvPr id="18" name="Isosceles Triangle 17">
              <a:extLst>
                <a:ext uri="{FF2B5EF4-FFF2-40B4-BE49-F238E27FC236}">
                  <a16:creationId xmlns:a16="http://schemas.microsoft.com/office/drawing/2014/main" xmlns="" id="{A74B16ED-A3E2-4A4C-B805-B119FAD4C7D1}"/>
                </a:ext>
              </a:extLst>
            </p:cNvPr>
            <p:cNvSpPr>
              <a:spLocks noChangeAspect="1"/>
            </p:cNvSpPr>
            <p:nvPr/>
          </p:nvSpPr>
          <p:spPr>
            <a:xfrm>
              <a:off x="5331579" y="2577596"/>
              <a:ext cx="2750462" cy="30586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9" name="Picture 18">
              <a:extLst>
                <a:ext uri="{FF2B5EF4-FFF2-40B4-BE49-F238E27FC236}">
                  <a16:creationId xmlns:a16="http://schemas.microsoft.com/office/drawing/2014/main" xmlns="" id="{BF39A7D7-AEA2-455B-B811-99D40C12A7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4398" y="4798796"/>
              <a:ext cx="1940955" cy="434036"/>
            </a:xfrm>
            <a:prstGeom prst="rect">
              <a:avLst/>
            </a:prstGeom>
          </p:spPr>
        </p:pic>
      </p:grpSp>
      <p:sp>
        <p:nvSpPr>
          <p:cNvPr id="16" name="Text Placeholder 2">
            <a:extLst>
              <a:ext uri="{FF2B5EF4-FFF2-40B4-BE49-F238E27FC236}">
                <a16:creationId xmlns:a16="http://schemas.microsoft.com/office/drawing/2014/main" xmlns="" id="{8C7AF8CA-60BE-47E5-95F9-F563E02C7FD5}"/>
              </a:ext>
            </a:extLst>
          </p:cNvPr>
          <p:cNvSpPr>
            <a:spLocks noGrp="1"/>
          </p:cNvSpPr>
          <p:nvPr>
            <p:ph type="body" sz="quarter" idx="16"/>
          </p:nvPr>
        </p:nvSpPr>
        <p:spPr>
          <a:xfrm>
            <a:off x="383401" y="2407771"/>
            <a:ext cx="4860131" cy="1215629"/>
          </a:xfrm>
        </p:spPr>
        <p:txBody>
          <a:bodyPr>
            <a:noAutofit/>
          </a:bodyPr>
          <a:lstStyle>
            <a:lvl1pPr marL="0" indent="0">
              <a:spcAft>
                <a:spcPts val="0"/>
              </a:spcAft>
              <a:buNone/>
              <a:defRPr b="1"/>
            </a:lvl1pPr>
            <a:lvl2pPr marL="0" indent="0">
              <a:spcAft>
                <a:spcPts val="900"/>
              </a:spcAft>
              <a:buNone/>
              <a:defRPr b="0"/>
            </a:lvl2pPr>
            <a:lvl3pPr marL="0" indent="0">
              <a:buFont typeface="Arial" panose="020B0604020202020204" pitchFamily="34" charset="0"/>
              <a:buNone/>
              <a:defRPr sz="1050"/>
            </a:lvl3pPr>
            <a:lvl4pPr marL="0" indent="0">
              <a:buNone/>
              <a:defRPr sz="1050"/>
            </a:lvl4pPr>
            <a:lvl5pPr marL="0" indent="0">
              <a:buNone/>
              <a:defRPr sz="1050"/>
            </a:lvl5p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2"/>
          </p:nvPr>
        </p:nvSpPr>
        <p:spPr>
          <a:xfrm>
            <a:off x="378001" y="1046817"/>
            <a:ext cx="4846499" cy="1215000"/>
          </a:xfrm>
        </p:spPr>
        <p:txBody>
          <a:bodyPr>
            <a:noAutofit/>
          </a:bodyPr>
          <a:lstStyle>
            <a:lvl1pPr marL="0" indent="0">
              <a:lnSpc>
                <a:spcPct val="80000"/>
              </a:lnSpc>
              <a:spcAft>
                <a:spcPts val="0"/>
              </a:spcAft>
              <a:buNone/>
              <a:defRPr sz="3300" b="1" i="0" cap="none" baseline="0">
                <a:solidFill>
                  <a:schemeClr val="accent1"/>
                </a:solidFill>
              </a:defRPr>
            </a:lvl1pPr>
            <a:lvl2pPr marL="0" indent="0">
              <a:lnSpc>
                <a:spcPct val="80000"/>
              </a:lnSpc>
              <a:spcAft>
                <a:spcPts val="0"/>
              </a:spcAft>
              <a:buNone/>
              <a:defRPr sz="3300" b="1" i="0" cap="none" baseline="0">
                <a:solidFill>
                  <a:schemeClr val="accent2"/>
                </a:solidFill>
              </a:defRPr>
            </a:lvl2pPr>
          </a:lstStyle>
          <a:p>
            <a:pPr lvl="0"/>
            <a:r>
              <a:rPr lang="en-US"/>
              <a:t>Edit Master text styles</a:t>
            </a:r>
          </a:p>
          <a:p>
            <a:pPr lvl="1"/>
            <a:r>
              <a:rPr lang="en-US"/>
              <a:t>Second level</a:t>
            </a:r>
          </a:p>
        </p:txBody>
      </p:sp>
      <p:sp>
        <p:nvSpPr>
          <p:cNvPr id="12" name="Footer Placeholder 4">
            <a:extLst>
              <a:ext uri="{FF2B5EF4-FFF2-40B4-BE49-F238E27FC236}">
                <a16:creationId xmlns:a16="http://schemas.microsoft.com/office/drawing/2014/main" xmlns="" id="{6B0C79E1-C58A-41A9-9177-E77F223FEEF4}"/>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0" name="TextBox 19">
            <a:extLst>
              <a:ext uri="{FF2B5EF4-FFF2-40B4-BE49-F238E27FC236}">
                <a16:creationId xmlns:a16="http://schemas.microsoft.com/office/drawing/2014/main" xmlns="" id="{CE24F980-9072-4929-A30B-C6D72E6B4D6A}"/>
              </a:ext>
            </a:extLst>
          </p:cNvPr>
          <p:cNvSpPr txBox="1"/>
          <p:nvPr/>
        </p:nvSpPr>
        <p:spPr>
          <a:xfrm>
            <a:off x="-1600200" y="1046817"/>
            <a:ext cx="1513640" cy="784830"/>
          </a:xfrm>
          <a:prstGeom prst="rect">
            <a:avLst/>
          </a:prstGeom>
          <a:solidFill>
            <a:schemeClr val="bg1">
              <a:lumMod val="95000"/>
            </a:schemeClr>
          </a:solidFill>
        </p:spPr>
        <p:txBody>
          <a:bodyPr wrap="square" rtlCol="0">
            <a:spAutoFit/>
          </a:bodyPr>
          <a:lstStyle/>
          <a:p>
            <a:pPr algn="r"/>
            <a:r>
              <a:rPr lang="en-GB" sz="750" b="1" dirty="0">
                <a:solidFill>
                  <a:schemeClr val="tx1">
                    <a:lumMod val="85000"/>
                    <a:lumOff val="15000"/>
                  </a:schemeClr>
                </a:solidFill>
                <a:latin typeface="Arial" panose="020B0604020202020204" pitchFamily="34" charset="0"/>
                <a:cs typeface="Arial" panose="020B0604020202020204" pitchFamily="34" charset="0"/>
              </a:rPr>
              <a:t>Title Text</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Select text after the first line then press the key combination</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ALT+SHIFT+RIGHT</a:t>
            </a:r>
          </a:p>
          <a:p>
            <a:pPr algn="r"/>
            <a:r>
              <a:rPr lang="en-GB" sz="750" baseline="0" dirty="0">
                <a:solidFill>
                  <a:schemeClr val="tx1">
                    <a:lumMod val="85000"/>
                    <a:lumOff val="15000"/>
                  </a:schemeClr>
                </a:solidFill>
                <a:latin typeface="Arial" panose="020B0604020202020204" pitchFamily="34" charset="0"/>
                <a:cs typeface="Arial" panose="020B0604020202020204" pitchFamily="34" charset="0"/>
              </a:rPr>
              <a:t>to automatically style with the second level title colour pair.</a:t>
            </a:r>
            <a:endParaRPr lang="en-GB" sz="7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F49DBA70-198E-46D2-8FBD-2CC55B1994DA}"/>
              </a:ext>
            </a:extLst>
          </p:cNvPr>
          <p:cNvSpPr txBox="1"/>
          <p:nvPr/>
        </p:nvSpPr>
        <p:spPr>
          <a:xfrm>
            <a:off x="-1669569" y="4022155"/>
            <a:ext cx="1354409" cy="438582"/>
          </a:xfrm>
          <a:prstGeom prst="rect">
            <a:avLst/>
          </a:prstGeom>
          <a:solidFill>
            <a:schemeClr val="bg1">
              <a:lumMod val="95000"/>
            </a:schemeClr>
          </a:solidFill>
        </p:spPr>
        <p:txBody>
          <a:bodyPr wrap="square" rtlCol="0">
            <a:spAutoFit/>
          </a:bodyPr>
          <a:lstStyle/>
          <a:p>
            <a:pPr algn="r"/>
            <a:r>
              <a:rPr lang="en-GB" sz="750" b="1" dirty="0">
                <a:solidFill>
                  <a:schemeClr val="tx1">
                    <a:lumMod val="85000"/>
                    <a:lumOff val="15000"/>
                  </a:schemeClr>
                </a:solidFill>
                <a:latin typeface="Arial" panose="020B0604020202020204" pitchFamily="34" charset="0"/>
                <a:cs typeface="Arial" panose="020B0604020202020204" pitchFamily="34" charset="0"/>
              </a:rPr>
              <a:t>Partner logos</a:t>
            </a:r>
          </a:p>
          <a:p>
            <a:pPr algn="r"/>
            <a:r>
              <a:rPr lang="en-GB" sz="750" b="0" dirty="0">
                <a:solidFill>
                  <a:schemeClr val="tx1">
                    <a:lumMod val="85000"/>
                    <a:lumOff val="15000"/>
                  </a:schemeClr>
                </a:solidFill>
                <a:latin typeface="Arial" panose="020B0604020202020204" pitchFamily="34" charset="0"/>
                <a:cs typeface="Arial" panose="020B0604020202020204" pitchFamily="34" charset="0"/>
              </a:rPr>
              <a:t>The space is reserved for Partner logos if required</a:t>
            </a:r>
            <a:r>
              <a:rPr lang="en-GB" sz="750" b="0" baseline="0" dirty="0">
                <a:solidFill>
                  <a:schemeClr val="tx1">
                    <a:lumMod val="85000"/>
                    <a:lumOff val="15000"/>
                  </a:schemeClr>
                </a:solidFill>
                <a:latin typeface="Arial" panose="020B0604020202020204" pitchFamily="34" charset="0"/>
                <a:cs typeface="Arial" panose="020B0604020202020204" pitchFamily="34" charset="0"/>
              </a:rPr>
              <a:t>.</a:t>
            </a:r>
            <a:endParaRPr lang="en-GB" sz="750" b="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2" name="Left Brace 21">
            <a:extLst>
              <a:ext uri="{FF2B5EF4-FFF2-40B4-BE49-F238E27FC236}">
                <a16:creationId xmlns:a16="http://schemas.microsoft.com/office/drawing/2014/main" xmlns="" id="{7FFF29AD-3C2A-4F3B-B0A1-EC678F02D444}"/>
              </a:ext>
            </a:extLst>
          </p:cNvPr>
          <p:cNvSpPr/>
          <p:nvPr/>
        </p:nvSpPr>
        <p:spPr>
          <a:xfrm>
            <a:off x="-267536" y="3714750"/>
            <a:ext cx="172286" cy="11389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4" name="TextBox 13">
            <a:extLst>
              <a:ext uri="{FF2B5EF4-FFF2-40B4-BE49-F238E27FC236}">
                <a16:creationId xmlns:a16="http://schemas.microsoft.com/office/drawing/2014/main" xmlns="" id="{C83FD02A-2FA4-4179-B2F6-3B2A4002C850}"/>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large triangle (optional):</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
        <p:nvSpPr>
          <p:cNvPr id="15" name="TextBox 14">
            <a:extLst>
              <a:ext uri="{FF2B5EF4-FFF2-40B4-BE49-F238E27FC236}">
                <a16:creationId xmlns:a16="http://schemas.microsoft.com/office/drawing/2014/main" xmlns="" id="{9EB293C3-8827-49B5-B153-5B2298507938}"/>
              </a:ext>
            </a:extLst>
          </p:cNvPr>
          <p:cNvSpPr txBox="1"/>
          <p:nvPr/>
        </p:nvSpPr>
        <p:spPr>
          <a:xfrm>
            <a:off x="-1600200" y="2407772"/>
            <a:ext cx="1513640" cy="1131079"/>
          </a:xfrm>
          <a:prstGeom prst="rect">
            <a:avLst/>
          </a:prstGeom>
          <a:solidFill>
            <a:schemeClr val="bg1">
              <a:lumMod val="95000"/>
            </a:schemeClr>
          </a:solidFill>
        </p:spPr>
        <p:txBody>
          <a:bodyPr wrap="square" rtlCol="0">
            <a:spAutoFit/>
          </a:bodyPr>
          <a:lstStyle/>
          <a:p>
            <a:pPr algn="r"/>
            <a:r>
              <a:rPr lang="en-GB" sz="750" b="1" dirty="0">
                <a:solidFill>
                  <a:schemeClr val="tx1">
                    <a:lumMod val="85000"/>
                    <a:lumOff val="15000"/>
                  </a:schemeClr>
                </a:solidFill>
                <a:latin typeface="Arial" panose="020B0604020202020204" pitchFamily="34" charset="0"/>
                <a:cs typeface="Arial" panose="020B0604020202020204" pitchFamily="34" charset="0"/>
              </a:rPr>
              <a:t>Subtitle Text</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Changing the style works the same was as the title.</a:t>
            </a:r>
          </a:p>
          <a:p>
            <a:pPr algn="r"/>
            <a:endParaRPr lang="en-GB" sz="750" dirty="0">
              <a:solidFill>
                <a:schemeClr val="tx1">
                  <a:lumMod val="85000"/>
                  <a:lumOff val="15000"/>
                </a:schemeClr>
              </a:solidFill>
              <a:latin typeface="Arial" panose="020B0604020202020204" pitchFamily="34" charset="0"/>
              <a:cs typeface="Arial" panose="020B0604020202020204" pitchFamily="34" charset="0"/>
            </a:endParaRP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Select and press</a:t>
            </a:r>
          </a:p>
          <a:p>
            <a:pPr algn="r"/>
            <a:r>
              <a:rPr lang="en-GB" sz="750" dirty="0">
                <a:solidFill>
                  <a:schemeClr val="tx1">
                    <a:lumMod val="85000"/>
                    <a:lumOff val="15000"/>
                  </a:schemeClr>
                </a:solidFill>
                <a:latin typeface="Arial" panose="020B0604020202020204" pitchFamily="34" charset="0"/>
                <a:cs typeface="Arial" panose="020B0604020202020204" pitchFamily="34" charset="0"/>
              </a:rPr>
              <a:t>ALT+SHIFT+RIGHT to cycle down through the hierarchy of styles</a:t>
            </a:r>
            <a:r>
              <a:rPr lang="en-GB" sz="750" baseline="0" dirty="0">
                <a:solidFill>
                  <a:schemeClr val="tx1">
                    <a:lumMod val="85000"/>
                    <a:lumOff val="15000"/>
                  </a:schemeClr>
                </a:solidFill>
                <a:latin typeface="Arial" panose="020B0604020202020204" pitchFamily="34" charset="0"/>
                <a:cs typeface="Arial" panose="020B0604020202020204" pitchFamily="34" charset="0"/>
              </a:rPr>
              <a:t>. Use ALT+SHIFT+LEFT to cycle up through the styles</a:t>
            </a:r>
            <a:endParaRPr lang="en-GB" sz="7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88C824DE-805F-454C-9A51-8AD9ED83D619}"/>
              </a:ext>
            </a:extLst>
          </p:cNvPr>
          <p:cNvSpPr txBox="1"/>
          <p:nvPr/>
        </p:nvSpPr>
        <p:spPr>
          <a:xfrm>
            <a:off x="-1" y="5228727"/>
            <a:ext cx="2390776" cy="784830"/>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Change the Background image (recommended):  “</a:t>
            </a:r>
            <a:r>
              <a:rPr lang="en-GB" sz="750" dirty="0">
                <a:solidFill>
                  <a:schemeClr val="tx1">
                    <a:lumMod val="85000"/>
                    <a:lumOff val="15000"/>
                  </a:schemeClr>
                </a:solidFill>
                <a:latin typeface="Arial" panose="020B0604020202020204" pitchFamily="34" charset="0"/>
                <a:cs typeface="Arial" panose="020B0604020202020204" pitchFamily="34" charset="0"/>
              </a:rPr>
              <a:t>Right Click” on the slide and then Click “Format Background…”.  Select the “Picture of texture fill” radio button.  Click the “File…” button and browse for an image previously downloaded from the AVEVA Image Library.</a:t>
            </a:r>
          </a:p>
        </p:txBody>
      </p:sp>
    </p:spTree>
    <p:extLst>
      <p:ext uri="{BB962C8B-B14F-4D97-AF65-F5344CB8AC3E}">
        <p14:creationId xmlns:p14="http://schemas.microsoft.com/office/powerpoint/2010/main" val="24273552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F425E74-4630-48CA-B175-5B1CD339C33A}"/>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378000" y="1188000"/>
            <a:ext cx="7380000"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6851488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F425E74-4630-48CA-B175-5B1CD339C33A}"/>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23958804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ullets o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F425E74-4630-48CA-B175-5B1CD339C33A}"/>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378000" y="1188000"/>
            <a:ext cx="6588000"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11" name="Picture Placeholder 4">
            <a:extLst>
              <a:ext uri="{FF2B5EF4-FFF2-40B4-BE49-F238E27FC236}">
                <a16:creationId xmlns:a16="http://schemas.microsoft.com/office/drawing/2014/main" xmlns="" id="{C14BF379-ED9D-45E8-8CA3-06D7CE194118}"/>
              </a:ext>
            </a:extLst>
          </p:cNvPr>
          <p:cNvSpPr>
            <a:spLocks noGrp="1"/>
          </p:cNvSpPr>
          <p:nvPr>
            <p:ph type="pic" sz="quarter" idx="15" hasCustomPrompt="1"/>
          </p:nvPr>
        </p:nvSpPr>
        <p:spPr>
          <a:xfrm>
            <a:off x="6742464" y="2801033"/>
            <a:ext cx="1629409" cy="2350863"/>
          </a:xfrm>
          <a:custGeom>
            <a:avLst/>
            <a:gdLst>
              <a:gd name="connsiteX0" fmla="*/ 0 w 2847600"/>
              <a:gd name="connsiteY0" fmla="*/ 3154362 h 3154362"/>
              <a:gd name="connsiteX1" fmla="*/ 1423800 w 2847600"/>
              <a:gd name="connsiteY1" fmla="*/ 0 h 3154362"/>
              <a:gd name="connsiteX2" fmla="*/ 2847600 w 2847600"/>
              <a:gd name="connsiteY2" fmla="*/ 3154362 h 3154362"/>
              <a:gd name="connsiteX3" fmla="*/ 0 w 2847600"/>
              <a:gd name="connsiteY3"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0 w 2847600"/>
              <a:gd name="connsiteY4"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1496981 w 2847600"/>
              <a:gd name="connsiteY4" fmla="*/ 3154362 h 3154362"/>
              <a:gd name="connsiteX5" fmla="*/ 0 w 2847600"/>
              <a:gd name="connsiteY5" fmla="*/ 3154362 h 3154362"/>
              <a:gd name="connsiteX0" fmla="*/ 0 w 2169133"/>
              <a:gd name="connsiteY0" fmla="*/ 3154362 h 3154362"/>
              <a:gd name="connsiteX1" fmla="*/ 1423800 w 2169133"/>
              <a:gd name="connsiteY1" fmla="*/ 0 h 3154362"/>
              <a:gd name="connsiteX2" fmla="*/ 2169133 w 2169133"/>
              <a:gd name="connsiteY2" fmla="*/ 1656520 h 3154362"/>
              <a:gd name="connsiteX3" fmla="*/ 1496981 w 2169133"/>
              <a:gd name="connsiteY3" fmla="*/ 3154362 h 3154362"/>
              <a:gd name="connsiteX4" fmla="*/ 0 w 2169133"/>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496981 w 2172545"/>
              <a:gd name="connsiteY3" fmla="*/ 3154362 h 3154362"/>
              <a:gd name="connsiteX4" fmla="*/ 0 w 2172545"/>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503805 w 2172545"/>
              <a:gd name="connsiteY3" fmla="*/ 3154362 h 3154362"/>
              <a:gd name="connsiteX4" fmla="*/ 0 w 2172545"/>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03805 w 2180496"/>
              <a:gd name="connsiteY3" fmla="*/ 3154362 h 3154362"/>
              <a:gd name="connsiteX4" fmla="*/ 0 w 2180496"/>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23683 w 2180496"/>
              <a:gd name="connsiteY3" fmla="*/ 3138459 h 3154362"/>
              <a:gd name="connsiteX4" fmla="*/ 0 w 2180496"/>
              <a:gd name="connsiteY4" fmla="*/ 3154362 h 3154362"/>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8459 h 3138459"/>
              <a:gd name="connsiteX4" fmla="*/ 0 w 2176521"/>
              <a:gd name="connsiteY4" fmla="*/ 3138459 h 3138459"/>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4484 h 3138459"/>
              <a:gd name="connsiteX4" fmla="*/ 0 w 2176521"/>
              <a:gd name="connsiteY4" fmla="*/ 3138459 h 3138459"/>
              <a:gd name="connsiteX0" fmla="*/ 0 w 2172545"/>
              <a:gd name="connsiteY0" fmla="*/ 3134483 h 3134484"/>
              <a:gd name="connsiteX1" fmla="*/ 1415849 w 2172545"/>
              <a:gd name="connsiteY1" fmla="*/ 0 h 3134484"/>
              <a:gd name="connsiteX2" fmla="*/ 2172545 w 2172545"/>
              <a:gd name="connsiteY2" fmla="*/ 1668447 h 3134484"/>
              <a:gd name="connsiteX3" fmla="*/ 1515732 w 2172545"/>
              <a:gd name="connsiteY3" fmla="*/ 3134484 h 3134484"/>
              <a:gd name="connsiteX4" fmla="*/ 0 w 2172545"/>
              <a:gd name="connsiteY4" fmla="*/ 3134483 h 313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545" h="3134484">
                <a:moveTo>
                  <a:pt x="0" y="3134483"/>
                </a:moveTo>
                <a:lnTo>
                  <a:pt x="1415849" y="0"/>
                </a:lnTo>
                <a:lnTo>
                  <a:pt x="2172545" y="1668447"/>
                </a:lnTo>
                <a:lnTo>
                  <a:pt x="1515732" y="3134484"/>
                </a:lnTo>
                <a:lnTo>
                  <a:pt x="0" y="3134483"/>
                </a:lnTo>
                <a:close/>
              </a:path>
            </a:pathLst>
          </a:custGeom>
          <a:solidFill>
            <a:schemeClr val="tx2"/>
          </a:solidFill>
          <a:ln>
            <a:noFill/>
          </a:ln>
        </p:spPr>
        <p:txBody>
          <a:bodyPr anchor="ctr">
            <a:normAutofit/>
          </a:bodyPr>
          <a:lstStyle>
            <a:lvl1pPr marL="0" indent="0" algn="ctr">
              <a:lnSpc>
                <a:spcPct val="100000"/>
              </a:lnSpc>
              <a:spcAft>
                <a:spcPts val="0"/>
              </a:spcAft>
              <a:buNone/>
              <a:defRPr sz="750"/>
            </a:lvl1pPr>
          </a:lstStyle>
          <a:p>
            <a:r>
              <a:rPr lang="en-GB" dirty="0"/>
              <a:t>Click icon </a:t>
            </a:r>
            <a:br>
              <a:rPr lang="en-GB" dirty="0"/>
            </a:br>
            <a:r>
              <a:rPr lang="en-GB" dirty="0"/>
              <a:t>to add </a:t>
            </a:r>
            <a:br>
              <a:rPr lang="en-GB" dirty="0"/>
            </a:br>
            <a:r>
              <a:rPr lang="en-GB" dirty="0"/>
              <a:t>picture</a:t>
            </a:r>
          </a:p>
        </p:txBody>
      </p:sp>
      <p:sp>
        <p:nvSpPr>
          <p:cNvPr id="12" name="TextBox 11">
            <a:extLst>
              <a:ext uri="{FF2B5EF4-FFF2-40B4-BE49-F238E27FC236}">
                <a16:creationId xmlns:a16="http://schemas.microsoft.com/office/drawing/2014/main" xmlns="" id="{EB48DA52-AFBC-41DE-B1ED-35E1627EE4B9}"/>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triangle (optional):</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13708036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 Column bullet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F425E74-4630-48CA-B175-5B1CD339C33A}"/>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378000" y="1188000"/>
            <a:ext cx="3645000"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5" name="Content Placeholder 4">
            <a:extLst>
              <a:ext uri="{FF2B5EF4-FFF2-40B4-BE49-F238E27FC236}">
                <a16:creationId xmlns:a16="http://schemas.microsoft.com/office/drawing/2014/main" xmlns="" id="{57A88F4B-DE59-4C45-B159-4F58C23B5474}"/>
              </a:ext>
            </a:extLst>
          </p:cNvPr>
          <p:cNvSpPr>
            <a:spLocks noGrp="1"/>
          </p:cNvSpPr>
          <p:nvPr>
            <p:ph sz="quarter" idx="14"/>
          </p:nvPr>
        </p:nvSpPr>
        <p:spPr>
          <a:xfrm>
            <a:off x="4113000" y="1188000"/>
            <a:ext cx="3645000" cy="3246835"/>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435822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umbered bulle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9B8F5148-9EAA-4306-8093-6719D337570D}"/>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90284AA2-2A6D-4FAD-8811-38B554D9C8BF}"/>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Content Placeholder 2"/>
          <p:cNvSpPr>
            <a:spLocks noGrp="1"/>
          </p:cNvSpPr>
          <p:nvPr>
            <p:ph idx="1"/>
          </p:nvPr>
        </p:nvSpPr>
        <p:spPr>
          <a:xfrm>
            <a:off x="378000" y="1188000"/>
            <a:ext cx="6588000" cy="3240000"/>
          </a:xfrm>
        </p:spPr>
        <p:txBody>
          <a:bodyPr>
            <a:noAutofit/>
          </a:bodyPr>
          <a:lstStyle>
            <a:lvl1pPr marL="216000" indent="-216000">
              <a:spcBef>
                <a:spcPts val="150"/>
              </a:spcBef>
              <a:buClrTx/>
              <a:buSzPct val="100000"/>
              <a:buFont typeface="+mj-lt"/>
              <a:buAutoNum type="arabicPeriod"/>
              <a:defRPr/>
            </a:lvl1pPr>
            <a:lvl2pPr marL="431006" indent="-216000">
              <a:spcBef>
                <a:spcPts val="150"/>
              </a:spcBef>
              <a:buFont typeface="Arial" panose="020B0604020202020204" pitchFamily="34" charset="0"/>
              <a:buChar char="▲"/>
              <a:defRPr>
                <a:solidFill>
                  <a:schemeClr val="accent2"/>
                </a:solidFill>
              </a:defRPr>
            </a:lvl2pPr>
            <a:lvl3pPr marL="647700" indent="-216000">
              <a:spcBef>
                <a:spcPts val="150"/>
              </a:spcBef>
              <a:spcAft>
                <a:spcPts val="450"/>
              </a:spcAft>
              <a:buClr>
                <a:schemeClr val="accent2"/>
              </a:buClr>
              <a:buSzPct val="50000"/>
              <a:buFont typeface="Arial" panose="020B0604020202020204" pitchFamily="34" charset="0"/>
              <a:buChar char="▲"/>
              <a:defRPr>
                <a:solidFill>
                  <a:schemeClr val="accent2"/>
                </a:solidFill>
              </a:defRPr>
            </a:lvl3pPr>
            <a:lvl4pPr marL="863204" indent="-216000">
              <a:spcBef>
                <a:spcPts val="150"/>
              </a:spcBef>
              <a:spcAft>
                <a:spcPts val="450"/>
              </a:spcAft>
              <a:buFont typeface="Arial" panose="020B0604020202020204" pitchFamily="34" charset="0"/>
              <a:buChar char="▲"/>
              <a:defRPr>
                <a:solidFill>
                  <a:schemeClr val="accent2"/>
                </a:solidFill>
              </a:defRPr>
            </a:lvl4pPr>
            <a:lvl5pPr marL="1080000" indent="-216000">
              <a:spcBef>
                <a:spcPts val="150"/>
              </a:spcBef>
              <a:spcAft>
                <a:spcPts val="450"/>
              </a:spcAft>
              <a:buFont typeface="Arial" panose="020B0604020202020204" pitchFamily="34" charset="0"/>
              <a:buChar char="▲"/>
              <a:defRPr>
                <a:solidFill>
                  <a:schemeClr val="accent2"/>
                </a:solidFill>
              </a:defRPr>
            </a:lvl5pPr>
            <a:lvl6pPr marL="1296000" indent="-216000">
              <a:spcBef>
                <a:spcPts val="150"/>
              </a:spcBef>
              <a:buFont typeface="Arial" panose="020B0604020202020204" pitchFamily="34" charset="0"/>
              <a:buChar char="▲"/>
              <a:defRPr>
                <a:solidFill>
                  <a:schemeClr val="accent2"/>
                </a:solidFill>
              </a:defRPr>
            </a:lvl6pPr>
            <a:lvl7pPr marL="1512000" indent="-216000">
              <a:spcBef>
                <a:spcPts val="150"/>
              </a:spcBef>
              <a:buFont typeface="Arial" panose="020B0604020202020204" pitchFamily="34" charset="0"/>
              <a:buChar char="▲"/>
              <a:defRPr>
                <a:solidFill>
                  <a:schemeClr val="accent2"/>
                </a:solidFill>
              </a:defRPr>
            </a:lvl7pPr>
            <a:lvl8pPr marL="1728000" indent="-216000">
              <a:spcBef>
                <a:spcPts val="150"/>
              </a:spcBef>
              <a:buFont typeface="Arial" panose="020B0604020202020204" pitchFamily="34" charset="0"/>
              <a:buChar char="▲"/>
              <a:defRPr>
                <a:solidFill>
                  <a:schemeClr val="accent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3" name="Text Placeholder 7">
            <a:extLst>
              <a:ext uri="{FF2B5EF4-FFF2-40B4-BE49-F238E27FC236}">
                <a16:creationId xmlns:a16="http://schemas.microsoft.com/office/drawing/2014/main" xmlns="" id="{34663935-481F-4C4B-8392-5C738301D65A}"/>
              </a:ext>
            </a:extLst>
          </p:cNvPr>
          <p:cNvSpPr>
            <a:spLocks noGrp="1"/>
          </p:cNvSpPr>
          <p:nvPr>
            <p:ph type="body" sz="quarter" idx="14"/>
          </p:nvPr>
        </p:nvSpPr>
        <p:spPr>
          <a:xfrm>
            <a:off x="378000" y="4413157"/>
            <a:ext cx="6588000" cy="325343"/>
          </a:xfrm>
        </p:spPr>
        <p:txBody>
          <a:bodyPr>
            <a:noAutofit/>
          </a:bodyPr>
          <a:lstStyle>
            <a:lvl1pPr marL="0" indent="0">
              <a:lnSpc>
                <a:spcPts val="900"/>
              </a:lnSpc>
              <a:spcAft>
                <a:spcPts val="0"/>
              </a:spcAft>
              <a:buNone/>
              <a:defRPr sz="750" b="0" cap="none" baseline="0">
                <a:solidFill>
                  <a:schemeClr val="tx1"/>
                </a:solidFill>
              </a:defRPr>
            </a:lvl1pPr>
          </a:lstStyle>
          <a:p>
            <a:pPr lvl="0"/>
            <a:r>
              <a:rPr lang="en-US"/>
              <a:t>Edit Master text styles</a:t>
            </a:r>
          </a:p>
        </p:txBody>
      </p:sp>
      <p:sp>
        <p:nvSpPr>
          <p:cNvPr id="17" name="Title 1">
            <a:extLst>
              <a:ext uri="{FF2B5EF4-FFF2-40B4-BE49-F238E27FC236}">
                <a16:creationId xmlns:a16="http://schemas.microsoft.com/office/drawing/2014/main" xmlns="" id="{23311043-2D30-4223-B488-F837CD0C7317}"/>
              </a:ext>
            </a:extLst>
          </p:cNvPr>
          <p:cNvSpPr>
            <a:spLocks noGrp="1"/>
          </p:cNvSpPr>
          <p:nvPr>
            <p:ph type="title"/>
          </p:nvPr>
        </p:nvSpPr>
        <p:spPr>
          <a:xfrm>
            <a:off x="378000" y="459000"/>
            <a:ext cx="7380000" cy="297000"/>
          </a:xfrm>
        </p:spPr>
        <p:txBody>
          <a:bodyPr>
            <a:noAutofit/>
          </a:bodyPr>
          <a:lstStyle>
            <a:lvl1pPr>
              <a:defRPr>
                <a:solidFill>
                  <a:schemeClr val="accent1"/>
                </a:solidFill>
              </a:defRPr>
            </a:lvl1pPr>
          </a:lstStyle>
          <a:p>
            <a:r>
              <a:rPr lang="en-US"/>
              <a:t>Click to edit Master title style</a:t>
            </a:r>
            <a:endParaRPr lang="en-US" dirty="0"/>
          </a:p>
        </p:txBody>
      </p:sp>
      <p:sp>
        <p:nvSpPr>
          <p:cNvPr id="18" name="Text Placeholder 7">
            <a:extLst>
              <a:ext uri="{FF2B5EF4-FFF2-40B4-BE49-F238E27FC236}">
                <a16:creationId xmlns:a16="http://schemas.microsoft.com/office/drawing/2014/main" xmlns="" id="{0BF594A0-2ED1-40F3-B350-08BA401CB679}"/>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9" name="Footer Placeholder 4">
            <a:extLst>
              <a:ext uri="{FF2B5EF4-FFF2-40B4-BE49-F238E27FC236}">
                <a16:creationId xmlns:a16="http://schemas.microsoft.com/office/drawing/2014/main" xmlns="" id="{102D9270-702A-48DF-8890-CC27934A2F6C}"/>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1" name="Slide Number Placeholder 5">
            <a:extLst>
              <a:ext uri="{FF2B5EF4-FFF2-40B4-BE49-F238E27FC236}">
                <a16:creationId xmlns:a16="http://schemas.microsoft.com/office/drawing/2014/main" xmlns="" id="{1F43B717-A489-41E2-93A6-35A204CA0733}"/>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20" name="Picture Placeholder 4">
            <a:extLst>
              <a:ext uri="{FF2B5EF4-FFF2-40B4-BE49-F238E27FC236}">
                <a16:creationId xmlns:a16="http://schemas.microsoft.com/office/drawing/2014/main" xmlns="" id="{B7C1F4D3-54F4-428D-A293-261BDC40581A}"/>
              </a:ext>
            </a:extLst>
          </p:cNvPr>
          <p:cNvSpPr>
            <a:spLocks noGrp="1"/>
          </p:cNvSpPr>
          <p:nvPr>
            <p:ph type="pic" sz="quarter" idx="15" hasCustomPrompt="1"/>
          </p:nvPr>
        </p:nvSpPr>
        <p:spPr>
          <a:xfrm>
            <a:off x="6742464" y="2801033"/>
            <a:ext cx="1629409" cy="2350863"/>
          </a:xfrm>
          <a:custGeom>
            <a:avLst/>
            <a:gdLst>
              <a:gd name="connsiteX0" fmla="*/ 0 w 2847600"/>
              <a:gd name="connsiteY0" fmla="*/ 3154362 h 3154362"/>
              <a:gd name="connsiteX1" fmla="*/ 1423800 w 2847600"/>
              <a:gd name="connsiteY1" fmla="*/ 0 h 3154362"/>
              <a:gd name="connsiteX2" fmla="*/ 2847600 w 2847600"/>
              <a:gd name="connsiteY2" fmla="*/ 3154362 h 3154362"/>
              <a:gd name="connsiteX3" fmla="*/ 0 w 2847600"/>
              <a:gd name="connsiteY3"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0 w 2847600"/>
              <a:gd name="connsiteY4" fmla="*/ 3154362 h 3154362"/>
              <a:gd name="connsiteX0" fmla="*/ 0 w 2847600"/>
              <a:gd name="connsiteY0" fmla="*/ 3154362 h 3154362"/>
              <a:gd name="connsiteX1" fmla="*/ 1423800 w 2847600"/>
              <a:gd name="connsiteY1" fmla="*/ 0 h 3154362"/>
              <a:gd name="connsiteX2" fmla="*/ 2169133 w 2847600"/>
              <a:gd name="connsiteY2" fmla="*/ 1656520 h 3154362"/>
              <a:gd name="connsiteX3" fmla="*/ 2847600 w 2847600"/>
              <a:gd name="connsiteY3" fmla="*/ 3154362 h 3154362"/>
              <a:gd name="connsiteX4" fmla="*/ 1496981 w 2847600"/>
              <a:gd name="connsiteY4" fmla="*/ 3154362 h 3154362"/>
              <a:gd name="connsiteX5" fmla="*/ 0 w 2847600"/>
              <a:gd name="connsiteY5" fmla="*/ 3154362 h 3154362"/>
              <a:gd name="connsiteX0" fmla="*/ 0 w 2169133"/>
              <a:gd name="connsiteY0" fmla="*/ 3154362 h 3154362"/>
              <a:gd name="connsiteX1" fmla="*/ 1423800 w 2169133"/>
              <a:gd name="connsiteY1" fmla="*/ 0 h 3154362"/>
              <a:gd name="connsiteX2" fmla="*/ 2169133 w 2169133"/>
              <a:gd name="connsiteY2" fmla="*/ 1656520 h 3154362"/>
              <a:gd name="connsiteX3" fmla="*/ 1496981 w 2169133"/>
              <a:gd name="connsiteY3" fmla="*/ 3154362 h 3154362"/>
              <a:gd name="connsiteX4" fmla="*/ 0 w 2169133"/>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496981 w 2172545"/>
              <a:gd name="connsiteY3" fmla="*/ 3154362 h 3154362"/>
              <a:gd name="connsiteX4" fmla="*/ 0 w 2172545"/>
              <a:gd name="connsiteY4" fmla="*/ 3154362 h 3154362"/>
              <a:gd name="connsiteX0" fmla="*/ 0 w 2172545"/>
              <a:gd name="connsiteY0" fmla="*/ 3154362 h 3154362"/>
              <a:gd name="connsiteX1" fmla="*/ 1423800 w 2172545"/>
              <a:gd name="connsiteY1" fmla="*/ 0 h 3154362"/>
              <a:gd name="connsiteX2" fmla="*/ 2172545 w 2172545"/>
              <a:gd name="connsiteY2" fmla="*/ 1656520 h 3154362"/>
              <a:gd name="connsiteX3" fmla="*/ 1503805 w 2172545"/>
              <a:gd name="connsiteY3" fmla="*/ 3154362 h 3154362"/>
              <a:gd name="connsiteX4" fmla="*/ 0 w 2172545"/>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03805 w 2180496"/>
              <a:gd name="connsiteY3" fmla="*/ 3154362 h 3154362"/>
              <a:gd name="connsiteX4" fmla="*/ 0 w 2180496"/>
              <a:gd name="connsiteY4" fmla="*/ 3154362 h 3154362"/>
              <a:gd name="connsiteX0" fmla="*/ 0 w 2180496"/>
              <a:gd name="connsiteY0" fmla="*/ 3154362 h 3154362"/>
              <a:gd name="connsiteX1" fmla="*/ 1423800 w 2180496"/>
              <a:gd name="connsiteY1" fmla="*/ 0 h 3154362"/>
              <a:gd name="connsiteX2" fmla="*/ 2180496 w 2180496"/>
              <a:gd name="connsiteY2" fmla="*/ 1668447 h 3154362"/>
              <a:gd name="connsiteX3" fmla="*/ 1523683 w 2180496"/>
              <a:gd name="connsiteY3" fmla="*/ 3138459 h 3154362"/>
              <a:gd name="connsiteX4" fmla="*/ 0 w 2180496"/>
              <a:gd name="connsiteY4" fmla="*/ 3154362 h 3154362"/>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8459 h 3138459"/>
              <a:gd name="connsiteX4" fmla="*/ 0 w 2176521"/>
              <a:gd name="connsiteY4" fmla="*/ 3138459 h 3138459"/>
              <a:gd name="connsiteX0" fmla="*/ 0 w 2176521"/>
              <a:gd name="connsiteY0" fmla="*/ 3138459 h 3138459"/>
              <a:gd name="connsiteX1" fmla="*/ 1419825 w 2176521"/>
              <a:gd name="connsiteY1" fmla="*/ 0 h 3138459"/>
              <a:gd name="connsiteX2" fmla="*/ 2176521 w 2176521"/>
              <a:gd name="connsiteY2" fmla="*/ 1668447 h 3138459"/>
              <a:gd name="connsiteX3" fmla="*/ 1519708 w 2176521"/>
              <a:gd name="connsiteY3" fmla="*/ 3134484 h 3138459"/>
              <a:gd name="connsiteX4" fmla="*/ 0 w 2176521"/>
              <a:gd name="connsiteY4" fmla="*/ 3138459 h 3138459"/>
              <a:gd name="connsiteX0" fmla="*/ 0 w 2172545"/>
              <a:gd name="connsiteY0" fmla="*/ 3134483 h 3134484"/>
              <a:gd name="connsiteX1" fmla="*/ 1415849 w 2172545"/>
              <a:gd name="connsiteY1" fmla="*/ 0 h 3134484"/>
              <a:gd name="connsiteX2" fmla="*/ 2172545 w 2172545"/>
              <a:gd name="connsiteY2" fmla="*/ 1668447 h 3134484"/>
              <a:gd name="connsiteX3" fmla="*/ 1515732 w 2172545"/>
              <a:gd name="connsiteY3" fmla="*/ 3134484 h 3134484"/>
              <a:gd name="connsiteX4" fmla="*/ 0 w 2172545"/>
              <a:gd name="connsiteY4" fmla="*/ 3134483 h 313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545" h="3134484">
                <a:moveTo>
                  <a:pt x="0" y="3134483"/>
                </a:moveTo>
                <a:lnTo>
                  <a:pt x="1415849" y="0"/>
                </a:lnTo>
                <a:lnTo>
                  <a:pt x="2172545" y="1668447"/>
                </a:lnTo>
                <a:lnTo>
                  <a:pt x="1515732" y="3134484"/>
                </a:lnTo>
                <a:lnTo>
                  <a:pt x="0" y="3134483"/>
                </a:lnTo>
                <a:close/>
              </a:path>
            </a:pathLst>
          </a:custGeom>
          <a:solidFill>
            <a:schemeClr val="tx2"/>
          </a:solidFill>
          <a:ln>
            <a:noFill/>
          </a:ln>
        </p:spPr>
        <p:txBody>
          <a:bodyPr anchor="ctr">
            <a:normAutofit/>
          </a:bodyPr>
          <a:lstStyle>
            <a:lvl1pPr marL="0" indent="0" algn="ctr">
              <a:lnSpc>
                <a:spcPct val="100000"/>
              </a:lnSpc>
              <a:spcAft>
                <a:spcPts val="0"/>
              </a:spcAft>
              <a:buNone/>
              <a:defRPr sz="750"/>
            </a:lvl1pPr>
          </a:lstStyle>
          <a:p>
            <a:r>
              <a:rPr lang="en-GB" dirty="0"/>
              <a:t>Click icon </a:t>
            </a:r>
            <a:br>
              <a:rPr lang="en-GB" dirty="0"/>
            </a:br>
            <a:r>
              <a:rPr lang="en-GB" dirty="0"/>
              <a:t>to add </a:t>
            </a:r>
            <a:br>
              <a:rPr lang="en-GB" dirty="0"/>
            </a:br>
            <a:r>
              <a:rPr lang="en-GB" dirty="0"/>
              <a:t>picture</a:t>
            </a:r>
          </a:p>
        </p:txBody>
      </p:sp>
      <p:sp>
        <p:nvSpPr>
          <p:cNvPr id="14" name="TextBox 13">
            <a:extLst>
              <a:ext uri="{FF2B5EF4-FFF2-40B4-BE49-F238E27FC236}">
                <a16:creationId xmlns:a16="http://schemas.microsoft.com/office/drawing/2014/main" xmlns="" id="{94A2BA0B-0CAC-4DF7-9FFA-49DCD71AB604}"/>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triangle (optional):</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30109850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4BAD880F-9374-4317-A61D-AEC8DE16A8A9}"/>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Isosceles Triangle 7">
            <a:extLst>
              <a:ext uri="{FF2B5EF4-FFF2-40B4-BE49-F238E27FC236}">
                <a16:creationId xmlns:a16="http://schemas.microsoft.com/office/drawing/2014/main" xmlns="" id="{FA142BD3-3DB9-4953-B740-7AFA5F0E01BE}"/>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angle 10"/>
          <p:cNvSpPr/>
          <p:nvPr/>
        </p:nvSpPr>
        <p:spPr>
          <a:xfrm>
            <a:off x="0" y="-2257"/>
            <a:ext cx="6400800" cy="5160559"/>
          </a:xfrm>
          <a:custGeom>
            <a:avLst/>
            <a:gdLst>
              <a:gd name="connsiteX0" fmla="*/ 0 w 8572500"/>
              <a:gd name="connsiteY0" fmla="*/ 0 h 6861695"/>
              <a:gd name="connsiteX1" fmla="*/ 8572500 w 8572500"/>
              <a:gd name="connsiteY1" fmla="*/ 0 h 6861695"/>
              <a:gd name="connsiteX2" fmla="*/ 8572500 w 8572500"/>
              <a:gd name="connsiteY2" fmla="*/ 6861695 h 6861695"/>
              <a:gd name="connsiteX3" fmla="*/ 0 w 8572500"/>
              <a:gd name="connsiteY3" fmla="*/ 6861695 h 6861695"/>
              <a:gd name="connsiteX4" fmla="*/ 0 w 8572500"/>
              <a:gd name="connsiteY4" fmla="*/ 0 h 6861695"/>
              <a:gd name="connsiteX0" fmla="*/ 0 w 8572500"/>
              <a:gd name="connsiteY0" fmla="*/ 0 h 6861695"/>
              <a:gd name="connsiteX1" fmla="*/ 8572500 w 8572500"/>
              <a:gd name="connsiteY1" fmla="*/ 0 h 6861695"/>
              <a:gd name="connsiteX2" fmla="*/ 8572500 w 8572500"/>
              <a:gd name="connsiteY2" fmla="*/ 6861695 h 6861695"/>
              <a:gd name="connsiteX3" fmla="*/ 5429250 w 8572500"/>
              <a:gd name="connsiteY3" fmla="*/ 6858001 h 6861695"/>
              <a:gd name="connsiteX4" fmla="*/ 0 w 8572500"/>
              <a:gd name="connsiteY4" fmla="*/ 6861695 h 6861695"/>
              <a:gd name="connsiteX5" fmla="*/ 0 w 8572500"/>
              <a:gd name="connsiteY5" fmla="*/ 0 h 6861695"/>
              <a:gd name="connsiteX0" fmla="*/ 0 w 8572500"/>
              <a:gd name="connsiteY0" fmla="*/ 0 h 6861695"/>
              <a:gd name="connsiteX1" fmla="*/ 8572500 w 8572500"/>
              <a:gd name="connsiteY1" fmla="*/ 0 h 6861695"/>
              <a:gd name="connsiteX2" fmla="*/ 5429250 w 8572500"/>
              <a:gd name="connsiteY2" fmla="*/ 6858001 h 6861695"/>
              <a:gd name="connsiteX3" fmla="*/ 0 w 8572500"/>
              <a:gd name="connsiteY3" fmla="*/ 6861695 h 6861695"/>
              <a:gd name="connsiteX4" fmla="*/ 0 w 8572500"/>
              <a:gd name="connsiteY4" fmla="*/ 0 h 6861695"/>
              <a:gd name="connsiteX0" fmla="*/ 0 w 8572500"/>
              <a:gd name="connsiteY0" fmla="*/ 19050 h 6880745"/>
              <a:gd name="connsiteX1" fmla="*/ 8572500 w 8572500"/>
              <a:gd name="connsiteY1" fmla="*/ 0 h 6880745"/>
              <a:gd name="connsiteX2" fmla="*/ 5429250 w 8572500"/>
              <a:gd name="connsiteY2" fmla="*/ 6877051 h 6880745"/>
              <a:gd name="connsiteX3" fmla="*/ 0 w 8572500"/>
              <a:gd name="connsiteY3" fmla="*/ 6880745 h 6880745"/>
              <a:gd name="connsiteX4" fmla="*/ 0 w 8572500"/>
              <a:gd name="connsiteY4" fmla="*/ 19050 h 6880745"/>
              <a:gd name="connsiteX0" fmla="*/ 0 w 8534400"/>
              <a:gd name="connsiteY0" fmla="*/ 19050 h 6880745"/>
              <a:gd name="connsiteX1" fmla="*/ 8534400 w 8534400"/>
              <a:gd name="connsiteY1" fmla="*/ 0 h 6880745"/>
              <a:gd name="connsiteX2" fmla="*/ 5429250 w 8534400"/>
              <a:gd name="connsiteY2" fmla="*/ 6877051 h 6880745"/>
              <a:gd name="connsiteX3" fmla="*/ 0 w 8534400"/>
              <a:gd name="connsiteY3" fmla="*/ 6880745 h 6880745"/>
              <a:gd name="connsiteX4" fmla="*/ 0 w 8534400"/>
              <a:gd name="connsiteY4" fmla="*/ 19050 h 6880745"/>
              <a:gd name="connsiteX0" fmla="*/ 0 w 8534400"/>
              <a:gd name="connsiteY0" fmla="*/ 19050 h 6909135"/>
              <a:gd name="connsiteX1" fmla="*/ 8534400 w 8534400"/>
              <a:gd name="connsiteY1" fmla="*/ 0 h 6909135"/>
              <a:gd name="connsiteX2" fmla="*/ 5413208 w 8534400"/>
              <a:gd name="connsiteY2" fmla="*/ 6909135 h 6909135"/>
              <a:gd name="connsiteX3" fmla="*/ 0 w 8534400"/>
              <a:gd name="connsiteY3" fmla="*/ 6880745 h 6909135"/>
              <a:gd name="connsiteX4" fmla="*/ 0 w 8534400"/>
              <a:gd name="connsiteY4" fmla="*/ 19050 h 6909135"/>
              <a:gd name="connsiteX0" fmla="*/ 0 w 8534400"/>
              <a:gd name="connsiteY0" fmla="*/ 19050 h 6909135"/>
              <a:gd name="connsiteX1" fmla="*/ 8534400 w 8534400"/>
              <a:gd name="connsiteY1" fmla="*/ 0 h 6909135"/>
              <a:gd name="connsiteX2" fmla="*/ 5413208 w 8534400"/>
              <a:gd name="connsiteY2" fmla="*/ 6909135 h 6909135"/>
              <a:gd name="connsiteX3" fmla="*/ 0 w 8534400"/>
              <a:gd name="connsiteY3" fmla="*/ 6896787 h 6909135"/>
              <a:gd name="connsiteX4" fmla="*/ 0 w 8534400"/>
              <a:gd name="connsiteY4" fmla="*/ 19050 h 6909135"/>
              <a:gd name="connsiteX0" fmla="*/ 0 w 8534400"/>
              <a:gd name="connsiteY0" fmla="*/ 19050 h 6896787"/>
              <a:gd name="connsiteX1" fmla="*/ 8534400 w 8534400"/>
              <a:gd name="connsiteY1" fmla="*/ 0 h 6896787"/>
              <a:gd name="connsiteX2" fmla="*/ 5413208 w 8534400"/>
              <a:gd name="connsiteY2" fmla="*/ 6893093 h 6896787"/>
              <a:gd name="connsiteX3" fmla="*/ 0 w 8534400"/>
              <a:gd name="connsiteY3" fmla="*/ 6896787 h 6896787"/>
              <a:gd name="connsiteX4" fmla="*/ 0 w 8534400"/>
              <a:gd name="connsiteY4" fmla="*/ 19050 h 6896787"/>
              <a:gd name="connsiteX0" fmla="*/ 0 w 8534400"/>
              <a:gd name="connsiteY0" fmla="*/ 19050 h 6896787"/>
              <a:gd name="connsiteX1" fmla="*/ 8534400 w 8534400"/>
              <a:gd name="connsiteY1" fmla="*/ 0 h 6896787"/>
              <a:gd name="connsiteX2" fmla="*/ 5413208 w 8534400"/>
              <a:gd name="connsiteY2" fmla="*/ 6893093 h 6896787"/>
              <a:gd name="connsiteX3" fmla="*/ 0 w 8534400"/>
              <a:gd name="connsiteY3" fmla="*/ 6896787 h 6896787"/>
              <a:gd name="connsiteX4" fmla="*/ 0 w 8534400"/>
              <a:gd name="connsiteY4" fmla="*/ 19050 h 6896787"/>
              <a:gd name="connsiteX0" fmla="*/ 0 w 8534400"/>
              <a:gd name="connsiteY0" fmla="*/ 3008 h 6880745"/>
              <a:gd name="connsiteX1" fmla="*/ 8534400 w 8534400"/>
              <a:gd name="connsiteY1" fmla="*/ 0 h 6880745"/>
              <a:gd name="connsiteX2" fmla="*/ 5413208 w 8534400"/>
              <a:gd name="connsiteY2" fmla="*/ 6877051 h 6880745"/>
              <a:gd name="connsiteX3" fmla="*/ 0 w 8534400"/>
              <a:gd name="connsiteY3" fmla="*/ 6880745 h 6880745"/>
              <a:gd name="connsiteX4" fmla="*/ 0 w 8534400"/>
              <a:gd name="connsiteY4" fmla="*/ 3008 h 688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80745">
                <a:moveTo>
                  <a:pt x="0" y="3008"/>
                </a:moveTo>
                <a:lnTo>
                  <a:pt x="8534400" y="0"/>
                </a:lnTo>
                <a:lnTo>
                  <a:pt x="5413208" y="6877051"/>
                </a:lnTo>
                <a:lnTo>
                  <a:pt x="0" y="6880745"/>
                </a:lnTo>
                <a:lnTo>
                  <a:pt x="0" y="3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GB" sz="1350" dirty="0"/>
          </a:p>
        </p:txBody>
      </p:sp>
      <p:sp>
        <p:nvSpPr>
          <p:cNvPr id="8" name="Text Placeholder 7"/>
          <p:cNvSpPr>
            <a:spLocks noGrp="1"/>
          </p:cNvSpPr>
          <p:nvPr>
            <p:ph type="body" sz="quarter" idx="12"/>
          </p:nvPr>
        </p:nvSpPr>
        <p:spPr>
          <a:xfrm>
            <a:off x="378000" y="1046817"/>
            <a:ext cx="5265563" cy="1215000"/>
          </a:xfrm>
        </p:spPr>
        <p:txBody>
          <a:bodyPr>
            <a:noAutofit/>
          </a:bodyPr>
          <a:lstStyle>
            <a:lvl1pPr marL="0" indent="0">
              <a:lnSpc>
                <a:spcPct val="80000"/>
              </a:lnSpc>
              <a:spcBef>
                <a:spcPts val="0"/>
              </a:spcBef>
              <a:spcAft>
                <a:spcPts val="0"/>
              </a:spcAft>
              <a:buNone/>
              <a:defRPr sz="3300" b="1" i="0" cap="none" baseline="0">
                <a:solidFill>
                  <a:schemeClr val="accent2"/>
                </a:solidFill>
              </a:defRPr>
            </a:lvl1pPr>
            <a:lvl2pPr marL="0" indent="0">
              <a:lnSpc>
                <a:spcPct val="80000"/>
              </a:lnSpc>
              <a:spcBef>
                <a:spcPts val="0"/>
              </a:spcBef>
              <a:spcAft>
                <a:spcPts val="0"/>
              </a:spcAft>
              <a:buNone/>
              <a:defRPr sz="3300" b="1" i="0" cap="none" baseline="0">
                <a:solidFill>
                  <a:schemeClr val="bg2"/>
                </a:solidFill>
              </a:defRPr>
            </a:lvl2pPr>
          </a:lstStyle>
          <a:p>
            <a:pPr lvl="0"/>
            <a:r>
              <a:rPr lang="en-US"/>
              <a:t>Edit Master text styles</a:t>
            </a:r>
          </a:p>
          <a:p>
            <a:pPr lvl="1"/>
            <a:r>
              <a:rPr lang="en-US"/>
              <a:t>Second level</a:t>
            </a:r>
          </a:p>
        </p:txBody>
      </p:sp>
      <p:sp>
        <p:nvSpPr>
          <p:cNvPr id="4" name="Picture Placeholder 3"/>
          <p:cNvSpPr>
            <a:spLocks noGrp="1"/>
          </p:cNvSpPr>
          <p:nvPr>
            <p:ph type="pic" sz="quarter" idx="15" hasCustomPrompt="1"/>
          </p:nvPr>
        </p:nvSpPr>
        <p:spPr>
          <a:xfrm>
            <a:off x="4053029" y="-2"/>
            <a:ext cx="4325445" cy="5159700"/>
          </a:xfrm>
          <a:custGeom>
            <a:avLst/>
            <a:gdLst>
              <a:gd name="connsiteX0" fmla="*/ 0 w 6505200"/>
              <a:gd name="connsiteY0" fmla="*/ 7200000 h 7200000"/>
              <a:gd name="connsiteX1" fmla="*/ 3252600 w 6505200"/>
              <a:gd name="connsiteY1" fmla="*/ 0 h 7200000"/>
              <a:gd name="connsiteX2" fmla="*/ 6505200 w 6505200"/>
              <a:gd name="connsiteY2" fmla="*/ 7200000 h 7200000"/>
              <a:gd name="connsiteX3" fmla="*/ 0 w 6505200"/>
              <a:gd name="connsiteY3" fmla="*/ 7200000 h 7200000"/>
              <a:gd name="connsiteX0" fmla="*/ 0 w 6505200"/>
              <a:gd name="connsiteY0" fmla="*/ 7200000 h 7200000"/>
              <a:gd name="connsiteX1" fmla="*/ 3252600 w 6505200"/>
              <a:gd name="connsiteY1" fmla="*/ 0 h 7200000"/>
              <a:gd name="connsiteX2" fmla="*/ 3364586 w 6505200"/>
              <a:gd name="connsiteY2" fmla="*/ 252000 h 7200000"/>
              <a:gd name="connsiteX3" fmla="*/ 6505200 w 6505200"/>
              <a:gd name="connsiteY3" fmla="*/ 7200000 h 7200000"/>
              <a:gd name="connsiteX4" fmla="*/ 0 w 6505200"/>
              <a:gd name="connsiteY4" fmla="*/ 7200000 h 7200000"/>
              <a:gd name="connsiteX0" fmla="*/ 0 w 6505200"/>
              <a:gd name="connsiteY0" fmla="*/ 7200000 h 7200000"/>
              <a:gd name="connsiteX1" fmla="*/ 3135986 w 6505200"/>
              <a:gd name="connsiteY1" fmla="*/ 252000 h 7200000"/>
              <a:gd name="connsiteX2" fmla="*/ 3252600 w 6505200"/>
              <a:gd name="connsiteY2" fmla="*/ 0 h 7200000"/>
              <a:gd name="connsiteX3" fmla="*/ 3364586 w 6505200"/>
              <a:gd name="connsiteY3" fmla="*/ 252000 h 7200000"/>
              <a:gd name="connsiteX4" fmla="*/ 6505200 w 6505200"/>
              <a:gd name="connsiteY4" fmla="*/ 7200000 h 7200000"/>
              <a:gd name="connsiteX5" fmla="*/ 0 w 6505200"/>
              <a:gd name="connsiteY5" fmla="*/ 7200000 h 7200000"/>
              <a:gd name="connsiteX0" fmla="*/ 0 w 6505200"/>
              <a:gd name="connsiteY0" fmla="*/ 6948000 h 6948000"/>
              <a:gd name="connsiteX1" fmla="*/ 3135986 w 6505200"/>
              <a:gd name="connsiteY1" fmla="*/ 0 h 6948000"/>
              <a:gd name="connsiteX2" fmla="*/ 3364586 w 6505200"/>
              <a:gd name="connsiteY2" fmla="*/ 0 h 6948000"/>
              <a:gd name="connsiteX3" fmla="*/ 6505200 w 6505200"/>
              <a:gd name="connsiteY3" fmla="*/ 6948000 h 6948000"/>
              <a:gd name="connsiteX4" fmla="*/ 0 w 6505200"/>
              <a:gd name="connsiteY4" fmla="*/ 6948000 h 6948000"/>
              <a:gd name="connsiteX0" fmla="*/ 0 w 6475317"/>
              <a:gd name="connsiteY0" fmla="*/ 6948000 h 6948000"/>
              <a:gd name="connsiteX1" fmla="*/ 3135986 w 6475317"/>
              <a:gd name="connsiteY1" fmla="*/ 0 h 6948000"/>
              <a:gd name="connsiteX2" fmla="*/ 3364586 w 6475317"/>
              <a:gd name="connsiteY2" fmla="*/ 0 h 6948000"/>
              <a:gd name="connsiteX3" fmla="*/ 6475317 w 6475317"/>
              <a:gd name="connsiteY3" fmla="*/ 6870306 h 6948000"/>
              <a:gd name="connsiteX4" fmla="*/ 0 w 6475317"/>
              <a:gd name="connsiteY4" fmla="*/ 6948000 h 6948000"/>
              <a:gd name="connsiteX0" fmla="*/ 0 w 6475317"/>
              <a:gd name="connsiteY0" fmla="*/ 6948000 h 6948000"/>
              <a:gd name="connsiteX1" fmla="*/ 3135986 w 6475317"/>
              <a:gd name="connsiteY1" fmla="*/ 0 h 6948000"/>
              <a:gd name="connsiteX2" fmla="*/ 3364586 w 6475317"/>
              <a:gd name="connsiteY2" fmla="*/ 0 h 6948000"/>
              <a:gd name="connsiteX3" fmla="*/ 6475317 w 6475317"/>
              <a:gd name="connsiteY3" fmla="*/ 6870306 h 6948000"/>
              <a:gd name="connsiteX4" fmla="*/ 5147389 w 6475317"/>
              <a:gd name="connsiteY4" fmla="*/ 6860988 h 6948000"/>
              <a:gd name="connsiteX5" fmla="*/ 0 w 6475317"/>
              <a:gd name="connsiteY5" fmla="*/ 6948000 h 6948000"/>
              <a:gd name="connsiteX0" fmla="*/ 0 w 6475317"/>
              <a:gd name="connsiteY0" fmla="*/ 6948000 h 6948000"/>
              <a:gd name="connsiteX1" fmla="*/ 3135986 w 6475317"/>
              <a:gd name="connsiteY1" fmla="*/ 0 h 6948000"/>
              <a:gd name="connsiteX2" fmla="*/ 3364586 w 6475317"/>
              <a:gd name="connsiteY2" fmla="*/ 0 h 6948000"/>
              <a:gd name="connsiteX3" fmla="*/ 5792848 w 6475317"/>
              <a:gd name="connsiteY3" fmla="*/ 5378824 h 6948000"/>
              <a:gd name="connsiteX4" fmla="*/ 6475317 w 6475317"/>
              <a:gd name="connsiteY4" fmla="*/ 6870306 h 6948000"/>
              <a:gd name="connsiteX5" fmla="*/ 5147389 w 6475317"/>
              <a:gd name="connsiteY5" fmla="*/ 6860988 h 6948000"/>
              <a:gd name="connsiteX6" fmla="*/ 0 w 6475317"/>
              <a:gd name="connsiteY6" fmla="*/ 6948000 h 6948000"/>
              <a:gd name="connsiteX0" fmla="*/ 0 w 5792848"/>
              <a:gd name="connsiteY0" fmla="*/ 6948000 h 6948000"/>
              <a:gd name="connsiteX1" fmla="*/ 3135986 w 5792848"/>
              <a:gd name="connsiteY1" fmla="*/ 0 h 6948000"/>
              <a:gd name="connsiteX2" fmla="*/ 3364586 w 5792848"/>
              <a:gd name="connsiteY2" fmla="*/ 0 h 6948000"/>
              <a:gd name="connsiteX3" fmla="*/ 5792848 w 5792848"/>
              <a:gd name="connsiteY3" fmla="*/ 5378824 h 6948000"/>
              <a:gd name="connsiteX4" fmla="*/ 5147389 w 5792848"/>
              <a:gd name="connsiteY4" fmla="*/ 6860988 h 6948000"/>
              <a:gd name="connsiteX5" fmla="*/ 0 w 5792848"/>
              <a:gd name="connsiteY5" fmla="*/ 6948000 h 6948000"/>
              <a:gd name="connsiteX0" fmla="*/ 0 w 5792848"/>
              <a:gd name="connsiteY0" fmla="*/ 6948000 h 6948000"/>
              <a:gd name="connsiteX1" fmla="*/ 3135986 w 5792848"/>
              <a:gd name="connsiteY1" fmla="*/ 0 h 6948000"/>
              <a:gd name="connsiteX2" fmla="*/ 3364586 w 5792848"/>
              <a:gd name="connsiteY2" fmla="*/ 0 h 6948000"/>
              <a:gd name="connsiteX3" fmla="*/ 5792848 w 5792848"/>
              <a:gd name="connsiteY3" fmla="*/ 5378824 h 6948000"/>
              <a:gd name="connsiteX4" fmla="*/ 5153365 w 5792848"/>
              <a:gd name="connsiteY4" fmla="*/ 6860988 h 6948000"/>
              <a:gd name="connsiteX5" fmla="*/ 0 w 5792848"/>
              <a:gd name="connsiteY5" fmla="*/ 6948000 h 6948000"/>
              <a:gd name="connsiteX0" fmla="*/ 0 w 5756990"/>
              <a:gd name="connsiteY0" fmla="*/ 6864329 h 6864329"/>
              <a:gd name="connsiteX1" fmla="*/ 3100128 w 5756990"/>
              <a:gd name="connsiteY1" fmla="*/ 0 h 6864329"/>
              <a:gd name="connsiteX2" fmla="*/ 3328728 w 5756990"/>
              <a:gd name="connsiteY2" fmla="*/ 0 h 6864329"/>
              <a:gd name="connsiteX3" fmla="*/ 5756990 w 5756990"/>
              <a:gd name="connsiteY3" fmla="*/ 5378824 h 6864329"/>
              <a:gd name="connsiteX4" fmla="*/ 5117507 w 5756990"/>
              <a:gd name="connsiteY4" fmla="*/ 6860988 h 6864329"/>
              <a:gd name="connsiteX5" fmla="*/ 0 w 5756990"/>
              <a:gd name="connsiteY5" fmla="*/ 6864329 h 6864329"/>
              <a:gd name="connsiteX0" fmla="*/ 0 w 5761224"/>
              <a:gd name="connsiteY0" fmla="*/ 6864329 h 6864329"/>
              <a:gd name="connsiteX1" fmla="*/ 3100128 w 5761224"/>
              <a:gd name="connsiteY1" fmla="*/ 0 h 6864329"/>
              <a:gd name="connsiteX2" fmla="*/ 3328728 w 5761224"/>
              <a:gd name="connsiteY2" fmla="*/ 0 h 6864329"/>
              <a:gd name="connsiteX3" fmla="*/ 5761224 w 5761224"/>
              <a:gd name="connsiteY3" fmla="*/ 5383058 h 6864329"/>
              <a:gd name="connsiteX4" fmla="*/ 5117507 w 5761224"/>
              <a:gd name="connsiteY4" fmla="*/ 6860988 h 6864329"/>
              <a:gd name="connsiteX5" fmla="*/ 0 w 5761224"/>
              <a:gd name="connsiteY5" fmla="*/ 6864329 h 6864329"/>
              <a:gd name="connsiteX0" fmla="*/ 0 w 5761224"/>
              <a:gd name="connsiteY0" fmla="*/ 6864329 h 6864329"/>
              <a:gd name="connsiteX1" fmla="*/ 3100128 w 5761224"/>
              <a:gd name="connsiteY1" fmla="*/ 0 h 6864329"/>
              <a:gd name="connsiteX2" fmla="*/ 3328728 w 5761224"/>
              <a:gd name="connsiteY2" fmla="*/ 0 h 6864329"/>
              <a:gd name="connsiteX3" fmla="*/ 5761224 w 5761224"/>
              <a:gd name="connsiteY3" fmla="*/ 5383058 h 6864329"/>
              <a:gd name="connsiteX4" fmla="*/ 5109040 w 5761224"/>
              <a:gd name="connsiteY4" fmla="*/ 6860988 h 6864329"/>
              <a:gd name="connsiteX5" fmla="*/ 0 w 5761224"/>
              <a:gd name="connsiteY5" fmla="*/ 6864329 h 6864329"/>
              <a:gd name="connsiteX0" fmla="*/ 0 w 5764242"/>
              <a:gd name="connsiteY0" fmla="*/ 6864329 h 6864329"/>
              <a:gd name="connsiteX1" fmla="*/ 3100128 w 5764242"/>
              <a:gd name="connsiteY1" fmla="*/ 0 h 6864329"/>
              <a:gd name="connsiteX2" fmla="*/ 3328728 w 5764242"/>
              <a:gd name="connsiteY2" fmla="*/ 0 h 6864329"/>
              <a:gd name="connsiteX3" fmla="*/ 5764242 w 5764242"/>
              <a:gd name="connsiteY3" fmla="*/ 5389094 h 6864329"/>
              <a:gd name="connsiteX4" fmla="*/ 5109040 w 5764242"/>
              <a:gd name="connsiteY4" fmla="*/ 6860988 h 6864329"/>
              <a:gd name="connsiteX5" fmla="*/ 0 w 5764242"/>
              <a:gd name="connsiteY5" fmla="*/ 6864329 h 6864329"/>
              <a:gd name="connsiteX0" fmla="*/ 0 w 5764242"/>
              <a:gd name="connsiteY0" fmla="*/ 6864329 h 6873059"/>
              <a:gd name="connsiteX1" fmla="*/ 3100128 w 5764242"/>
              <a:gd name="connsiteY1" fmla="*/ 0 h 6873059"/>
              <a:gd name="connsiteX2" fmla="*/ 3328728 w 5764242"/>
              <a:gd name="connsiteY2" fmla="*/ 0 h 6873059"/>
              <a:gd name="connsiteX3" fmla="*/ 5764242 w 5764242"/>
              <a:gd name="connsiteY3" fmla="*/ 5389094 h 6873059"/>
              <a:gd name="connsiteX4" fmla="*/ 5109040 w 5764242"/>
              <a:gd name="connsiteY4" fmla="*/ 6873059 h 6873059"/>
              <a:gd name="connsiteX5" fmla="*/ 0 w 5764242"/>
              <a:gd name="connsiteY5" fmla="*/ 6864329 h 6873059"/>
              <a:gd name="connsiteX0" fmla="*/ 0 w 5767260"/>
              <a:gd name="connsiteY0" fmla="*/ 6873383 h 6873383"/>
              <a:gd name="connsiteX1" fmla="*/ 3103146 w 5767260"/>
              <a:gd name="connsiteY1" fmla="*/ 0 h 6873383"/>
              <a:gd name="connsiteX2" fmla="*/ 3331746 w 5767260"/>
              <a:gd name="connsiteY2" fmla="*/ 0 h 6873383"/>
              <a:gd name="connsiteX3" fmla="*/ 5767260 w 5767260"/>
              <a:gd name="connsiteY3" fmla="*/ 5389094 h 6873383"/>
              <a:gd name="connsiteX4" fmla="*/ 5112058 w 5767260"/>
              <a:gd name="connsiteY4" fmla="*/ 6873059 h 6873383"/>
              <a:gd name="connsiteX5" fmla="*/ 0 w 5767260"/>
              <a:gd name="connsiteY5" fmla="*/ 6873383 h 6873383"/>
              <a:gd name="connsiteX0" fmla="*/ 0 w 5772456"/>
              <a:gd name="connsiteY0" fmla="*/ 6873383 h 6873383"/>
              <a:gd name="connsiteX1" fmla="*/ 3103146 w 5772456"/>
              <a:gd name="connsiteY1" fmla="*/ 0 h 6873383"/>
              <a:gd name="connsiteX2" fmla="*/ 3331746 w 5772456"/>
              <a:gd name="connsiteY2" fmla="*/ 0 h 6873383"/>
              <a:gd name="connsiteX3" fmla="*/ 5772456 w 5772456"/>
              <a:gd name="connsiteY3" fmla="*/ 5409876 h 6873383"/>
              <a:gd name="connsiteX4" fmla="*/ 5112058 w 5772456"/>
              <a:gd name="connsiteY4" fmla="*/ 6873059 h 6873383"/>
              <a:gd name="connsiteX5" fmla="*/ 0 w 5772456"/>
              <a:gd name="connsiteY5" fmla="*/ 6873383 h 6873383"/>
              <a:gd name="connsiteX0" fmla="*/ 0 w 5767260"/>
              <a:gd name="connsiteY0" fmla="*/ 6873383 h 6873383"/>
              <a:gd name="connsiteX1" fmla="*/ 3103146 w 5767260"/>
              <a:gd name="connsiteY1" fmla="*/ 0 h 6873383"/>
              <a:gd name="connsiteX2" fmla="*/ 3331746 w 5767260"/>
              <a:gd name="connsiteY2" fmla="*/ 0 h 6873383"/>
              <a:gd name="connsiteX3" fmla="*/ 5767260 w 5767260"/>
              <a:gd name="connsiteY3" fmla="*/ 5404681 h 6873383"/>
              <a:gd name="connsiteX4" fmla="*/ 5112058 w 5767260"/>
              <a:gd name="connsiteY4" fmla="*/ 6873059 h 6873383"/>
              <a:gd name="connsiteX5" fmla="*/ 0 w 5767260"/>
              <a:gd name="connsiteY5" fmla="*/ 6873383 h 6873383"/>
              <a:gd name="connsiteX0" fmla="*/ 0 w 5767260"/>
              <a:gd name="connsiteY0" fmla="*/ 6873383 h 6873383"/>
              <a:gd name="connsiteX1" fmla="*/ 3103146 w 5767260"/>
              <a:gd name="connsiteY1" fmla="*/ 0 h 6873383"/>
              <a:gd name="connsiteX2" fmla="*/ 3331746 w 5767260"/>
              <a:gd name="connsiteY2" fmla="*/ 0 h 6873383"/>
              <a:gd name="connsiteX3" fmla="*/ 5767260 w 5767260"/>
              <a:gd name="connsiteY3" fmla="*/ 5404681 h 6873383"/>
              <a:gd name="connsiteX4" fmla="*/ 5128534 w 5767260"/>
              <a:gd name="connsiteY4" fmla="*/ 6868940 h 6873383"/>
              <a:gd name="connsiteX5" fmla="*/ 0 w 5767260"/>
              <a:gd name="connsiteY5" fmla="*/ 6873383 h 68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7260" h="6873383">
                <a:moveTo>
                  <a:pt x="0" y="6873383"/>
                </a:moveTo>
                <a:lnTo>
                  <a:pt x="3103146" y="0"/>
                </a:lnTo>
                <a:lnTo>
                  <a:pt x="3331746" y="0"/>
                </a:lnTo>
                <a:lnTo>
                  <a:pt x="5767260" y="5404681"/>
                </a:lnTo>
                <a:lnTo>
                  <a:pt x="5128534" y="6868940"/>
                </a:lnTo>
                <a:lnTo>
                  <a:pt x="0" y="6873383"/>
                </a:lnTo>
                <a:close/>
              </a:path>
            </a:pathLst>
          </a:custGeom>
          <a:solidFill>
            <a:schemeClr val="tx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5" name="Footer Placeholder 4">
            <a:extLst>
              <a:ext uri="{FF2B5EF4-FFF2-40B4-BE49-F238E27FC236}">
                <a16:creationId xmlns:a16="http://schemas.microsoft.com/office/drawing/2014/main" xmlns="" id="{24850F37-EFDF-458D-93CB-BE57E5D911CC}"/>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bg1"/>
                </a:solidFill>
              </a:defRPr>
            </a:lvl1pPr>
          </a:lstStyle>
          <a:p>
            <a:r>
              <a:rPr lang="en-GB"/>
              <a:t>© 2018 AVEVA Group plc and its subsidiaries. All rights reserved.</a:t>
            </a:r>
            <a:endParaRPr lang="en-GB" dirty="0"/>
          </a:p>
        </p:txBody>
      </p:sp>
      <p:sp>
        <p:nvSpPr>
          <p:cNvPr id="17" name="Slide Number Placeholder 5">
            <a:extLst>
              <a:ext uri="{FF2B5EF4-FFF2-40B4-BE49-F238E27FC236}">
                <a16:creationId xmlns:a16="http://schemas.microsoft.com/office/drawing/2014/main" xmlns="" id="{EC497851-B8D9-46DC-B813-7DD2ACAD22B5}"/>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bg1"/>
                </a:solidFill>
              </a:defRPr>
            </a:lvl1pPr>
          </a:lstStyle>
          <a:p>
            <a:fld id="{267CDB12-45E5-4FD7-AE50-9CB5AFC72BA1}" type="slidenum">
              <a:rPr lang="en-GB" smtClean="0"/>
              <a:pPr/>
              <a:t>‹#›</a:t>
            </a:fld>
            <a:endParaRPr lang="en-GB" dirty="0"/>
          </a:p>
        </p:txBody>
      </p:sp>
      <p:sp>
        <p:nvSpPr>
          <p:cNvPr id="16" name="TextBox 15">
            <a:extLst>
              <a:ext uri="{FF2B5EF4-FFF2-40B4-BE49-F238E27FC236}">
                <a16:creationId xmlns:a16="http://schemas.microsoft.com/office/drawing/2014/main" xmlns="" id="{553C9784-716A-481E-9B96-074B52FF2D56}"/>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triangle (recommended):</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17954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4BAD880F-9374-4317-A61D-AEC8DE16A8A9}"/>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Isosceles Triangle 7">
            <a:extLst>
              <a:ext uri="{FF2B5EF4-FFF2-40B4-BE49-F238E27FC236}">
                <a16:creationId xmlns:a16="http://schemas.microsoft.com/office/drawing/2014/main" xmlns="" id="{FA142BD3-3DB9-4953-B740-7AFA5F0E01BE}"/>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angle 10"/>
          <p:cNvSpPr/>
          <p:nvPr/>
        </p:nvSpPr>
        <p:spPr>
          <a:xfrm>
            <a:off x="0" y="-2257"/>
            <a:ext cx="6400800" cy="5160559"/>
          </a:xfrm>
          <a:custGeom>
            <a:avLst/>
            <a:gdLst>
              <a:gd name="connsiteX0" fmla="*/ 0 w 8572500"/>
              <a:gd name="connsiteY0" fmla="*/ 0 h 6861695"/>
              <a:gd name="connsiteX1" fmla="*/ 8572500 w 8572500"/>
              <a:gd name="connsiteY1" fmla="*/ 0 h 6861695"/>
              <a:gd name="connsiteX2" fmla="*/ 8572500 w 8572500"/>
              <a:gd name="connsiteY2" fmla="*/ 6861695 h 6861695"/>
              <a:gd name="connsiteX3" fmla="*/ 0 w 8572500"/>
              <a:gd name="connsiteY3" fmla="*/ 6861695 h 6861695"/>
              <a:gd name="connsiteX4" fmla="*/ 0 w 8572500"/>
              <a:gd name="connsiteY4" fmla="*/ 0 h 6861695"/>
              <a:gd name="connsiteX0" fmla="*/ 0 w 8572500"/>
              <a:gd name="connsiteY0" fmla="*/ 0 h 6861695"/>
              <a:gd name="connsiteX1" fmla="*/ 8572500 w 8572500"/>
              <a:gd name="connsiteY1" fmla="*/ 0 h 6861695"/>
              <a:gd name="connsiteX2" fmla="*/ 8572500 w 8572500"/>
              <a:gd name="connsiteY2" fmla="*/ 6861695 h 6861695"/>
              <a:gd name="connsiteX3" fmla="*/ 5429250 w 8572500"/>
              <a:gd name="connsiteY3" fmla="*/ 6858001 h 6861695"/>
              <a:gd name="connsiteX4" fmla="*/ 0 w 8572500"/>
              <a:gd name="connsiteY4" fmla="*/ 6861695 h 6861695"/>
              <a:gd name="connsiteX5" fmla="*/ 0 w 8572500"/>
              <a:gd name="connsiteY5" fmla="*/ 0 h 6861695"/>
              <a:gd name="connsiteX0" fmla="*/ 0 w 8572500"/>
              <a:gd name="connsiteY0" fmla="*/ 0 h 6861695"/>
              <a:gd name="connsiteX1" fmla="*/ 8572500 w 8572500"/>
              <a:gd name="connsiteY1" fmla="*/ 0 h 6861695"/>
              <a:gd name="connsiteX2" fmla="*/ 5429250 w 8572500"/>
              <a:gd name="connsiteY2" fmla="*/ 6858001 h 6861695"/>
              <a:gd name="connsiteX3" fmla="*/ 0 w 8572500"/>
              <a:gd name="connsiteY3" fmla="*/ 6861695 h 6861695"/>
              <a:gd name="connsiteX4" fmla="*/ 0 w 8572500"/>
              <a:gd name="connsiteY4" fmla="*/ 0 h 6861695"/>
              <a:gd name="connsiteX0" fmla="*/ 0 w 8572500"/>
              <a:gd name="connsiteY0" fmla="*/ 19050 h 6880745"/>
              <a:gd name="connsiteX1" fmla="*/ 8572500 w 8572500"/>
              <a:gd name="connsiteY1" fmla="*/ 0 h 6880745"/>
              <a:gd name="connsiteX2" fmla="*/ 5429250 w 8572500"/>
              <a:gd name="connsiteY2" fmla="*/ 6877051 h 6880745"/>
              <a:gd name="connsiteX3" fmla="*/ 0 w 8572500"/>
              <a:gd name="connsiteY3" fmla="*/ 6880745 h 6880745"/>
              <a:gd name="connsiteX4" fmla="*/ 0 w 8572500"/>
              <a:gd name="connsiteY4" fmla="*/ 19050 h 6880745"/>
              <a:gd name="connsiteX0" fmla="*/ 0 w 8534400"/>
              <a:gd name="connsiteY0" fmla="*/ 19050 h 6880745"/>
              <a:gd name="connsiteX1" fmla="*/ 8534400 w 8534400"/>
              <a:gd name="connsiteY1" fmla="*/ 0 h 6880745"/>
              <a:gd name="connsiteX2" fmla="*/ 5429250 w 8534400"/>
              <a:gd name="connsiteY2" fmla="*/ 6877051 h 6880745"/>
              <a:gd name="connsiteX3" fmla="*/ 0 w 8534400"/>
              <a:gd name="connsiteY3" fmla="*/ 6880745 h 6880745"/>
              <a:gd name="connsiteX4" fmla="*/ 0 w 8534400"/>
              <a:gd name="connsiteY4" fmla="*/ 19050 h 6880745"/>
              <a:gd name="connsiteX0" fmla="*/ 0 w 8534400"/>
              <a:gd name="connsiteY0" fmla="*/ 19050 h 6909135"/>
              <a:gd name="connsiteX1" fmla="*/ 8534400 w 8534400"/>
              <a:gd name="connsiteY1" fmla="*/ 0 h 6909135"/>
              <a:gd name="connsiteX2" fmla="*/ 5413208 w 8534400"/>
              <a:gd name="connsiteY2" fmla="*/ 6909135 h 6909135"/>
              <a:gd name="connsiteX3" fmla="*/ 0 w 8534400"/>
              <a:gd name="connsiteY3" fmla="*/ 6880745 h 6909135"/>
              <a:gd name="connsiteX4" fmla="*/ 0 w 8534400"/>
              <a:gd name="connsiteY4" fmla="*/ 19050 h 6909135"/>
              <a:gd name="connsiteX0" fmla="*/ 0 w 8534400"/>
              <a:gd name="connsiteY0" fmla="*/ 19050 h 6909135"/>
              <a:gd name="connsiteX1" fmla="*/ 8534400 w 8534400"/>
              <a:gd name="connsiteY1" fmla="*/ 0 h 6909135"/>
              <a:gd name="connsiteX2" fmla="*/ 5413208 w 8534400"/>
              <a:gd name="connsiteY2" fmla="*/ 6909135 h 6909135"/>
              <a:gd name="connsiteX3" fmla="*/ 0 w 8534400"/>
              <a:gd name="connsiteY3" fmla="*/ 6896787 h 6909135"/>
              <a:gd name="connsiteX4" fmla="*/ 0 w 8534400"/>
              <a:gd name="connsiteY4" fmla="*/ 19050 h 6909135"/>
              <a:gd name="connsiteX0" fmla="*/ 0 w 8534400"/>
              <a:gd name="connsiteY0" fmla="*/ 19050 h 6896787"/>
              <a:gd name="connsiteX1" fmla="*/ 8534400 w 8534400"/>
              <a:gd name="connsiteY1" fmla="*/ 0 h 6896787"/>
              <a:gd name="connsiteX2" fmla="*/ 5413208 w 8534400"/>
              <a:gd name="connsiteY2" fmla="*/ 6893093 h 6896787"/>
              <a:gd name="connsiteX3" fmla="*/ 0 w 8534400"/>
              <a:gd name="connsiteY3" fmla="*/ 6896787 h 6896787"/>
              <a:gd name="connsiteX4" fmla="*/ 0 w 8534400"/>
              <a:gd name="connsiteY4" fmla="*/ 19050 h 6896787"/>
              <a:gd name="connsiteX0" fmla="*/ 0 w 8534400"/>
              <a:gd name="connsiteY0" fmla="*/ 19050 h 6896787"/>
              <a:gd name="connsiteX1" fmla="*/ 8534400 w 8534400"/>
              <a:gd name="connsiteY1" fmla="*/ 0 h 6896787"/>
              <a:gd name="connsiteX2" fmla="*/ 5413208 w 8534400"/>
              <a:gd name="connsiteY2" fmla="*/ 6893093 h 6896787"/>
              <a:gd name="connsiteX3" fmla="*/ 0 w 8534400"/>
              <a:gd name="connsiteY3" fmla="*/ 6896787 h 6896787"/>
              <a:gd name="connsiteX4" fmla="*/ 0 w 8534400"/>
              <a:gd name="connsiteY4" fmla="*/ 19050 h 6896787"/>
              <a:gd name="connsiteX0" fmla="*/ 0 w 8534400"/>
              <a:gd name="connsiteY0" fmla="*/ 3008 h 6880745"/>
              <a:gd name="connsiteX1" fmla="*/ 8534400 w 8534400"/>
              <a:gd name="connsiteY1" fmla="*/ 0 h 6880745"/>
              <a:gd name="connsiteX2" fmla="*/ 5413208 w 8534400"/>
              <a:gd name="connsiteY2" fmla="*/ 6877051 h 6880745"/>
              <a:gd name="connsiteX3" fmla="*/ 0 w 8534400"/>
              <a:gd name="connsiteY3" fmla="*/ 6880745 h 6880745"/>
              <a:gd name="connsiteX4" fmla="*/ 0 w 8534400"/>
              <a:gd name="connsiteY4" fmla="*/ 3008 h 688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80745">
                <a:moveTo>
                  <a:pt x="0" y="3008"/>
                </a:moveTo>
                <a:lnTo>
                  <a:pt x="8534400" y="0"/>
                </a:lnTo>
                <a:lnTo>
                  <a:pt x="5413208" y="6877051"/>
                </a:lnTo>
                <a:lnTo>
                  <a:pt x="0" y="6880745"/>
                </a:lnTo>
                <a:lnTo>
                  <a:pt x="0" y="3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 Placeholder 7"/>
          <p:cNvSpPr>
            <a:spLocks noGrp="1"/>
          </p:cNvSpPr>
          <p:nvPr>
            <p:ph type="body" sz="quarter" idx="12"/>
          </p:nvPr>
        </p:nvSpPr>
        <p:spPr>
          <a:xfrm>
            <a:off x="378000" y="1046817"/>
            <a:ext cx="5265563" cy="1215000"/>
          </a:xfrm>
        </p:spPr>
        <p:txBody>
          <a:bodyPr>
            <a:noAutofit/>
          </a:bodyPr>
          <a:lstStyle>
            <a:lvl1pPr marL="0" indent="0">
              <a:lnSpc>
                <a:spcPct val="80000"/>
              </a:lnSpc>
              <a:spcBef>
                <a:spcPts val="0"/>
              </a:spcBef>
              <a:spcAft>
                <a:spcPts val="0"/>
              </a:spcAft>
              <a:buNone/>
              <a:defRPr sz="3300" b="1" i="0" cap="none" baseline="0">
                <a:solidFill>
                  <a:schemeClr val="accent2"/>
                </a:solidFill>
              </a:defRPr>
            </a:lvl1pPr>
            <a:lvl2pPr marL="0" indent="0">
              <a:lnSpc>
                <a:spcPct val="80000"/>
              </a:lnSpc>
              <a:spcBef>
                <a:spcPts val="0"/>
              </a:spcBef>
              <a:spcAft>
                <a:spcPts val="0"/>
              </a:spcAft>
              <a:buNone/>
              <a:defRPr sz="3300" b="1" i="0" cap="none" baseline="0">
                <a:solidFill>
                  <a:schemeClr val="bg2"/>
                </a:solidFill>
              </a:defRPr>
            </a:lvl2pPr>
          </a:lstStyle>
          <a:p>
            <a:pPr lvl="0"/>
            <a:r>
              <a:rPr lang="en-US"/>
              <a:t>Edit Master text styles</a:t>
            </a:r>
          </a:p>
          <a:p>
            <a:pPr lvl="1"/>
            <a:r>
              <a:rPr lang="en-US"/>
              <a:t>Second level</a:t>
            </a:r>
          </a:p>
        </p:txBody>
      </p:sp>
      <p:sp>
        <p:nvSpPr>
          <p:cNvPr id="4" name="Picture Placeholder 3"/>
          <p:cNvSpPr>
            <a:spLocks noGrp="1"/>
          </p:cNvSpPr>
          <p:nvPr>
            <p:ph type="pic" sz="quarter" idx="15" hasCustomPrompt="1"/>
          </p:nvPr>
        </p:nvSpPr>
        <p:spPr>
          <a:xfrm>
            <a:off x="4053029" y="-2"/>
            <a:ext cx="4325445" cy="5159700"/>
          </a:xfrm>
          <a:custGeom>
            <a:avLst/>
            <a:gdLst>
              <a:gd name="connsiteX0" fmla="*/ 0 w 6505200"/>
              <a:gd name="connsiteY0" fmla="*/ 7200000 h 7200000"/>
              <a:gd name="connsiteX1" fmla="*/ 3252600 w 6505200"/>
              <a:gd name="connsiteY1" fmla="*/ 0 h 7200000"/>
              <a:gd name="connsiteX2" fmla="*/ 6505200 w 6505200"/>
              <a:gd name="connsiteY2" fmla="*/ 7200000 h 7200000"/>
              <a:gd name="connsiteX3" fmla="*/ 0 w 6505200"/>
              <a:gd name="connsiteY3" fmla="*/ 7200000 h 7200000"/>
              <a:gd name="connsiteX0" fmla="*/ 0 w 6505200"/>
              <a:gd name="connsiteY0" fmla="*/ 7200000 h 7200000"/>
              <a:gd name="connsiteX1" fmla="*/ 3252600 w 6505200"/>
              <a:gd name="connsiteY1" fmla="*/ 0 h 7200000"/>
              <a:gd name="connsiteX2" fmla="*/ 3364586 w 6505200"/>
              <a:gd name="connsiteY2" fmla="*/ 252000 h 7200000"/>
              <a:gd name="connsiteX3" fmla="*/ 6505200 w 6505200"/>
              <a:gd name="connsiteY3" fmla="*/ 7200000 h 7200000"/>
              <a:gd name="connsiteX4" fmla="*/ 0 w 6505200"/>
              <a:gd name="connsiteY4" fmla="*/ 7200000 h 7200000"/>
              <a:gd name="connsiteX0" fmla="*/ 0 w 6505200"/>
              <a:gd name="connsiteY0" fmla="*/ 7200000 h 7200000"/>
              <a:gd name="connsiteX1" fmla="*/ 3135986 w 6505200"/>
              <a:gd name="connsiteY1" fmla="*/ 252000 h 7200000"/>
              <a:gd name="connsiteX2" fmla="*/ 3252600 w 6505200"/>
              <a:gd name="connsiteY2" fmla="*/ 0 h 7200000"/>
              <a:gd name="connsiteX3" fmla="*/ 3364586 w 6505200"/>
              <a:gd name="connsiteY3" fmla="*/ 252000 h 7200000"/>
              <a:gd name="connsiteX4" fmla="*/ 6505200 w 6505200"/>
              <a:gd name="connsiteY4" fmla="*/ 7200000 h 7200000"/>
              <a:gd name="connsiteX5" fmla="*/ 0 w 6505200"/>
              <a:gd name="connsiteY5" fmla="*/ 7200000 h 7200000"/>
              <a:gd name="connsiteX0" fmla="*/ 0 w 6505200"/>
              <a:gd name="connsiteY0" fmla="*/ 6948000 h 6948000"/>
              <a:gd name="connsiteX1" fmla="*/ 3135986 w 6505200"/>
              <a:gd name="connsiteY1" fmla="*/ 0 h 6948000"/>
              <a:gd name="connsiteX2" fmla="*/ 3364586 w 6505200"/>
              <a:gd name="connsiteY2" fmla="*/ 0 h 6948000"/>
              <a:gd name="connsiteX3" fmla="*/ 6505200 w 6505200"/>
              <a:gd name="connsiteY3" fmla="*/ 6948000 h 6948000"/>
              <a:gd name="connsiteX4" fmla="*/ 0 w 6505200"/>
              <a:gd name="connsiteY4" fmla="*/ 6948000 h 6948000"/>
              <a:gd name="connsiteX0" fmla="*/ 0 w 6475317"/>
              <a:gd name="connsiteY0" fmla="*/ 6948000 h 6948000"/>
              <a:gd name="connsiteX1" fmla="*/ 3135986 w 6475317"/>
              <a:gd name="connsiteY1" fmla="*/ 0 h 6948000"/>
              <a:gd name="connsiteX2" fmla="*/ 3364586 w 6475317"/>
              <a:gd name="connsiteY2" fmla="*/ 0 h 6948000"/>
              <a:gd name="connsiteX3" fmla="*/ 6475317 w 6475317"/>
              <a:gd name="connsiteY3" fmla="*/ 6870306 h 6948000"/>
              <a:gd name="connsiteX4" fmla="*/ 0 w 6475317"/>
              <a:gd name="connsiteY4" fmla="*/ 6948000 h 6948000"/>
              <a:gd name="connsiteX0" fmla="*/ 0 w 6475317"/>
              <a:gd name="connsiteY0" fmla="*/ 6948000 h 6948000"/>
              <a:gd name="connsiteX1" fmla="*/ 3135986 w 6475317"/>
              <a:gd name="connsiteY1" fmla="*/ 0 h 6948000"/>
              <a:gd name="connsiteX2" fmla="*/ 3364586 w 6475317"/>
              <a:gd name="connsiteY2" fmla="*/ 0 h 6948000"/>
              <a:gd name="connsiteX3" fmla="*/ 6475317 w 6475317"/>
              <a:gd name="connsiteY3" fmla="*/ 6870306 h 6948000"/>
              <a:gd name="connsiteX4" fmla="*/ 5147389 w 6475317"/>
              <a:gd name="connsiteY4" fmla="*/ 6860988 h 6948000"/>
              <a:gd name="connsiteX5" fmla="*/ 0 w 6475317"/>
              <a:gd name="connsiteY5" fmla="*/ 6948000 h 6948000"/>
              <a:gd name="connsiteX0" fmla="*/ 0 w 6475317"/>
              <a:gd name="connsiteY0" fmla="*/ 6948000 h 6948000"/>
              <a:gd name="connsiteX1" fmla="*/ 3135986 w 6475317"/>
              <a:gd name="connsiteY1" fmla="*/ 0 h 6948000"/>
              <a:gd name="connsiteX2" fmla="*/ 3364586 w 6475317"/>
              <a:gd name="connsiteY2" fmla="*/ 0 h 6948000"/>
              <a:gd name="connsiteX3" fmla="*/ 5792848 w 6475317"/>
              <a:gd name="connsiteY3" fmla="*/ 5378824 h 6948000"/>
              <a:gd name="connsiteX4" fmla="*/ 6475317 w 6475317"/>
              <a:gd name="connsiteY4" fmla="*/ 6870306 h 6948000"/>
              <a:gd name="connsiteX5" fmla="*/ 5147389 w 6475317"/>
              <a:gd name="connsiteY5" fmla="*/ 6860988 h 6948000"/>
              <a:gd name="connsiteX6" fmla="*/ 0 w 6475317"/>
              <a:gd name="connsiteY6" fmla="*/ 6948000 h 6948000"/>
              <a:gd name="connsiteX0" fmla="*/ 0 w 5792848"/>
              <a:gd name="connsiteY0" fmla="*/ 6948000 h 6948000"/>
              <a:gd name="connsiteX1" fmla="*/ 3135986 w 5792848"/>
              <a:gd name="connsiteY1" fmla="*/ 0 h 6948000"/>
              <a:gd name="connsiteX2" fmla="*/ 3364586 w 5792848"/>
              <a:gd name="connsiteY2" fmla="*/ 0 h 6948000"/>
              <a:gd name="connsiteX3" fmla="*/ 5792848 w 5792848"/>
              <a:gd name="connsiteY3" fmla="*/ 5378824 h 6948000"/>
              <a:gd name="connsiteX4" fmla="*/ 5147389 w 5792848"/>
              <a:gd name="connsiteY4" fmla="*/ 6860988 h 6948000"/>
              <a:gd name="connsiteX5" fmla="*/ 0 w 5792848"/>
              <a:gd name="connsiteY5" fmla="*/ 6948000 h 6948000"/>
              <a:gd name="connsiteX0" fmla="*/ 0 w 5792848"/>
              <a:gd name="connsiteY0" fmla="*/ 6948000 h 6948000"/>
              <a:gd name="connsiteX1" fmla="*/ 3135986 w 5792848"/>
              <a:gd name="connsiteY1" fmla="*/ 0 h 6948000"/>
              <a:gd name="connsiteX2" fmla="*/ 3364586 w 5792848"/>
              <a:gd name="connsiteY2" fmla="*/ 0 h 6948000"/>
              <a:gd name="connsiteX3" fmla="*/ 5792848 w 5792848"/>
              <a:gd name="connsiteY3" fmla="*/ 5378824 h 6948000"/>
              <a:gd name="connsiteX4" fmla="*/ 5153365 w 5792848"/>
              <a:gd name="connsiteY4" fmla="*/ 6860988 h 6948000"/>
              <a:gd name="connsiteX5" fmla="*/ 0 w 5792848"/>
              <a:gd name="connsiteY5" fmla="*/ 6948000 h 6948000"/>
              <a:gd name="connsiteX0" fmla="*/ 0 w 5756990"/>
              <a:gd name="connsiteY0" fmla="*/ 6864329 h 6864329"/>
              <a:gd name="connsiteX1" fmla="*/ 3100128 w 5756990"/>
              <a:gd name="connsiteY1" fmla="*/ 0 h 6864329"/>
              <a:gd name="connsiteX2" fmla="*/ 3328728 w 5756990"/>
              <a:gd name="connsiteY2" fmla="*/ 0 h 6864329"/>
              <a:gd name="connsiteX3" fmla="*/ 5756990 w 5756990"/>
              <a:gd name="connsiteY3" fmla="*/ 5378824 h 6864329"/>
              <a:gd name="connsiteX4" fmla="*/ 5117507 w 5756990"/>
              <a:gd name="connsiteY4" fmla="*/ 6860988 h 6864329"/>
              <a:gd name="connsiteX5" fmla="*/ 0 w 5756990"/>
              <a:gd name="connsiteY5" fmla="*/ 6864329 h 6864329"/>
              <a:gd name="connsiteX0" fmla="*/ 0 w 5761224"/>
              <a:gd name="connsiteY0" fmla="*/ 6864329 h 6864329"/>
              <a:gd name="connsiteX1" fmla="*/ 3100128 w 5761224"/>
              <a:gd name="connsiteY1" fmla="*/ 0 h 6864329"/>
              <a:gd name="connsiteX2" fmla="*/ 3328728 w 5761224"/>
              <a:gd name="connsiteY2" fmla="*/ 0 h 6864329"/>
              <a:gd name="connsiteX3" fmla="*/ 5761224 w 5761224"/>
              <a:gd name="connsiteY3" fmla="*/ 5383058 h 6864329"/>
              <a:gd name="connsiteX4" fmla="*/ 5117507 w 5761224"/>
              <a:gd name="connsiteY4" fmla="*/ 6860988 h 6864329"/>
              <a:gd name="connsiteX5" fmla="*/ 0 w 5761224"/>
              <a:gd name="connsiteY5" fmla="*/ 6864329 h 6864329"/>
              <a:gd name="connsiteX0" fmla="*/ 0 w 5761224"/>
              <a:gd name="connsiteY0" fmla="*/ 6864329 h 6864329"/>
              <a:gd name="connsiteX1" fmla="*/ 3100128 w 5761224"/>
              <a:gd name="connsiteY1" fmla="*/ 0 h 6864329"/>
              <a:gd name="connsiteX2" fmla="*/ 3328728 w 5761224"/>
              <a:gd name="connsiteY2" fmla="*/ 0 h 6864329"/>
              <a:gd name="connsiteX3" fmla="*/ 5761224 w 5761224"/>
              <a:gd name="connsiteY3" fmla="*/ 5383058 h 6864329"/>
              <a:gd name="connsiteX4" fmla="*/ 5109040 w 5761224"/>
              <a:gd name="connsiteY4" fmla="*/ 6860988 h 6864329"/>
              <a:gd name="connsiteX5" fmla="*/ 0 w 5761224"/>
              <a:gd name="connsiteY5" fmla="*/ 6864329 h 6864329"/>
              <a:gd name="connsiteX0" fmla="*/ 0 w 5764242"/>
              <a:gd name="connsiteY0" fmla="*/ 6864329 h 6864329"/>
              <a:gd name="connsiteX1" fmla="*/ 3100128 w 5764242"/>
              <a:gd name="connsiteY1" fmla="*/ 0 h 6864329"/>
              <a:gd name="connsiteX2" fmla="*/ 3328728 w 5764242"/>
              <a:gd name="connsiteY2" fmla="*/ 0 h 6864329"/>
              <a:gd name="connsiteX3" fmla="*/ 5764242 w 5764242"/>
              <a:gd name="connsiteY3" fmla="*/ 5389094 h 6864329"/>
              <a:gd name="connsiteX4" fmla="*/ 5109040 w 5764242"/>
              <a:gd name="connsiteY4" fmla="*/ 6860988 h 6864329"/>
              <a:gd name="connsiteX5" fmla="*/ 0 w 5764242"/>
              <a:gd name="connsiteY5" fmla="*/ 6864329 h 6864329"/>
              <a:gd name="connsiteX0" fmla="*/ 0 w 5764242"/>
              <a:gd name="connsiteY0" fmla="*/ 6864329 h 6873059"/>
              <a:gd name="connsiteX1" fmla="*/ 3100128 w 5764242"/>
              <a:gd name="connsiteY1" fmla="*/ 0 h 6873059"/>
              <a:gd name="connsiteX2" fmla="*/ 3328728 w 5764242"/>
              <a:gd name="connsiteY2" fmla="*/ 0 h 6873059"/>
              <a:gd name="connsiteX3" fmla="*/ 5764242 w 5764242"/>
              <a:gd name="connsiteY3" fmla="*/ 5389094 h 6873059"/>
              <a:gd name="connsiteX4" fmla="*/ 5109040 w 5764242"/>
              <a:gd name="connsiteY4" fmla="*/ 6873059 h 6873059"/>
              <a:gd name="connsiteX5" fmla="*/ 0 w 5764242"/>
              <a:gd name="connsiteY5" fmla="*/ 6864329 h 6873059"/>
              <a:gd name="connsiteX0" fmla="*/ 0 w 5767260"/>
              <a:gd name="connsiteY0" fmla="*/ 6873383 h 6873383"/>
              <a:gd name="connsiteX1" fmla="*/ 3103146 w 5767260"/>
              <a:gd name="connsiteY1" fmla="*/ 0 h 6873383"/>
              <a:gd name="connsiteX2" fmla="*/ 3331746 w 5767260"/>
              <a:gd name="connsiteY2" fmla="*/ 0 h 6873383"/>
              <a:gd name="connsiteX3" fmla="*/ 5767260 w 5767260"/>
              <a:gd name="connsiteY3" fmla="*/ 5389094 h 6873383"/>
              <a:gd name="connsiteX4" fmla="*/ 5112058 w 5767260"/>
              <a:gd name="connsiteY4" fmla="*/ 6873059 h 6873383"/>
              <a:gd name="connsiteX5" fmla="*/ 0 w 5767260"/>
              <a:gd name="connsiteY5" fmla="*/ 6873383 h 6873383"/>
              <a:gd name="connsiteX0" fmla="*/ 0 w 5772456"/>
              <a:gd name="connsiteY0" fmla="*/ 6873383 h 6873383"/>
              <a:gd name="connsiteX1" fmla="*/ 3103146 w 5772456"/>
              <a:gd name="connsiteY1" fmla="*/ 0 h 6873383"/>
              <a:gd name="connsiteX2" fmla="*/ 3331746 w 5772456"/>
              <a:gd name="connsiteY2" fmla="*/ 0 h 6873383"/>
              <a:gd name="connsiteX3" fmla="*/ 5772456 w 5772456"/>
              <a:gd name="connsiteY3" fmla="*/ 5409876 h 6873383"/>
              <a:gd name="connsiteX4" fmla="*/ 5112058 w 5772456"/>
              <a:gd name="connsiteY4" fmla="*/ 6873059 h 6873383"/>
              <a:gd name="connsiteX5" fmla="*/ 0 w 5772456"/>
              <a:gd name="connsiteY5" fmla="*/ 6873383 h 6873383"/>
              <a:gd name="connsiteX0" fmla="*/ 0 w 5767260"/>
              <a:gd name="connsiteY0" fmla="*/ 6873383 h 6873383"/>
              <a:gd name="connsiteX1" fmla="*/ 3103146 w 5767260"/>
              <a:gd name="connsiteY1" fmla="*/ 0 h 6873383"/>
              <a:gd name="connsiteX2" fmla="*/ 3331746 w 5767260"/>
              <a:gd name="connsiteY2" fmla="*/ 0 h 6873383"/>
              <a:gd name="connsiteX3" fmla="*/ 5767260 w 5767260"/>
              <a:gd name="connsiteY3" fmla="*/ 5404681 h 6873383"/>
              <a:gd name="connsiteX4" fmla="*/ 5112058 w 5767260"/>
              <a:gd name="connsiteY4" fmla="*/ 6873059 h 6873383"/>
              <a:gd name="connsiteX5" fmla="*/ 0 w 5767260"/>
              <a:gd name="connsiteY5" fmla="*/ 6873383 h 6873383"/>
              <a:gd name="connsiteX0" fmla="*/ 0 w 5767260"/>
              <a:gd name="connsiteY0" fmla="*/ 6873383 h 6873383"/>
              <a:gd name="connsiteX1" fmla="*/ 3103146 w 5767260"/>
              <a:gd name="connsiteY1" fmla="*/ 0 h 6873383"/>
              <a:gd name="connsiteX2" fmla="*/ 3331746 w 5767260"/>
              <a:gd name="connsiteY2" fmla="*/ 0 h 6873383"/>
              <a:gd name="connsiteX3" fmla="*/ 5767260 w 5767260"/>
              <a:gd name="connsiteY3" fmla="*/ 5404681 h 6873383"/>
              <a:gd name="connsiteX4" fmla="*/ 5128534 w 5767260"/>
              <a:gd name="connsiteY4" fmla="*/ 6868940 h 6873383"/>
              <a:gd name="connsiteX5" fmla="*/ 0 w 5767260"/>
              <a:gd name="connsiteY5" fmla="*/ 6873383 h 68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7260" h="6873383">
                <a:moveTo>
                  <a:pt x="0" y="6873383"/>
                </a:moveTo>
                <a:lnTo>
                  <a:pt x="3103146" y="0"/>
                </a:lnTo>
                <a:lnTo>
                  <a:pt x="3331746" y="0"/>
                </a:lnTo>
                <a:lnTo>
                  <a:pt x="5767260" y="5404681"/>
                </a:lnTo>
                <a:lnTo>
                  <a:pt x="5128534" y="6868940"/>
                </a:lnTo>
                <a:lnTo>
                  <a:pt x="0" y="6873383"/>
                </a:lnTo>
                <a:close/>
              </a:path>
            </a:pathLst>
          </a:custGeom>
          <a:solidFill>
            <a:schemeClr val="tx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8" name="TextBox 17">
            <a:extLst>
              <a:ext uri="{FF2B5EF4-FFF2-40B4-BE49-F238E27FC236}">
                <a16:creationId xmlns:a16="http://schemas.microsoft.com/office/drawing/2014/main" xmlns="" id="{1FE5F321-71BB-4382-B835-D3CC64A6A66D}"/>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triangle (recommended):</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23605102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ullets High Contrast">
    <p:bg>
      <p:bgPr>
        <a:solidFill>
          <a:schemeClr val="accent1"/>
        </a:solidFill>
        <a:effectLst/>
      </p:bgPr>
    </p:bg>
    <p:spTree>
      <p:nvGrpSpPr>
        <p:cNvPr id="1" name=""/>
        <p:cNvGrpSpPr/>
        <p:nvPr/>
      </p:nvGrpSpPr>
      <p:grpSpPr>
        <a:xfrm>
          <a:off x="0" y="0"/>
          <a:ext cx="0" cy="0"/>
          <a:chOff x="0" y="0"/>
          <a:chExt cx="0" cy="0"/>
        </a:xfrm>
      </p:grpSpPr>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378000" y="1188000"/>
            <a:ext cx="7380000" cy="32400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marL="1294313" indent="-214313">
              <a:buFont typeface="Arial" panose="020B0604020202020204" pitchFamily="34" charset="0"/>
              <a:buChar char="▲"/>
              <a:defRPr>
                <a:solidFill>
                  <a:schemeClr val="bg2"/>
                </a:solidFill>
              </a:defRPr>
            </a:lvl6pPr>
            <a:lvl7pPr>
              <a:defRPr>
                <a:solidFill>
                  <a:schemeClr val="bg2"/>
                </a:solidFill>
              </a:defRPr>
            </a:lvl7pPr>
            <a:lvl8pPr>
              <a:defRPr>
                <a:solidFill>
                  <a:schemeClr val="bg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0" name="Rectangle 9"/>
          <p:cNvSpPr/>
          <p:nvPr/>
        </p:nvSpPr>
        <p:spPr>
          <a:xfrm>
            <a:off x="378000" y="0"/>
            <a:ext cx="1072800" cy="245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4000" rIns="0" bIns="0" rtlCol="0" anchor="ctr"/>
          <a:lstStyle/>
          <a:p>
            <a:pPr algn="ctr"/>
            <a:r>
              <a:rPr lang="en-GB" sz="750" dirty="0"/>
              <a:t>Internal use only</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bg2"/>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bg2"/>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6114914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mage Full Slide size">
    <p:bg>
      <p:bgPr>
        <a:solidFill>
          <a:schemeClr val="accent1"/>
        </a:solidFill>
        <a:effectLst/>
      </p:bgPr>
    </p:bg>
    <p:spTree>
      <p:nvGrpSpPr>
        <p:cNvPr id="1" name=""/>
        <p:cNvGrpSpPr/>
        <p:nvPr/>
      </p:nvGrpSpPr>
      <p:grpSpPr>
        <a:xfrm>
          <a:off x="0" y="0"/>
          <a:ext cx="0" cy="0"/>
          <a:chOff x="0" y="0"/>
          <a:chExt cx="0" cy="0"/>
        </a:xfrm>
      </p:grpSpPr>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lvl1pPr>
              <a:defRPr>
                <a:solidFill>
                  <a:schemeClr val="bg2"/>
                </a:solidFill>
              </a:defRPr>
            </a:lvl1pPr>
          </a:lstStyle>
          <a:p>
            <a:r>
              <a:rPr lang="en-US"/>
              <a:t>Click to edit Master title style</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0" name="Rectangle 9"/>
          <p:cNvSpPr/>
          <p:nvPr/>
        </p:nvSpPr>
        <p:spPr>
          <a:xfrm>
            <a:off x="378000" y="0"/>
            <a:ext cx="1072800" cy="245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4000" rIns="0" bIns="0" rtlCol="0" anchor="ctr"/>
          <a:lstStyle/>
          <a:p>
            <a:pPr algn="ctr"/>
            <a:r>
              <a:rPr lang="en-GB" sz="750" dirty="0"/>
              <a:t>Internal use only</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Footer Placeholder 4">
            <a:extLst>
              <a:ext uri="{FF2B5EF4-FFF2-40B4-BE49-F238E27FC236}">
                <a16:creationId xmlns:a16="http://schemas.microsoft.com/office/drawing/2014/main" xmlns="" id="{597011DC-5F28-44D8-A768-2580130B28CB}"/>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bg2"/>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8667BC5A-F44E-4BA6-A4AE-D60201445E9B}"/>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bg2"/>
                </a:solidFill>
              </a:defRPr>
            </a:lvl1pPr>
          </a:lstStyle>
          <a:p>
            <a:fld id="{267CDB12-45E5-4FD7-AE50-9CB5AFC72BA1}" type="slidenum">
              <a:rPr lang="en-GB" smtClean="0"/>
              <a:pPr/>
              <a:t>‹#›</a:t>
            </a:fld>
            <a:endParaRPr lang="en-GB" dirty="0"/>
          </a:p>
        </p:txBody>
      </p:sp>
      <p:sp>
        <p:nvSpPr>
          <p:cNvPr id="11" name="TextBox 10">
            <a:extLst>
              <a:ext uri="{FF2B5EF4-FFF2-40B4-BE49-F238E27FC236}">
                <a16:creationId xmlns:a16="http://schemas.microsoft.com/office/drawing/2014/main" xmlns="" id="{DFF3173D-C2E0-4A5F-A6F8-F78FDF4D0E50}"/>
              </a:ext>
            </a:extLst>
          </p:cNvPr>
          <p:cNvSpPr txBox="1"/>
          <p:nvPr/>
        </p:nvSpPr>
        <p:spPr>
          <a:xfrm>
            <a:off x="0" y="5228727"/>
            <a:ext cx="9149954" cy="323165"/>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Create a Full Size Image Slide:  “</a:t>
            </a:r>
            <a:r>
              <a:rPr lang="en-GB" sz="750" dirty="0">
                <a:solidFill>
                  <a:schemeClr val="tx1">
                    <a:lumMod val="85000"/>
                    <a:lumOff val="15000"/>
                  </a:schemeClr>
                </a:solidFill>
                <a:latin typeface="Arial" panose="020B0604020202020204" pitchFamily="34" charset="0"/>
                <a:cs typeface="Arial" panose="020B0604020202020204" pitchFamily="34" charset="0"/>
              </a:rPr>
              <a:t>Right Click” on the slide and then Click “Format Background…”.  Select the “Picture of texture fill” radio button.  Click the “File…” button and browse for an image previously downloaded from the AVEVA Image Library.</a:t>
            </a:r>
          </a:p>
        </p:txBody>
      </p:sp>
    </p:spTree>
    <p:extLst>
      <p:ext uri="{BB962C8B-B14F-4D97-AF65-F5344CB8AC3E}">
        <p14:creationId xmlns:p14="http://schemas.microsoft.com/office/powerpoint/2010/main" val="23388574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ntent with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DD5F255-CB82-4B9A-9E8F-1C62F21E502C}"/>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Picture Placeholder 3">
            <a:extLst>
              <a:ext uri="{FF2B5EF4-FFF2-40B4-BE49-F238E27FC236}">
                <a16:creationId xmlns:a16="http://schemas.microsoft.com/office/drawing/2014/main" xmlns="" id="{1C3735A6-9437-4067-9E87-1F796CA9B335}"/>
              </a:ext>
            </a:extLst>
          </p:cNvPr>
          <p:cNvSpPr>
            <a:spLocks noGrp="1"/>
          </p:cNvSpPr>
          <p:nvPr>
            <p:ph type="pic" sz="quarter" idx="14" hasCustomPrompt="1"/>
          </p:nvPr>
        </p:nvSpPr>
        <p:spPr>
          <a:xfrm>
            <a:off x="6008428" y="-10235"/>
            <a:ext cx="3146003" cy="5161413"/>
          </a:xfrm>
          <a:custGeom>
            <a:avLst/>
            <a:gdLst>
              <a:gd name="connsiteX0" fmla="*/ 0 w 5413824"/>
              <a:gd name="connsiteY0" fmla="*/ 0 h 6861175"/>
              <a:gd name="connsiteX1" fmla="*/ 5413824 w 5413824"/>
              <a:gd name="connsiteY1" fmla="*/ 0 h 6861175"/>
              <a:gd name="connsiteX2" fmla="*/ 5413824 w 5413824"/>
              <a:gd name="connsiteY2" fmla="*/ 6861175 h 6861175"/>
              <a:gd name="connsiteX3" fmla="*/ 0 w 5413824"/>
              <a:gd name="connsiteY3" fmla="*/ 6861175 h 6861175"/>
              <a:gd name="connsiteX4" fmla="*/ 0 w 5413824"/>
              <a:gd name="connsiteY4" fmla="*/ 0 h 6861175"/>
              <a:gd name="connsiteX0" fmla="*/ 0 w 5413824"/>
              <a:gd name="connsiteY0" fmla="*/ 0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5" fmla="*/ 0 w 5413824"/>
              <a:gd name="connsiteY5" fmla="*/ 0 h 6861175"/>
              <a:gd name="connsiteX0" fmla="*/ 0 w 5413824"/>
              <a:gd name="connsiteY0" fmla="*/ 6861175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0 w 5427472"/>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3745756 w 5427472"/>
              <a:gd name="connsiteY4" fmla="*/ 6858000 h 6861175"/>
              <a:gd name="connsiteX5" fmla="*/ 0 w 5427472"/>
              <a:gd name="connsiteY5"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5427472 w 5427472"/>
              <a:gd name="connsiteY4" fmla="*/ 6861175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81554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8012"/>
              <a:gd name="connsiteX1" fmla="*/ 3048212 w 5427472"/>
              <a:gd name="connsiteY1" fmla="*/ 0 h 6868012"/>
              <a:gd name="connsiteX2" fmla="*/ 5427472 w 5427472"/>
              <a:gd name="connsiteY2" fmla="*/ 0 h 6868012"/>
              <a:gd name="connsiteX3" fmla="*/ 5425700 w 5427472"/>
              <a:gd name="connsiteY3" fmla="*/ 6581554 h 6868012"/>
              <a:gd name="connsiteX4" fmla="*/ 4645979 w 5427472"/>
              <a:gd name="connsiteY4" fmla="*/ 4851622 h 6868012"/>
              <a:gd name="connsiteX5" fmla="*/ 3762442 w 5427472"/>
              <a:gd name="connsiteY5" fmla="*/ 6868012 h 6868012"/>
              <a:gd name="connsiteX6" fmla="*/ 0 w 5427472"/>
              <a:gd name="connsiteY6" fmla="*/ 6861175 h 6868012"/>
              <a:gd name="connsiteX0" fmla="*/ 0 w 5435738"/>
              <a:gd name="connsiteY0" fmla="*/ 6861175 h 6868012"/>
              <a:gd name="connsiteX1" fmla="*/ 3048212 w 5435738"/>
              <a:gd name="connsiteY1" fmla="*/ 0 h 6868012"/>
              <a:gd name="connsiteX2" fmla="*/ 5427472 w 5435738"/>
              <a:gd name="connsiteY2" fmla="*/ 0 h 6868012"/>
              <a:gd name="connsiteX3" fmla="*/ 5435712 w 5435738"/>
              <a:gd name="connsiteY3" fmla="*/ 6618264 h 6868012"/>
              <a:gd name="connsiteX4" fmla="*/ 4645979 w 5435738"/>
              <a:gd name="connsiteY4" fmla="*/ 4851622 h 6868012"/>
              <a:gd name="connsiteX5" fmla="*/ 3762442 w 5435738"/>
              <a:gd name="connsiteY5" fmla="*/ 6868012 h 6868012"/>
              <a:gd name="connsiteX6" fmla="*/ 0 w 5435738"/>
              <a:gd name="connsiteY6" fmla="*/ 6861175 h 6868012"/>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49317 w 5439076"/>
              <a:gd name="connsiteY4" fmla="*/ 4851622 h 6868012"/>
              <a:gd name="connsiteX5" fmla="*/ 3765780 w 5439076"/>
              <a:gd name="connsiteY5" fmla="*/ 6868012 h 6868012"/>
              <a:gd name="connsiteX6" fmla="*/ 0 w 5439076"/>
              <a:gd name="connsiteY6" fmla="*/ 6867849 h 6868012"/>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55294 w 5439076"/>
              <a:gd name="connsiteY4" fmla="*/ 4875528 h 6868012"/>
              <a:gd name="connsiteX5" fmla="*/ 3765780 w 5439076"/>
              <a:gd name="connsiteY5" fmla="*/ 6868012 h 6868012"/>
              <a:gd name="connsiteX6" fmla="*/ 0 w 5439076"/>
              <a:gd name="connsiteY6" fmla="*/ 6867849 h 6868012"/>
              <a:gd name="connsiteX0" fmla="*/ 0 w 5439142"/>
              <a:gd name="connsiteY0" fmla="*/ 6878279 h 6878442"/>
              <a:gd name="connsiteX1" fmla="*/ 3051550 w 5439142"/>
              <a:gd name="connsiteY1" fmla="*/ 1043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39142"/>
              <a:gd name="connsiteY0" fmla="*/ 6885233 h 6885396"/>
              <a:gd name="connsiteX1" fmla="*/ 3058504 w 5439142"/>
              <a:gd name="connsiteY1" fmla="*/ 0 h 6885396"/>
              <a:gd name="connsiteX2" fmla="*/ 5437764 w 5439142"/>
              <a:gd name="connsiteY2" fmla="*/ 6954 h 6885396"/>
              <a:gd name="connsiteX3" fmla="*/ 5439050 w 5439142"/>
              <a:gd name="connsiteY3" fmla="*/ 6635648 h 6885396"/>
              <a:gd name="connsiteX4" fmla="*/ 4655294 w 5439142"/>
              <a:gd name="connsiteY4" fmla="*/ 4892912 h 6885396"/>
              <a:gd name="connsiteX5" fmla="*/ 3765780 w 5439142"/>
              <a:gd name="connsiteY5" fmla="*/ 6885396 h 6885396"/>
              <a:gd name="connsiteX6" fmla="*/ 0 w 5439142"/>
              <a:gd name="connsiteY6" fmla="*/ 6885233 h 6885396"/>
              <a:gd name="connsiteX0" fmla="*/ 0 w 5439142"/>
              <a:gd name="connsiteY0" fmla="*/ 6878279 h 6878442"/>
              <a:gd name="connsiteX1" fmla="*/ 3055027 w 5439142"/>
              <a:gd name="connsiteY1" fmla="*/ 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28694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294671 w 5444717"/>
              <a:gd name="connsiteY3" fmla="*/ 6612652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28675"/>
              <a:gd name="connsiteY0" fmla="*/ 6878279 h 6878442"/>
              <a:gd name="connsiteX1" fmla="*/ 3055027 w 5428675"/>
              <a:gd name="connsiteY1" fmla="*/ 0 h 6878442"/>
              <a:gd name="connsiteX2" fmla="*/ 5428675 w 5428675"/>
              <a:gd name="connsiteY2" fmla="*/ 0 h 6878442"/>
              <a:gd name="connsiteX3" fmla="*/ 5423008 w 5428675"/>
              <a:gd name="connsiteY3" fmla="*/ 6692863 h 6878442"/>
              <a:gd name="connsiteX4" fmla="*/ 4655294 w 5428675"/>
              <a:gd name="connsiteY4" fmla="*/ 4885958 h 6878442"/>
              <a:gd name="connsiteX5" fmla="*/ 3765780 w 5428675"/>
              <a:gd name="connsiteY5" fmla="*/ 6878442 h 6878442"/>
              <a:gd name="connsiteX6" fmla="*/ 0 w 5428675"/>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45769 w 5444717"/>
              <a:gd name="connsiteY4" fmla="*/ 4914533 h 6878442"/>
              <a:gd name="connsiteX5" fmla="*/ 3765780 w 5444717"/>
              <a:gd name="connsiteY5" fmla="*/ 6878442 h 6878442"/>
              <a:gd name="connsiteX6" fmla="*/ 0 w 5444717"/>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14533 h 6878442"/>
              <a:gd name="connsiteX5" fmla="*/ 3765780 w 5448623"/>
              <a:gd name="connsiteY5" fmla="*/ 6878442 h 6878442"/>
              <a:gd name="connsiteX6" fmla="*/ 0 w 5448623"/>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33583 h 6878442"/>
              <a:gd name="connsiteX5" fmla="*/ 3765780 w 5448623"/>
              <a:gd name="connsiteY5" fmla="*/ 6878442 h 6878442"/>
              <a:gd name="connsiteX6" fmla="*/ 0 w 5448623"/>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315225 w 5444717"/>
              <a:gd name="connsiteY3" fmla="*/ 679763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83440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2987 w 5444717"/>
              <a:gd name="connsiteY4" fmla="*/ 477477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6621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62037 w 5444717"/>
              <a:gd name="connsiteY4" fmla="*/ 477858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69539"/>
              <a:gd name="connsiteY0" fmla="*/ 6878279 h 6878442"/>
              <a:gd name="connsiteX1" fmla="*/ 3055027 w 5469539"/>
              <a:gd name="connsiteY1" fmla="*/ 0 h 6878442"/>
              <a:gd name="connsiteX2" fmla="*/ 5444717 w 5469539"/>
              <a:gd name="connsiteY2" fmla="*/ 0 h 6878442"/>
              <a:gd name="connsiteX3" fmla="*/ 5469530 w 5469539"/>
              <a:gd name="connsiteY3" fmla="*/ 6389968 h 6878442"/>
              <a:gd name="connsiteX4" fmla="*/ 4650607 w 5469539"/>
              <a:gd name="connsiteY4" fmla="*/ 4858592 h 6878442"/>
              <a:gd name="connsiteX5" fmla="*/ 3765780 w 5469539"/>
              <a:gd name="connsiteY5" fmla="*/ 6878442 h 6878442"/>
              <a:gd name="connsiteX6" fmla="*/ 0 w 5469539"/>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3380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33808 h 6878279"/>
              <a:gd name="connsiteX4" fmla="*/ 4650607 w 5444717"/>
              <a:gd name="connsiteY4" fmla="*/ 4858592 h 6878279"/>
              <a:gd name="connsiteX5" fmla="*/ 3632430 w 5444717"/>
              <a:gd name="connsiteY5" fmla="*/ 6695562 h 6878279"/>
              <a:gd name="connsiteX6" fmla="*/ 0 w 5444717"/>
              <a:gd name="connsiteY6" fmla="*/ 6878279 h 6878279"/>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7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25207 w 5444717"/>
              <a:gd name="connsiteY4" fmla="*/ 4773925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80241 w 5444717"/>
              <a:gd name="connsiteY4" fmla="*/ 47654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7527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22116 w 5444717"/>
              <a:gd name="connsiteY3" fmla="*/ 6489875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084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41650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695083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9474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46375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252784 w 5444717"/>
              <a:gd name="connsiteY3" fmla="*/ 6536441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29574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1289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47132 w 5444717"/>
              <a:gd name="connsiteY4" fmla="*/ 4871292 h 6878279"/>
              <a:gd name="connsiteX5" fmla="*/ 3762817 w 5444717"/>
              <a:gd name="connsiteY5" fmla="*/ 6877596 h 6878279"/>
              <a:gd name="connsiteX6" fmla="*/ 0 w 5444717"/>
              <a:gd name="connsiteY6" fmla="*/ 6878279 h 6878279"/>
              <a:gd name="connsiteX0" fmla="*/ 0 w 5444717"/>
              <a:gd name="connsiteY0" fmla="*/ 6881497 h 6881497"/>
              <a:gd name="connsiteX1" fmla="*/ 3055027 w 5444717"/>
              <a:gd name="connsiteY1" fmla="*/ 3218 h 6881497"/>
              <a:gd name="connsiteX2" fmla="*/ 4269613 w 5444717"/>
              <a:gd name="connsiteY2" fmla="*/ 0 h 6881497"/>
              <a:gd name="connsiteX3" fmla="*/ 5444717 w 5444717"/>
              <a:gd name="connsiteY3" fmla="*/ 3218 h 6881497"/>
              <a:gd name="connsiteX4" fmla="*/ 5439808 w 5444717"/>
              <a:gd name="connsiteY4" fmla="*/ 6658844 h 6881497"/>
              <a:gd name="connsiteX5" fmla="*/ 4647132 w 5444717"/>
              <a:gd name="connsiteY5" fmla="*/ 4874510 h 6881497"/>
              <a:gd name="connsiteX6" fmla="*/ 3762817 w 5444717"/>
              <a:gd name="connsiteY6" fmla="*/ 6880814 h 6881497"/>
              <a:gd name="connsiteX7" fmla="*/ 0 w 5444717"/>
              <a:gd name="connsiteY7" fmla="*/ 6881497 h 6881497"/>
              <a:gd name="connsiteX0" fmla="*/ 0 w 5444717"/>
              <a:gd name="connsiteY0" fmla="*/ 6881497 h 6881497"/>
              <a:gd name="connsiteX1" fmla="*/ 4269613 w 5444717"/>
              <a:gd name="connsiteY1" fmla="*/ 0 h 6881497"/>
              <a:gd name="connsiteX2" fmla="*/ 5444717 w 5444717"/>
              <a:gd name="connsiteY2" fmla="*/ 3218 h 6881497"/>
              <a:gd name="connsiteX3" fmla="*/ 5439808 w 5444717"/>
              <a:gd name="connsiteY3" fmla="*/ 6658844 h 6881497"/>
              <a:gd name="connsiteX4" fmla="*/ 4647132 w 5444717"/>
              <a:gd name="connsiteY4" fmla="*/ 4874510 h 6881497"/>
              <a:gd name="connsiteX5" fmla="*/ 3762817 w 5444717"/>
              <a:gd name="connsiteY5" fmla="*/ 6880814 h 6881497"/>
              <a:gd name="connsiteX6" fmla="*/ 0 w 5444717"/>
              <a:gd name="connsiteY6" fmla="*/ 6881497 h 6881497"/>
              <a:gd name="connsiteX0" fmla="*/ 0 w 5444717"/>
              <a:gd name="connsiteY0" fmla="*/ 6881497 h 6881884"/>
              <a:gd name="connsiteX1" fmla="*/ 4269613 w 5444717"/>
              <a:gd name="connsiteY1" fmla="*/ 0 h 6881884"/>
              <a:gd name="connsiteX2" fmla="*/ 5444717 w 5444717"/>
              <a:gd name="connsiteY2" fmla="*/ 3218 h 6881884"/>
              <a:gd name="connsiteX3" fmla="*/ 5439808 w 5444717"/>
              <a:gd name="connsiteY3" fmla="*/ 6658844 h 6881884"/>
              <a:gd name="connsiteX4" fmla="*/ 4647132 w 5444717"/>
              <a:gd name="connsiteY4" fmla="*/ 4874510 h 6881884"/>
              <a:gd name="connsiteX5" fmla="*/ 3762817 w 5444717"/>
              <a:gd name="connsiteY5" fmla="*/ 6880814 h 6881884"/>
              <a:gd name="connsiteX6" fmla="*/ 1250046 w 5444717"/>
              <a:gd name="connsiteY6" fmla="*/ 6881884 h 6881884"/>
              <a:gd name="connsiteX7" fmla="*/ 0 w 5444717"/>
              <a:gd name="connsiteY7" fmla="*/ 6881497 h 6881884"/>
              <a:gd name="connsiteX0" fmla="*/ 0 w 4194671"/>
              <a:gd name="connsiteY0" fmla="*/ 6881884 h 6881884"/>
              <a:gd name="connsiteX1" fmla="*/ 3019567 w 4194671"/>
              <a:gd name="connsiteY1" fmla="*/ 0 h 6881884"/>
              <a:gd name="connsiteX2" fmla="*/ 4194671 w 4194671"/>
              <a:gd name="connsiteY2" fmla="*/ 3218 h 6881884"/>
              <a:gd name="connsiteX3" fmla="*/ 4189762 w 4194671"/>
              <a:gd name="connsiteY3" fmla="*/ 6658844 h 6881884"/>
              <a:gd name="connsiteX4" fmla="*/ 3397086 w 4194671"/>
              <a:gd name="connsiteY4" fmla="*/ 4874510 h 6881884"/>
              <a:gd name="connsiteX5" fmla="*/ 2512771 w 4194671"/>
              <a:gd name="connsiteY5" fmla="*/ 6880814 h 6881884"/>
              <a:gd name="connsiteX6" fmla="*/ 0 w 4194671"/>
              <a:gd name="connsiteY6" fmla="*/ 6881884 h 68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4671" h="6881884">
                <a:moveTo>
                  <a:pt x="0" y="6881884"/>
                </a:moveTo>
                <a:lnTo>
                  <a:pt x="3019567" y="0"/>
                </a:lnTo>
                <a:lnTo>
                  <a:pt x="4194671" y="3218"/>
                </a:lnTo>
                <a:cubicBezTo>
                  <a:pt x="4194080" y="2195297"/>
                  <a:pt x="4190353" y="4466765"/>
                  <a:pt x="4189762" y="6658844"/>
                </a:cubicBezTo>
                <a:cubicBezTo>
                  <a:pt x="4052130" y="6344469"/>
                  <a:pt x="3577249" y="5273945"/>
                  <a:pt x="3397086" y="4874510"/>
                </a:cubicBezTo>
                <a:lnTo>
                  <a:pt x="2512771" y="6880814"/>
                </a:lnTo>
                <a:lnTo>
                  <a:pt x="0" y="6881884"/>
                </a:lnTo>
                <a:close/>
              </a:path>
            </a:pathLst>
          </a:custGeom>
          <a:solidFill>
            <a:schemeClr val="tx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sp>
        <p:nvSpPr>
          <p:cNvPr id="15" name="Isosceles Triangle 7">
            <a:extLst>
              <a:ext uri="{FF2B5EF4-FFF2-40B4-BE49-F238E27FC236}">
                <a16:creationId xmlns:a16="http://schemas.microsoft.com/office/drawing/2014/main" xmlns="" id="{19E0D814-2370-44CC-82ED-58FBF8DFD5E5}"/>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Content Placeholder 2"/>
          <p:cNvSpPr>
            <a:spLocks noGrp="1"/>
          </p:cNvSpPr>
          <p:nvPr>
            <p:ph idx="1"/>
          </p:nvPr>
        </p:nvSpPr>
        <p:spPr>
          <a:xfrm>
            <a:off x="378000" y="1188000"/>
            <a:ext cx="5908500" cy="3240000"/>
          </a:xfrm>
        </p:spPr>
        <p:txBody>
          <a:bodyPr>
            <a:noAutofit/>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3" name="Title 1">
            <a:extLst>
              <a:ext uri="{FF2B5EF4-FFF2-40B4-BE49-F238E27FC236}">
                <a16:creationId xmlns:a16="http://schemas.microsoft.com/office/drawing/2014/main" xmlns="" id="{4D7F196A-CD00-4DD1-B36A-C8D37E166303}"/>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16" name="Text Placeholder 7">
            <a:extLst>
              <a:ext uri="{FF2B5EF4-FFF2-40B4-BE49-F238E27FC236}">
                <a16:creationId xmlns:a16="http://schemas.microsoft.com/office/drawing/2014/main" xmlns="" id="{955B826C-85D1-40FA-8463-2AB789AEA3A0}"/>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7" name="Footer Placeholder 4">
            <a:extLst>
              <a:ext uri="{FF2B5EF4-FFF2-40B4-BE49-F238E27FC236}">
                <a16:creationId xmlns:a16="http://schemas.microsoft.com/office/drawing/2014/main" xmlns="" id="{186F30EA-71C0-43EA-8DBF-0B660EA15284}"/>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9" name="Slide Number Placeholder 5">
            <a:extLst>
              <a:ext uri="{FF2B5EF4-FFF2-40B4-BE49-F238E27FC236}">
                <a16:creationId xmlns:a16="http://schemas.microsoft.com/office/drawing/2014/main" xmlns="" id="{99130BA2-4E6D-4DFC-BD6B-A935D3EF2EA7}"/>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12" name="TextBox 11">
            <a:extLst>
              <a:ext uri="{FF2B5EF4-FFF2-40B4-BE49-F238E27FC236}">
                <a16:creationId xmlns:a16="http://schemas.microsoft.com/office/drawing/2014/main" xmlns="" id="{33AB1C9A-D679-4AF1-B6F6-1CB7E187F841}"/>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right hand shape (recommended):</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Tree>
    <p:extLst>
      <p:ext uri="{BB962C8B-B14F-4D97-AF65-F5344CB8AC3E}">
        <p14:creationId xmlns:p14="http://schemas.microsoft.com/office/powerpoint/2010/main" val="22797605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ntent with Image o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A618D99-4639-4505-BC8A-F5689B44F8E2}"/>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Isosceles Triangle 7">
            <a:extLst>
              <a:ext uri="{FF2B5EF4-FFF2-40B4-BE49-F238E27FC236}">
                <a16:creationId xmlns:a16="http://schemas.microsoft.com/office/drawing/2014/main" xmlns="" id="{B8C5F9F1-AD4A-42B0-82F4-89284BBACA2F}"/>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2" name="Picture Placeholder 3">
            <a:extLst>
              <a:ext uri="{FF2B5EF4-FFF2-40B4-BE49-F238E27FC236}">
                <a16:creationId xmlns:a16="http://schemas.microsoft.com/office/drawing/2014/main" xmlns="" id="{376449C7-EEE2-442D-8C3A-72C00B310ADA}"/>
              </a:ext>
            </a:extLst>
          </p:cNvPr>
          <p:cNvSpPr>
            <a:spLocks noGrp="1"/>
          </p:cNvSpPr>
          <p:nvPr>
            <p:ph type="pic" sz="quarter" idx="13" hasCustomPrompt="1"/>
          </p:nvPr>
        </p:nvSpPr>
        <p:spPr>
          <a:xfrm>
            <a:off x="5070893" y="-7822"/>
            <a:ext cx="4083538" cy="5158709"/>
          </a:xfrm>
          <a:custGeom>
            <a:avLst/>
            <a:gdLst>
              <a:gd name="connsiteX0" fmla="*/ 0 w 5413824"/>
              <a:gd name="connsiteY0" fmla="*/ 0 h 6861175"/>
              <a:gd name="connsiteX1" fmla="*/ 5413824 w 5413824"/>
              <a:gd name="connsiteY1" fmla="*/ 0 h 6861175"/>
              <a:gd name="connsiteX2" fmla="*/ 5413824 w 5413824"/>
              <a:gd name="connsiteY2" fmla="*/ 6861175 h 6861175"/>
              <a:gd name="connsiteX3" fmla="*/ 0 w 5413824"/>
              <a:gd name="connsiteY3" fmla="*/ 6861175 h 6861175"/>
              <a:gd name="connsiteX4" fmla="*/ 0 w 5413824"/>
              <a:gd name="connsiteY4" fmla="*/ 0 h 6861175"/>
              <a:gd name="connsiteX0" fmla="*/ 0 w 5413824"/>
              <a:gd name="connsiteY0" fmla="*/ 0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5" fmla="*/ 0 w 5413824"/>
              <a:gd name="connsiteY5" fmla="*/ 0 h 6861175"/>
              <a:gd name="connsiteX0" fmla="*/ 0 w 5413824"/>
              <a:gd name="connsiteY0" fmla="*/ 6861175 h 6861175"/>
              <a:gd name="connsiteX1" fmla="*/ 3034564 w 5413824"/>
              <a:gd name="connsiteY1" fmla="*/ 0 h 6861175"/>
              <a:gd name="connsiteX2" fmla="*/ 5413824 w 5413824"/>
              <a:gd name="connsiteY2" fmla="*/ 0 h 6861175"/>
              <a:gd name="connsiteX3" fmla="*/ 5413824 w 5413824"/>
              <a:gd name="connsiteY3" fmla="*/ 6861175 h 6861175"/>
              <a:gd name="connsiteX4" fmla="*/ 0 w 5413824"/>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0 w 5427472"/>
              <a:gd name="connsiteY4"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7472 w 5427472"/>
              <a:gd name="connsiteY3" fmla="*/ 6861175 h 6861175"/>
              <a:gd name="connsiteX4" fmla="*/ 3745756 w 5427472"/>
              <a:gd name="connsiteY4" fmla="*/ 6858000 h 6861175"/>
              <a:gd name="connsiteX5" fmla="*/ 0 w 5427472"/>
              <a:gd name="connsiteY5"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5427472 w 5427472"/>
              <a:gd name="connsiteY4" fmla="*/ 6861175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0663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76237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1175"/>
              <a:gd name="connsiteX1" fmla="*/ 3048212 w 5427472"/>
              <a:gd name="connsiteY1" fmla="*/ 0 h 6861175"/>
              <a:gd name="connsiteX2" fmla="*/ 5427472 w 5427472"/>
              <a:gd name="connsiteY2" fmla="*/ 0 h 6861175"/>
              <a:gd name="connsiteX3" fmla="*/ 5425700 w 5427472"/>
              <a:gd name="connsiteY3" fmla="*/ 6581554 h 6861175"/>
              <a:gd name="connsiteX4" fmla="*/ 4645979 w 5427472"/>
              <a:gd name="connsiteY4" fmla="*/ 4851622 h 6861175"/>
              <a:gd name="connsiteX5" fmla="*/ 3745756 w 5427472"/>
              <a:gd name="connsiteY5" fmla="*/ 6858000 h 6861175"/>
              <a:gd name="connsiteX6" fmla="*/ 0 w 5427472"/>
              <a:gd name="connsiteY6" fmla="*/ 6861175 h 6861175"/>
              <a:gd name="connsiteX0" fmla="*/ 0 w 5427472"/>
              <a:gd name="connsiteY0" fmla="*/ 6861175 h 6868012"/>
              <a:gd name="connsiteX1" fmla="*/ 3048212 w 5427472"/>
              <a:gd name="connsiteY1" fmla="*/ 0 h 6868012"/>
              <a:gd name="connsiteX2" fmla="*/ 5427472 w 5427472"/>
              <a:gd name="connsiteY2" fmla="*/ 0 h 6868012"/>
              <a:gd name="connsiteX3" fmla="*/ 5425700 w 5427472"/>
              <a:gd name="connsiteY3" fmla="*/ 6581554 h 6868012"/>
              <a:gd name="connsiteX4" fmla="*/ 4645979 w 5427472"/>
              <a:gd name="connsiteY4" fmla="*/ 4851622 h 6868012"/>
              <a:gd name="connsiteX5" fmla="*/ 3762442 w 5427472"/>
              <a:gd name="connsiteY5" fmla="*/ 6868012 h 6868012"/>
              <a:gd name="connsiteX6" fmla="*/ 0 w 5427472"/>
              <a:gd name="connsiteY6" fmla="*/ 6861175 h 6868012"/>
              <a:gd name="connsiteX0" fmla="*/ 0 w 5435738"/>
              <a:gd name="connsiteY0" fmla="*/ 6861175 h 6868012"/>
              <a:gd name="connsiteX1" fmla="*/ 3048212 w 5435738"/>
              <a:gd name="connsiteY1" fmla="*/ 0 h 6868012"/>
              <a:gd name="connsiteX2" fmla="*/ 5427472 w 5435738"/>
              <a:gd name="connsiteY2" fmla="*/ 0 h 6868012"/>
              <a:gd name="connsiteX3" fmla="*/ 5435712 w 5435738"/>
              <a:gd name="connsiteY3" fmla="*/ 6618264 h 6868012"/>
              <a:gd name="connsiteX4" fmla="*/ 4645979 w 5435738"/>
              <a:gd name="connsiteY4" fmla="*/ 4851622 h 6868012"/>
              <a:gd name="connsiteX5" fmla="*/ 3762442 w 5435738"/>
              <a:gd name="connsiteY5" fmla="*/ 6868012 h 6868012"/>
              <a:gd name="connsiteX6" fmla="*/ 0 w 5435738"/>
              <a:gd name="connsiteY6" fmla="*/ 6861175 h 6868012"/>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74524 h 6874524"/>
              <a:gd name="connsiteX1" fmla="*/ 3051550 w 5439076"/>
              <a:gd name="connsiteY1" fmla="*/ 0 h 6874524"/>
              <a:gd name="connsiteX2" fmla="*/ 5430810 w 5439076"/>
              <a:gd name="connsiteY2" fmla="*/ 0 h 6874524"/>
              <a:gd name="connsiteX3" fmla="*/ 5439050 w 5439076"/>
              <a:gd name="connsiteY3" fmla="*/ 6618264 h 6874524"/>
              <a:gd name="connsiteX4" fmla="*/ 4649317 w 5439076"/>
              <a:gd name="connsiteY4" fmla="*/ 4851622 h 6874524"/>
              <a:gd name="connsiteX5" fmla="*/ 3765780 w 5439076"/>
              <a:gd name="connsiteY5" fmla="*/ 6868012 h 6874524"/>
              <a:gd name="connsiteX6" fmla="*/ 0 w 5439076"/>
              <a:gd name="connsiteY6" fmla="*/ 6874524 h 6874524"/>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49317 w 5439076"/>
              <a:gd name="connsiteY4" fmla="*/ 4851622 h 6868012"/>
              <a:gd name="connsiteX5" fmla="*/ 3765780 w 5439076"/>
              <a:gd name="connsiteY5" fmla="*/ 6868012 h 6868012"/>
              <a:gd name="connsiteX6" fmla="*/ 0 w 5439076"/>
              <a:gd name="connsiteY6" fmla="*/ 6867849 h 6868012"/>
              <a:gd name="connsiteX0" fmla="*/ 0 w 5439076"/>
              <a:gd name="connsiteY0" fmla="*/ 6867849 h 6868012"/>
              <a:gd name="connsiteX1" fmla="*/ 3051550 w 5439076"/>
              <a:gd name="connsiteY1" fmla="*/ 0 h 6868012"/>
              <a:gd name="connsiteX2" fmla="*/ 5430810 w 5439076"/>
              <a:gd name="connsiteY2" fmla="*/ 0 h 6868012"/>
              <a:gd name="connsiteX3" fmla="*/ 5439050 w 5439076"/>
              <a:gd name="connsiteY3" fmla="*/ 6618264 h 6868012"/>
              <a:gd name="connsiteX4" fmla="*/ 4655294 w 5439076"/>
              <a:gd name="connsiteY4" fmla="*/ 4875528 h 6868012"/>
              <a:gd name="connsiteX5" fmla="*/ 3765780 w 5439076"/>
              <a:gd name="connsiteY5" fmla="*/ 6868012 h 6868012"/>
              <a:gd name="connsiteX6" fmla="*/ 0 w 5439076"/>
              <a:gd name="connsiteY6" fmla="*/ 6867849 h 6868012"/>
              <a:gd name="connsiteX0" fmla="*/ 0 w 5439142"/>
              <a:gd name="connsiteY0" fmla="*/ 6878279 h 6878442"/>
              <a:gd name="connsiteX1" fmla="*/ 3051550 w 5439142"/>
              <a:gd name="connsiteY1" fmla="*/ 1043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39142"/>
              <a:gd name="connsiteY0" fmla="*/ 6885233 h 6885396"/>
              <a:gd name="connsiteX1" fmla="*/ 3058504 w 5439142"/>
              <a:gd name="connsiteY1" fmla="*/ 0 h 6885396"/>
              <a:gd name="connsiteX2" fmla="*/ 5437764 w 5439142"/>
              <a:gd name="connsiteY2" fmla="*/ 6954 h 6885396"/>
              <a:gd name="connsiteX3" fmla="*/ 5439050 w 5439142"/>
              <a:gd name="connsiteY3" fmla="*/ 6635648 h 6885396"/>
              <a:gd name="connsiteX4" fmla="*/ 4655294 w 5439142"/>
              <a:gd name="connsiteY4" fmla="*/ 4892912 h 6885396"/>
              <a:gd name="connsiteX5" fmla="*/ 3765780 w 5439142"/>
              <a:gd name="connsiteY5" fmla="*/ 6885396 h 6885396"/>
              <a:gd name="connsiteX6" fmla="*/ 0 w 5439142"/>
              <a:gd name="connsiteY6" fmla="*/ 6885233 h 6885396"/>
              <a:gd name="connsiteX0" fmla="*/ 0 w 5439142"/>
              <a:gd name="connsiteY0" fmla="*/ 6878279 h 6878442"/>
              <a:gd name="connsiteX1" fmla="*/ 3055027 w 5439142"/>
              <a:gd name="connsiteY1" fmla="*/ 0 h 6878442"/>
              <a:gd name="connsiteX2" fmla="*/ 5437764 w 5439142"/>
              <a:gd name="connsiteY2" fmla="*/ 0 h 6878442"/>
              <a:gd name="connsiteX3" fmla="*/ 5439050 w 5439142"/>
              <a:gd name="connsiteY3" fmla="*/ 6628694 h 6878442"/>
              <a:gd name="connsiteX4" fmla="*/ 4655294 w 5439142"/>
              <a:gd name="connsiteY4" fmla="*/ 4885958 h 6878442"/>
              <a:gd name="connsiteX5" fmla="*/ 3765780 w 5439142"/>
              <a:gd name="connsiteY5" fmla="*/ 6878442 h 6878442"/>
              <a:gd name="connsiteX6" fmla="*/ 0 w 5439142"/>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28694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294671 w 5444717"/>
              <a:gd name="connsiteY3" fmla="*/ 6612652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28675"/>
              <a:gd name="connsiteY0" fmla="*/ 6878279 h 6878442"/>
              <a:gd name="connsiteX1" fmla="*/ 3055027 w 5428675"/>
              <a:gd name="connsiteY1" fmla="*/ 0 h 6878442"/>
              <a:gd name="connsiteX2" fmla="*/ 5428675 w 5428675"/>
              <a:gd name="connsiteY2" fmla="*/ 0 h 6878442"/>
              <a:gd name="connsiteX3" fmla="*/ 5423008 w 5428675"/>
              <a:gd name="connsiteY3" fmla="*/ 6692863 h 6878442"/>
              <a:gd name="connsiteX4" fmla="*/ 4655294 w 5428675"/>
              <a:gd name="connsiteY4" fmla="*/ 4885958 h 6878442"/>
              <a:gd name="connsiteX5" fmla="*/ 3765780 w 5428675"/>
              <a:gd name="connsiteY5" fmla="*/ 6878442 h 6878442"/>
              <a:gd name="connsiteX6" fmla="*/ 0 w 5428675"/>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23008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55294 w 5444717"/>
              <a:gd name="connsiteY4" fmla="*/ 4885958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92863 h 6878442"/>
              <a:gd name="connsiteX4" fmla="*/ 4645769 w 5444717"/>
              <a:gd name="connsiteY4" fmla="*/ 4914533 h 6878442"/>
              <a:gd name="connsiteX5" fmla="*/ 3765780 w 5444717"/>
              <a:gd name="connsiteY5" fmla="*/ 6878442 h 6878442"/>
              <a:gd name="connsiteX6" fmla="*/ 0 w 5444717"/>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14533 h 6878442"/>
              <a:gd name="connsiteX5" fmla="*/ 3765780 w 5448623"/>
              <a:gd name="connsiteY5" fmla="*/ 6878442 h 6878442"/>
              <a:gd name="connsiteX6" fmla="*/ 0 w 5448623"/>
              <a:gd name="connsiteY6" fmla="*/ 6878279 h 6878442"/>
              <a:gd name="connsiteX0" fmla="*/ 0 w 5448623"/>
              <a:gd name="connsiteY0" fmla="*/ 6878279 h 6878442"/>
              <a:gd name="connsiteX1" fmla="*/ 3055027 w 5448623"/>
              <a:gd name="connsiteY1" fmla="*/ 0 h 6878442"/>
              <a:gd name="connsiteX2" fmla="*/ 5444717 w 5448623"/>
              <a:gd name="connsiteY2" fmla="*/ 0 h 6878442"/>
              <a:gd name="connsiteX3" fmla="*/ 5448575 w 5448623"/>
              <a:gd name="connsiteY3" fmla="*/ 6721438 h 6878442"/>
              <a:gd name="connsiteX4" fmla="*/ 4645769 w 5448623"/>
              <a:gd name="connsiteY4" fmla="*/ 4933583 h 6878442"/>
              <a:gd name="connsiteX5" fmla="*/ 3765780 w 5448623"/>
              <a:gd name="connsiteY5" fmla="*/ 6878442 h 6878442"/>
              <a:gd name="connsiteX6" fmla="*/ 0 w 5448623"/>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315225 w 5444717"/>
              <a:gd name="connsiteY3" fmla="*/ 679763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933583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5769 w 5444717"/>
              <a:gd name="connsiteY4" fmla="*/ 483440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42987 w 5444717"/>
              <a:gd name="connsiteY4" fmla="*/ 477477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6621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62037 w 5444717"/>
              <a:gd name="connsiteY4" fmla="*/ 4778582 h 6878442"/>
              <a:gd name="connsiteX5" fmla="*/ 3765780 w 5444717"/>
              <a:gd name="connsiteY5" fmla="*/ 6878442 h 6878442"/>
              <a:gd name="connsiteX6" fmla="*/ 0 w 5444717"/>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6428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69539"/>
              <a:gd name="connsiteY0" fmla="*/ 6878279 h 6878442"/>
              <a:gd name="connsiteX1" fmla="*/ 3055027 w 5469539"/>
              <a:gd name="connsiteY1" fmla="*/ 0 h 6878442"/>
              <a:gd name="connsiteX2" fmla="*/ 5444717 w 5469539"/>
              <a:gd name="connsiteY2" fmla="*/ 0 h 6878442"/>
              <a:gd name="connsiteX3" fmla="*/ 5469530 w 5469539"/>
              <a:gd name="connsiteY3" fmla="*/ 6389968 h 6878442"/>
              <a:gd name="connsiteX4" fmla="*/ 4650607 w 5469539"/>
              <a:gd name="connsiteY4" fmla="*/ 4858592 h 6878442"/>
              <a:gd name="connsiteX5" fmla="*/ 3765780 w 5469539"/>
              <a:gd name="connsiteY5" fmla="*/ 6878442 h 6878442"/>
              <a:gd name="connsiteX6" fmla="*/ 0 w 5469539"/>
              <a:gd name="connsiteY6" fmla="*/ 6878279 h 6878442"/>
              <a:gd name="connsiteX0" fmla="*/ 0 w 5444717"/>
              <a:gd name="connsiteY0" fmla="*/ 6878279 h 6878442"/>
              <a:gd name="connsiteX1" fmla="*/ 3055027 w 5444717"/>
              <a:gd name="connsiteY1" fmla="*/ 0 h 6878442"/>
              <a:gd name="connsiteX2" fmla="*/ 5444717 w 5444717"/>
              <a:gd name="connsiteY2" fmla="*/ 0 h 6878442"/>
              <a:gd name="connsiteX3" fmla="*/ 5439050 w 5444717"/>
              <a:gd name="connsiteY3" fmla="*/ 6633808 h 6878442"/>
              <a:gd name="connsiteX4" fmla="*/ 4650607 w 5444717"/>
              <a:gd name="connsiteY4" fmla="*/ 4858592 h 6878442"/>
              <a:gd name="connsiteX5" fmla="*/ 3765780 w 5444717"/>
              <a:gd name="connsiteY5" fmla="*/ 6878442 h 6878442"/>
              <a:gd name="connsiteX6" fmla="*/ 0 w 5444717"/>
              <a:gd name="connsiteY6" fmla="*/ 6878279 h 687844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33808 h 6878279"/>
              <a:gd name="connsiteX4" fmla="*/ 4650607 w 5444717"/>
              <a:gd name="connsiteY4" fmla="*/ 4858592 h 6878279"/>
              <a:gd name="connsiteX5" fmla="*/ 3632430 w 5444717"/>
              <a:gd name="connsiteY5" fmla="*/ 6695562 h 6878279"/>
              <a:gd name="connsiteX6" fmla="*/ 0 w 5444717"/>
              <a:gd name="connsiteY6" fmla="*/ 6878279 h 6878279"/>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7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25207 w 5444717"/>
              <a:gd name="connsiteY4" fmla="*/ 4773925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80241 w 5444717"/>
              <a:gd name="connsiteY4" fmla="*/ 47654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752759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338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22116 w 5444717"/>
              <a:gd name="connsiteY3" fmla="*/ 6489875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86062"/>
              <a:gd name="connsiteX1" fmla="*/ 3055027 w 5444717"/>
              <a:gd name="connsiteY1" fmla="*/ 0 h 6886062"/>
              <a:gd name="connsiteX2" fmla="*/ 5444717 w 5444717"/>
              <a:gd name="connsiteY2" fmla="*/ 0 h 6886062"/>
              <a:gd name="connsiteX3" fmla="*/ 5439050 w 5444717"/>
              <a:gd name="connsiteY3" fmla="*/ 6608408 h 6886062"/>
              <a:gd name="connsiteX4" fmla="*/ 4650608 w 5444717"/>
              <a:gd name="connsiteY4" fmla="*/ 4858592 h 6886062"/>
              <a:gd name="connsiteX5" fmla="*/ 3754350 w 5444717"/>
              <a:gd name="connsiteY5" fmla="*/ 6886062 h 6886062"/>
              <a:gd name="connsiteX6" fmla="*/ 0 w 5444717"/>
              <a:gd name="connsiteY6" fmla="*/ 6878279 h 6886062"/>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41650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695083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8585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8 w 5444717"/>
              <a:gd name="connsiteY4" fmla="*/ 49474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46375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050 w 5444717"/>
              <a:gd name="connsiteY3" fmla="*/ 6608408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252784 w 5444717"/>
              <a:gd name="connsiteY3" fmla="*/ 6536441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29574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43284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1289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38242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50609 w 5444717"/>
              <a:gd name="connsiteY4" fmla="*/ 4871292 h 6878279"/>
              <a:gd name="connsiteX5" fmla="*/ 3762817 w 5444717"/>
              <a:gd name="connsiteY5" fmla="*/ 6877596 h 6878279"/>
              <a:gd name="connsiteX6" fmla="*/ 0 w 5444717"/>
              <a:gd name="connsiteY6" fmla="*/ 6878279 h 6878279"/>
              <a:gd name="connsiteX0" fmla="*/ 0 w 5444717"/>
              <a:gd name="connsiteY0" fmla="*/ 6878279 h 6878279"/>
              <a:gd name="connsiteX1" fmla="*/ 3055027 w 5444717"/>
              <a:gd name="connsiteY1" fmla="*/ 0 h 6878279"/>
              <a:gd name="connsiteX2" fmla="*/ 5444717 w 5444717"/>
              <a:gd name="connsiteY2" fmla="*/ 0 h 6878279"/>
              <a:gd name="connsiteX3" fmla="*/ 5439808 w 5444717"/>
              <a:gd name="connsiteY3" fmla="*/ 6655626 h 6878279"/>
              <a:gd name="connsiteX4" fmla="*/ 4647132 w 5444717"/>
              <a:gd name="connsiteY4" fmla="*/ 4871292 h 6878279"/>
              <a:gd name="connsiteX5" fmla="*/ 3762817 w 5444717"/>
              <a:gd name="connsiteY5" fmla="*/ 6877596 h 6878279"/>
              <a:gd name="connsiteX6" fmla="*/ 0 w 5444717"/>
              <a:gd name="connsiteY6" fmla="*/ 6878279 h 68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717" h="6878279">
                <a:moveTo>
                  <a:pt x="0" y="6878279"/>
                </a:moveTo>
                <a:lnTo>
                  <a:pt x="3055027" y="0"/>
                </a:lnTo>
                <a:lnTo>
                  <a:pt x="5444717" y="0"/>
                </a:lnTo>
                <a:cubicBezTo>
                  <a:pt x="5444126" y="2192079"/>
                  <a:pt x="5440399" y="4463547"/>
                  <a:pt x="5439808" y="6655626"/>
                </a:cubicBezTo>
                <a:cubicBezTo>
                  <a:pt x="5302176" y="6341251"/>
                  <a:pt x="4827295" y="5270727"/>
                  <a:pt x="4647132" y="4871292"/>
                </a:cubicBezTo>
                <a:lnTo>
                  <a:pt x="3762817" y="6877596"/>
                </a:lnTo>
                <a:lnTo>
                  <a:pt x="0" y="6878279"/>
                </a:lnTo>
                <a:close/>
              </a:path>
            </a:pathLst>
          </a:custGeom>
          <a:solidFill>
            <a:schemeClr val="tx2"/>
          </a:solidFill>
          <a:ln>
            <a:noFill/>
          </a:ln>
        </p:spPr>
        <p:txBody>
          <a:bodyPr anchor="ctr"/>
          <a:lstStyle>
            <a:lvl1pPr marL="0" indent="0" algn="ctr">
              <a:buNone/>
              <a:defRPr/>
            </a:lvl1pPr>
          </a:lstStyle>
          <a:p>
            <a:r>
              <a:rPr lang="en-GB" dirty="0"/>
              <a:t>Click icon </a:t>
            </a:r>
            <a:br>
              <a:rPr lang="en-GB" dirty="0"/>
            </a:br>
            <a:r>
              <a:rPr lang="en-GB" dirty="0"/>
              <a:t>to add </a:t>
            </a:r>
            <a:br>
              <a:rPr lang="en-GB" dirty="0"/>
            </a:br>
            <a:r>
              <a:rPr lang="en-GB" dirty="0"/>
              <a:t>picture</a:t>
            </a:r>
          </a:p>
        </p:txBody>
      </p:sp>
      <p:sp>
        <p:nvSpPr>
          <p:cNvPr id="14" name="Footer Placeholder 4">
            <a:extLst>
              <a:ext uri="{FF2B5EF4-FFF2-40B4-BE49-F238E27FC236}">
                <a16:creationId xmlns:a16="http://schemas.microsoft.com/office/drawing/2014/main" xmlns="" id="{D3831BE8-0443-4BBD-BFC2-B38234460AB7}"/>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6" name="Slide Number Placeholder 5">
            <a:extLst>
              <a:ext uri="{FF2B5EF4-FFF2-40B4-BE49-F238E27FC236}">
                <a16:creationId xmlns:a16="http://schemas.microsoft.com/office/drawing/2014/main" xmlns="" id="{05B31C95-AE19-4C61-AA5E-5075AA3E4CBA}"/>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15" name="TextBox 14">
            <a:extLst>
              <a:ext uri="{FF2B5EF4-FFF2-40B4-BE49-F238E27FC236}">
                <a16:creationId xmlns:a16="http://schemas.microsoft.com/office/drawing/2014/main" xmlns="" id="{EDAB945C-AB45-41C5-9BC9-989B6B9938F9}"/>
              </a:ext>
            </a:extLst>
          </p:cNvPr>
          <p:cNvSpPr txBox="1"/>
          <p:nvPr/>
        </p:nvSpPr>
        <p:spPr>
          <a:xfrm>
            <a:off x="4873643" y="5217928"/>
            <a:ext cx="4279574" cy="1361911"/>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Adding an image to the right hand shape (recommended):</a:t>
            </a:r>
          </a:p>
          <a:p>
            <a:r>
              <a:rPr lang="en-GB" sz="750" dirty="0">
                <a:solidFill>
                  <a:schemeClr val="bg1">
                    <a:lumMod val="50000"/>
                  </a:schemeClr>
                </a:solidFill>
                <a:latin typeface="Arial" panose="020B0604020202020204" pitchFamily="34" charset="0"/>
                <a:cs typeface="Arial" panose="020B0604020202020204" pitchFamily="34" charset="0"/>
              </a:rPr>
              <a:t>Prior to starting, please browse our image library </a:t>
            </a:r>
            <a:r>
              <a:rPr lang="en-GB" sz="750" b="1" dirty="0">
                <a:solidFill>
                  <a:schemeClr val="bg1">
                    <a:lumMod val="50000"/>
                  </a:schemeClr>
                </a:solidFill>
                <a:latin typeface="Arial" panose="020B0604020202020204" pitchFamily="34" charset="0"/>
                <a:cs typeface="Arial" panose="020B0604020202020204" pitchFamily="34" charset="0"/>
              </a:rPr>
              <a:t>https://avevaimages.thirdlight.com/</a:t>
            </a:r>
          </a:p>
          <a:p>
            <a:r>
              <a:rPr lang="en-GB" sz="750" dirty="0">
                <a:solidFill>
                  <a:schemeClr val="bg1">
                    <a:lumMod val="50000"/>
                  </a:schemeClr>
                </a:solidFill>
                <a:latin typeface="Arial" panose="020B0604020202020204" pitchFamily="34" charset="0"/>
                <a:cs typeface="Arial" panose="020B0604020202020204" pitchFamily="34" charset="0"/>
              </a:rPr>
              <a:t>and download some image options.</a:t>
            </a:r>
          </a:p>
          <a:p>
            <a:r>
              <a:rPr lang="en-GB" sz="750" dirty="0">
                <a:solidFill>
                  <a:schemeClr val="bg1">
                    <a:lumMod val="50000"/>
                  </a:schemeClr>
                </a:solidFill>
                <a:latin typeface="Arial" panose="020B0604020202020204" pitchFamily="34" charset="0"/>
                <a:cs typeface="Arial" panose="020B0604020202020204" pitchFamily="34" charset="0"/>
              </a:rPr>
              <a:t>(We recommend either a Digital Asset, Physical Asset or a People image, available via folders of the same names in the image library.)</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“Click icon to add picture” and browse your local drive for an image previously downloaded.</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need to resize the image or the image doesn’t ‘sit’ right you can reposition by clicking on the “Crop” icon in the ribbon via clicking “Format &gt; Size &gt; Crop”.  Be careful to </a:t>
            </a:r>
            <a:r>
              <a:rPr lang="en-GB" sz="750" b="1" dirty="0">
                <a:solidFill>
                  <a:schemeClr val="tx1">
                    <a:lumMod val="85000"/>
                    <a:lumOff val="15000"/>
                  </a:schemeClr>
                </a:solidFill>
                <a:latin typeface="Arial" panose="020B0604020202020204" pitchFamily="34" charset="0"/>
                <a:cs typeface="Arial" panose="020B0604020202020204" pitchFamily="34" charset="0"/>
              </a:rPr>
              <a:t>only</a:t>
            </a:r>
            <a:r>
              <a:rPr lang="en-GB" sz="750" dirty="0">
                <a:solidFill>
                  <a:schemeClr val="tx1">
                    <a:lumMod val="85000"/>
                    <a:lumOff val="15000"/>
                  </a:schemeClr>
                </a:solidFill>
                <a:latin typeface="Arial" panose="020B0604020202020204" pitchFamily="34" charset="0"/>
                <a:cs typeface="Arial" panose="020B0604020202020204" pitchFamily="34" charset="0"/>
              </a:rPr>
              <a:t> </a:t>
            </a:r>
            <a:r>
              <a:rPr lang="en-GB" sz="750" b="1" dirty="0">
                <a:solidFill>
                  <a:schemeClr val="tx1">
                    <a:lumMod val="85000"/>
                    <a:lumOff val="15000"/>
                  </a:schemeClr>
                </a:solidFill>
                <a:latin typeface="Arial" panose="020B0604020202020204" pitchFamily="34" charset="0"/>
                <a:cs typeface="Arial" panose="020B0604020202020204" pitchFamily="34" charset="0"/>
              </a:rPr>
              <a:t>use the circle grab handles on the corners </a:t>
            </a:r>
            <a:r>
              <a:rPr lang="en-GB" sz="750" dirty="0">
                <a:solidFill>
                  <a:schemeClr val="tx1">
                    <a:lumMod val="85000"/>
                    <a:lumOff val="15000"/>
                  </a:schemeClr>
                </a:solidFill>
                <a:latin typeface="Arial" panose="020B0604020202020204" pitchFamily="34" charset="0"/>
                <a:cs typeface="Arial" panose="020B0604020202020204" pitchFamily="34" charset="0"/>
              </a:rPr>
              <a:t>when resizing.</a:t>
            </a:r>
          </a:p>
          <a:p>
            <a:pPr marL="171450" indent="-171450">
              <a:buAutoNum type="arabicPeriod"/>
            </a:pPr>
            <a:r>
              <a:rPr lang="en-GB" sz="750" dirty="0">
                <a:solidFill>
                  <a:schemeClr val="tx1">
                    <a:lumMod val="85000"/>
                    <a:lumOff val="15000"/>
                  </a:schemeClr>
                </a:solidFill>
                <a:latin typeface="Arial" panose="020B0604020202020204" pitchFamily="34" charset="0"/>
                <a:cs typeface="Arial" panose="020B0604020202020204" pitchFamily="34" charset="0"/>
              </a:rPr>
              <a:t>If you change your mind and want to change the image – Select the triangle shape and press the Delete key or Backspace key on your keyboard to start again.</a:t>
            </a:r>
          </a:p>
        </p:txBody>
      </p:sp>
      <p:sp>
        <p:nvSpPr>
          <p:cNvPr id="17" name="Title 1">
            <a:extLst>
              <a:ext uri="{FF2B5EF4-FFF2-40B4-BE49-F238E27FC236}">
                <a16:creationId xmlns:a16="http://schemas.microsoft.com/office/drawing/2014/main" xmlns="" id="{7D4EA8F4-5F9B-44ED-8D87-6F4F2EA06186}"/>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18" name="Text Placeholder 7">
            <a:extLst>
              <a:ext uri="{FF2B5EF4-FFF2-40B4-BE49-F238E27FC236}">
                <a16:creationId xmlns:a16="http://schemas.microsoft.com/office/drawing/2014/main" xmlns="" id="{02DC7B3F-738B-43D5-A126-509044EDB544}"/>
              </a:ext>
            </a:extLst>
          </p:cNvPr>
          <p:cNvSpPr>
            <a:spLocks noGrp="1"/>
          </p:cNvSpPr>
          <p:nvPr>
            <p:ph type="body" sz="quarter" idx="14"/>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9" name="Content Placeholder 2">
            <a:extLst>
              <a:ext uri="{FF2B5EF4-FFF2-40B4-BE49-F238E27FC236}">
                <a16:creationId xmlns:a16="http://schemas.microsoft.com/office/drawing/2014/main" xmlns="" id="{CC326A6F-35E0-4789-AD67-DB49294C0B6D}"/>
              </a:ext>
            </a:extLst>
          </p:cNvPr>
          <p:cNvSpPr>
            <a:spLocks noGrp="1"/>
          </p:cNvSpPr>
          <p:nvPr>
            <p:ph idx="1"/>
          </p:nvPr>
        </p:nvSpPr>
        <p:spPr>
          <a:xfrm>
            <a:off x="378000" y="1188000"/>
            <a:ext cx="5308425" cy="3240000"/>
          </a:xfrm>
        </p:spPr>
        <p:txBody>
          <a:bodyPr>
            <a:noAutofit/>
          </a:bodyPr>
          <a:lstStyle>
            <a:lvl5pPr>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12748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ntent with chart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52C97DD9-9EDB-4F99-8F2A-96505DB04535}"/>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54F2EBF4-A3DA-48D3-AE46-F057F8D16CA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Text Placeholder 12">
            <a:extLst>
              <a:ext uri="{FF2B5EF4-FFF2-40B4-BE49-F238E27FC236}">
                <a16:creationId xmlns:a16="http://schemas.microsoft.com/office/drawing/2014/main" xmlns="" id="{F881A89A-5B99-4886-A44D-173F33A532E6}"/>
              </a:ext>
            </a:extLst>
          </p:cNvPr>
          <p:cNvSpPr>
            <a:spLocks noGrp="1"/>
          </p:cNvSpPr>
          <p:nvPr>
            <p:ph type="body" sz="quarter" idx="15"/>
          </p:nvPr>
        </p:nvSpPr>
        <p:spPr>
          <a:xfrm>
            <a:off x="7560000" y="1188000"/>
            <a:ext cx="1452600" cy="810000"/>
          </a:xfrm>
        </p:spPr>
        <p:txBody>
          <a:bodyPr>
            <a:noAutofit/>
          </a:bodyPr>
          <a:lstStyle>
            <a:lvl1pPr marL="0" indent="0">
              <a:lnSpc>
                <a:spcPts val="2400"/>
              </a:lnSpc>
              <a:spcAft>
                <a:spcPts val="0"/>
              </a:spcAft>
              <a:buNone/>
              <a:defRPr sz="2100" b="1">
                <a:solidFill>
                  <a:schemeClr val="accent2"/>
                </a:solidFill>
              </a:defRPr>
            </a:lvl1pPr>
            <a:lvl2pPr marL="0" indent="0">
              <a:lnSpc>
                <a:spcPts val="2400"/>
              </a:lnSpc>
              <a:spcAft>
                <a:spcPts val="0"/>
              </a:spcAft>
              <a:buNone/>
              <a:defRPr sz="2100" b="0">
                <a:solidFill>
                  <a:schemeClr val="accent2"/>
                </a:solidFill>
              </a:defRPr>
            </a:lvl2pPr>
            <a:lvl3pPr marL="0" indent="0">
              <a:lnSpc>
                <a:spcPts val="1800"/>
              </a:lnSpc>
              <a:spcBef>
                <a:spcPts val="0"/>
              </a:spcBef>
              <a:spcAft>
                <a:spcPts val="0"/>
              </a:spcAft>
              <a:buNone/>
              <a:defRPr sz="1500">
                <a:solidFill>
                  <a:schemeClr val="accent1"/>
                </a:solidFill>
              </a:defRPr>
            </a:lvl3pPr>
          </a:lstStyle>
          <a:p>
            <a:pPr lvl="0"/>
            <a:r>
              <a:rPr lang="en-US"/>
              <a:t>Edit Master text styles</a:t>
            </a:r>
          </a:p>
          <a:p>
            <a:pPr lvl="1"/>
            <a:r>
              <a:rPr lang="en-US"/>
              <a:t>Second level</a:t>
            </a:r>
          </a:p>
          <a:p>
            <a:pPr lvl="2"/>
            <a:r>
              <a:rPr lang="en-US"/>
              <a:t>Third level</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4" name="Text Placeholder 12">
            <a:extLst>
              <a:ext uri="{FF2B5EF4-FFF2-40B4-BE49-F238E27FC236}">
                <a16:creationId xmlns:a16="http://schemas.microsoft.com/office/drawing/2014/main" xmlns="" id="{43AA7D44-BC15-475B-B3F8-FCBE61D905F4}"/>
              </a:ext>
            </a:extLst>
          </p:cNvPr>
          <p:cNvSpPr>
            <a:spLocks noGrp="1"/>
          </p:cNvSpPr>
          <p:nvPr>
            <p:ph type="body" sz="quarter" idx="16"/>
          </p:nvPr>
        </p:nvSpPr>
        <p:spPr>
          <a:xfrm>
            <a:off x="7560000" y="2219307"/>
            <a:ext cx="1452600" cy="810000"/>
          </a:xfrm>
        </p:spPr>
        <p:txBody>
          <a:bodyPr>
            <a:noAutofit/>
          </a:bodyPr>
          <a:lstStyle>
            <a:lvl1pPr marL="0" indent="0">
              <a:lnSpc>
                <a:spcPts val="2400"/>
              </a:lnSpc>
              <a:spcAft>
                <a:spcPts val="0"/>
              </a:spcAft>
              <a:buNone/>
              <a:defRPr sz="2100" b="1">
                <a:solidFill>
                  <a:schemeClr val="accent2"/>
                </a:solidFill>
              </a:defRPr>
            </a:lvl1pPr>
            <a:lvl2pPr marL="0" indent="0" algn="l">
              <a:lnSpc>
                <a:spcPts val="2400"/>
              </a:lnSpc>
              <a:spcAft>
                <a:spcPts val="0"/>
              </a:spcAft>
              <a:buNone/>
              <a:defRPr sz="2100" b="0">
                <a:solidFill>
                  <a:schemeClr val="accent2"/>
                </a:solidFill>
              </a:defRPr>
            </a:lvl2pPr>
            <a:lvl3pPr marL="0" indent="0">
              <a:lnSpc>
                <a:spcPts val="1800"/>
              </a:lnSpc>
              <a:spcBef>
                <a:spcPts val="0"/>
              </a:spcBef>
              <a:spcAft>
                <a:spcPts val="0"/>
              </a:spcAft>
              <a:buNone/>
              <a:defRPr sz="1500">
                <a:solidFill>
                  <a:schemeClr val="accent1"/>
                </a:solidFill>
              </a:defRPr>
            </a:lvl3pPr>
          </a:lstStyle>
          <a:p>
            <a:pPr lvl="0"/>
            <a:r>
              <a:rPr lang="en-US"/>
              <a:t>Edit Master text styles</a:t>
            </a:r>
          </a:p>
          <a:p>
            <a:pPr lvl="1"/>
            <a:r>
              <a:rPr lang="en-US"/>
              <a:t>Second level</a:t>
            </a:r>
          </a:p>
          <a:p>
            <a:pPr lvl="2"/>
            <a:r>
              <a:rPr lang="en-US"/>
              <a:t>Third level</a:t>
            </a:r>
          </a:p>
        </p:txBody>
      </p:sp>
      <p:sp>
        <p:nvSpPr>
          <p:cNvPr id="20" name="Title 1">
            <a:extLst>
              <a:ext uri="{FF2B5EF4-FFF2-40B4-BE49-F238E27FC236}">
                <a16:creationId xmlns:a16="http://schemas.microsoft.com/office/drawing/2014/main" xmlns="" id="{83E7B97F-A3D3-4BFF-81BD-83490749F34F}"/>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21" name="Text Placeholder 7">
            <a:extLst>
              <a:ext uri="{FF2B5EF4-FFF2-40B4-BE49-F238E27FC236}">
                <a16:creationId xmlns:a16="http://schemas.microsoft.com/office/drawing/2014/main" xmlns="" id="{C8B28B6E-F50A-4DD3-B43A-DE5684249C7F}"/>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22" name="Footer Placeholder 4">
            <a:extLst>
              <a:ext uri="{FF2B5EF4-FFF2-40B4-BE49-F238E27FC236}">
                <a16:creationId xmlns:a16="http://schemas.microsoft.com/office/drawing/2014/main" xmlns="" id="{93E69D38-B636-4F62-A671-636F45DB230C}"/>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4" name="Slide Number Placeholder 5">
            <a:extLst>
              <a:ext uri="{FF2B5EF4-FFF2-40B4-BE49-F238E27FC236}">
                <a16:creationId xmlns:a16="http://schemas.microsoft.com/office/drawing/2014/main" xmlns="" id="{9CED144D-3C50-4610-B4D3-822DECD4D509}"/>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
        <p:nvSpPr>
          <p:cNvPr id="4" name="Chart Placeholder 3">
            <a:extLst>
              <a:ext uri="{FF2B5EF4-FFF2-40B4-BE49-F238E27FC236}">
                <a16:creationId xmlns:a16="http://schemas.microsoft.com/office/drawing/2014/main" xmlns="" id="{A565F70D-B05C-4EAF-8CAE-CEBA324A87EE}"/>
              </a:ext>
            </a:extLst>
          </p:cNvPr>
          <p:cNvSpPr>
            <a:spLocks noGrp="1"/>
          </p:cNvSpPr>
          <p:nvPr>
            <p:ph type="chart" sz="quarter" idx="17"/>
          </p:nvPr>
        </p:nvSpPr>
        <p:spPr>
          <a:xfrm>
            <a:off x="378000" y="1188244"/>
            <a:ext cx="6028816" cy="3075385"/>
          </a:xfrm>
        </p:spPr>
        <p:txBody>
          <a:bodyPr anchor="ctr"/>
          <a:lstStyle>
            <a:lvl1pPr marL="0" indent="0" algn="ctr">
              <a:buNone/>
              <a:defRPr/>
            </a:lvl1pPr>
          </a:lstStyle>
          <a:p>
            <a:r>
              <a:rPr lang="en-US"/>
              <a:t>Click icon to add chart</a:t>
            </a:r>
            <a:endParaRPr lang="en-GB" dirty="0"/>
          </a:p>
        </p:txBody>
      </p:sp>
    </p:spTree>
    <p:extLst>
      <p:ext uri="{BB962C8B-B14F-4D97-AF65-F5344CB8AC3E}">
        <p14:creationId xmlns:p14="http://schemas.microsoft.com/office/powerpoint/2010/main" val="40263872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ntent with chart opti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EB3EA498-27DE-4A07-A20F-E165DA077715}"/>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Isosceles Triangle 7">
            <a:extLst>
              <a:ext uri="{FF2B5EF4-FFF2-40B4-BE49-F238E27FC236}">
                <a16:creationId xmlns:a16="http://schemas.microsoft.com/office/drawing/2014/main" xmlns="" id="{3E4FD497-C04A-4357-BF1D-112C2F2A7717}"/>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Content Placeholder 2"/>
          <p:cNvSpPr>
            <a:spLocks noGrp="1"/>
          </p:cNvSpPr>
          <p:nvPr>
            <p:ph idx="1"/>
          </p:nvPr>
        </p:nvSpPr>
        <p:spPr>
          <a:xfrm>
            <a:off x="378000" y="1188000"/>
            <a:ext cx="3429000" cy="3240000"/>
          </a:xfrm>
        </p:spPr>
        <p:txBody>
          <a:bodyPr>
            <a:noAutofit/>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p:cNvSpPr>
            <a:spLocks noGrp="1"/>
          </p:cNvSpPr>
          <p:nvPr>
            <p:ph type="chart" sz="quarter" idx="14"/>
          </p:nvPr>
        </p:nvSpPr>
        <p:spPr>
          <a:xfrm>
            <a:off x="4644000" y="1188000"/>
            <a:ext cx="1728000" cy="2706806"/>
          </a:xfrm>
        </p:spPr>
        <p:txBody>
          <a:bodyPr anchor="ctr">
            <a:noAutofit/>
          </a:bodyPr>
          <a:lstStyle>
            <a:lvl1pPr marL="0" indent="0" algn="ctr">
              <a:buNone/>
              <a:defRPr/>
            </a:lvl1pPr>
          </a:lstStyle>
          <a:p>
            <a:r>
              <a:rPr lang="en-US"/>
              <a:t>Click icon to add chart</a:t>
            </a:r>
            <a:endParaRPr lang="en-GB" dirty="0"/>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3" name="Chart Placeholder 6">
            <a:extLst>
              <a:ext uri="{FF2B5EF4-FFF2-40B4-BE49-F238E27FC236}">
                <a16:creationId xmlns:a16="http://schemas.microsoft.com/office/drawing/2014/main" xmlns="" id="{FA487222-A49D-4410-9AB0-452E9DD15693}"/>
              </a:ext>
            </a:extLst>
          </p:cNvPr>
          <p:cNvSpPr>
            <a:spLocks noGrp="1"/>
          </p:cNvSpPr>
          <p:nvPr>
            <p:ph type="chart" sz="quarter" idx="15"/>
          </p:nvPr>
        </p:nvSpPr>
        <p:spPr>
          <a:xfrm>
            <a:off x="6863850" y="1188000"/>
            <a:ext cx="1728000" cy="2706806"/>
          </a:xfrm>
        </p:spPr>
        <p:txBody>
          <a:bodyPr anchor="ctr">
            <a:noAutofit/>
          </a:bodyPr>
          <a:lstStyle>
            <a:lvl1pPr marL="0" indent="0" algn="ctr">
              <a:buNone/>
              <a:defRPr/>
            </a:lvl1pPr>
          </a:lstStyle>
          <a:p>
            <a:r>
              <a:rPr lang="en-US"/>
              <a:t>Click icon to add chart</a:t>
            </a:r>
            <a:endParaRPr lang="en-GB"/>
          </a:p>
        </p:txBody>
      </p:sp>
      <p:sp>
        <p:nvSpPr>
          <p:cNvPr id="17" name="Title 1">
            <a:extLst>
              <a:ext uri="{FF2B5EF4-FFF2-40B4-BE49-F238E27FC236}">
                <a16:creationId xmlns:a16="http://schemas.microsoft.com/office/drawing/2014/main" xmlns="" id="{4099EBC5-54AC-4941-A8DF-C99C2AF77278}"/>
              </a:ext>
            </a:extLst>
          </p:cNvPr>
          <p:cNvSpPr>
            <a:spLocks noGrp="1"/>
          </p:cNvSpPr>
          <p:nvPr>
            <p:ph type="title"/>
          </p:nvPr>
        </p:nvSpPr>
        <p:spPr>
          <a:xfrm>
            <a:off x="378000" y="459000"/>
            <a:ext cx="7380000" cy="297000"/>
          </a:xfrm>
        </p:spPr>
        <p:txBody>
          <a:bodyPr>
            <a:noAutofit/>
          </a:bodyPr>
          <a:lstStyle/>
          <a:p>
            <a:r>
              <a:rPr lang="en-US"/>
              <a:t>Click to edit Master title style</a:t>
            </a:r>
            <a:endParaRPr lang="en-US" dirty="0"/>
          </a:p>
        </p:txBody>
      </p:sp>
      <p:sp>
        <p:nvSpPr>
          <p:cNvPr id="18" name="Text Placeholder 7">
            <a:extLst>
              <a:ext uri="{FF2B5EF4-FFF2-40B4-BE49-F238E27FC236}">
                <a16:creationId xmlns:a16="http://schemas.microsoft.com/office/drawing/2014/main" xmlns="" id="{5715D11C-75A5-42E6-B343-F1D301AF591F}"/>
              </a:ext>
            </a:extLst>
          </p:cNvPr>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sp>
        <p:nvSpPr>
          <p:cNvPr id="19" name="Footer Placeholder 4">
            <a:extLst>
              <a:ext uri="{FF2B5EF4-FFF2-40B4-BE49-F238E27FC236}">
                <a16:creationId xmlns:a16="http://schemas.microsoft.com/office/drawing/2014/main" xmlns="" id="{31D1A11A-B58F-4632-9C0B-11D24DA4105D}"/>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1" name="Slide Number Placeholder 5">
            <a:extLst>
              <a:ext uri="{FF2B5EF4-FFF2-40B4-BE49-F238E27FC236}">
                <a16:creationId xmlns:a16="http://schemas.microsoft.com/office/drawing/2014/main" xmlns="" id="{F2A29726-FF71-4099-8BCA-7A060CAC53BF}"/>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38610088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isclaimer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75454B1-28B8-4419-9DF8-4AC09DD3E591}"/>
              </a:ext>
            </a:extLst>
          </p:cNvPr>
          <p:cNvSpPr/>
          <p:nvPr/>
        </p:nvSpPr>
        <p:spPr>
          <a:xfrm>
            <a:off x="0" y="-1"/>
            <a:ext cx="9144000" cy="51506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extBox 11">
            <a:extLst>
              <a:ext uri="{FF2B5EF4-FFF2-40B4-BE49-F238E27FC236}">
                <a16:creationId xmlns:a16="http://schemas.microsoft.com/office/drawing/2014/main" xmlns="" id="{8DC5340D-9095-4617-92BD-21105993139C}"/>
              </a:ext>
            </a:extLst>
          </p:cNvPr>
          <p:cNvSpPr txBox="1"/>
          <p:nvPr/>
        </p:nvSpPr>
        <p:spPr>
          <a:xfrm>
            <a:off x="378000" y="3166105"/>
            <a:ext cx="3780000" cy="1476901"/>
          </a:xfrm>
          <a:prstGeom prst="rect">
            <a:avLst/>
          </a:prstGeom>
          <a:noFill/>
        </p:spPr>
        <p:txBody>
          <a:bodyPr wrap="square" lIns="0" tIns="0" rIns="0" bIns="0" rtlCol="0">
            <a:noAutofit/>
          </a:bodyPr>
          <a:lstStyle/>
          <a:p>
            <a:pPr>
              <a:lnSpc>
                <a:spcPts val="900"/>
              </a:lnSpc>
              <a:spcAft>
                <a:spcPts val="150"/>
              </a:spcAft>
            </a:pPr>
            <a:r>
              <a:rPr lang="en-GB" sz="750" b="0" dirty="0">
                <a:solidFill>
                  <a:schemeClr val="tx1"/>
                </a:solidFill>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br>
              <a:rPr lang="en-GB" sz="750" b="0" dirty="0">
                <a:solidFill>
                  <a:schemeClr val="tx1"/>
                </a:solidFill>
              </a:rPr>
            </a:br>
            <a:r>
              <a:rPr lang="en-GB" sz="750" b="0" dirty="0">
                <a:solidFill>
                  <a:schemeClr val="tx1"/>
                </a:solidFill>
              </a:rPr>
              <a:t>The Company shall not be obliged to disclose any revision to these forward-looking statements to reflect events or circumstances occurring after the date on which they are made or to reflect the occurrence of future events.</a:t>
            </a:r>
          </a:p>
        </p:txBody>
      </p:sp>
      <p:sp>
        <p:nvSpPr>
          <p:cNvPr id="8" name="Isosceles Triangle 12">
            <a:extLst>
              <a:ext uri="{FF2B5EF4-FFF2-40B4-BE49-F238E27FC236}">
                <a16:creationId xmlns:a16="http://schemas.microsoft.com/office/drawing/2014/main" xmlns="" id="{4B3AA152-6888-492D-901E-E7F5B4DF8ABE}"/>
              </a:ext>
            </a:extLst>
          </p:cNvPr>
          <p:cNvSpPr/>
          <p:nvPr/>
        </p:nvSpPr>
        <p:spPr>
          <a:xfrm>
            <a:off x="5216706" y="259200"/>
            <a:ext cx="3933825" cy="4891462"/>
          </a:xfrm>
          <a:custGeom>
            <a:avLst/>
            <a:gdLst>
              <a:gd name="connsiteX0" fmla="*/ 0 w 5853600"/>
              <a:gd name="connsiteY0" fmla="*/ 6508800 h 6508800"/>
              <a:gd name="connsiteX1" fmla="*/ 2926800 w 5853600"/>
              <a:gd name="connsiteY1" fmla="*/ 0 h 6508800"/>
              <a:gd name="connsiteX2" fmla="*/ 5853600 w 5853600"/>
              <a:gd name="connsiteY2" fmla="*/ 6508800 h 6508800"/>
              <a:gd name="connsiteX3" fmla="*/ 0 w 5853600"/>
              <a:gd name="connsiteY3" fmla="*/ 6508800 h 6508800"/>
              <a:gd name="connsiteX0" fmla="*/ 0 w 5853600"/>
              <a:gd name="connsiteY0" fmla="*/ 6508800 h 6508800"/>
              <a:gd name="connsiteX1" fmla="*/ 2926800 w 5853600"/>
              <a:gd name="connsiteY1" fmla="*/ 0 h 6508800"/>
              <a:gd name="connsiteX2" fmla="*/ 5234709 w 5853600"/>
              <a:gd name="connsiteY2" fmla="*/ 5123383 h 6508800"/>
              <a:gd name="connsiteX3" fmla="*/ 5853600 w 5853600"/>
              <a:gd name="connsiteY3" fmla="*/ 6508800 h 6508800"/>
              <a:gd name="connsiteX4" fmla="*/ 0 w 5853600"/>
              <a:gd name="connsiteY4" fmla="*/ 6508800 h 6508800"/>
              <a:gd name="connsiteX0" fmla="*/ 0 w 5853600"/>
              <a:gd name="connsiteY0" fmla="*/ 6508800 h 6516754"/>
              <a:gd name="connsiteX1" fmla="*/ 2926800 w 5853600"/>
              <a:gd name="connsiteY1" fmla="*/ 0 h 6516754"/>
              <a:gd name="connsiteX2" fmla="*/ 5234709 w 5853600"/>
              <a:gd name="connsiteY2" fmla="*/ 5123383 h 6516754"/>
              <a:gd name="connsiteX3" fmla="*/ 5853600 w 5853600"/>
              <a:gd name="connsiteY3" fmla="*/ 6508800 h 6516754"/>
              <a:gd name="connsiteX4" fmla="*/ 5234709 w 5853600"/>
              <a:gd name="connsiteY4" fmla="*/ 6516754 h 6516754"/>
              <a:gd name="connsiteX5" fmla="*/ 0 w 5853600"/>
              <a:gd name="connsiteY5" fmla="*/ 6508800 h 6516754"/>
              <a:gd name="connsiteX0" fmla="*/ 0 w 5234709"/>
              <a:gd name="connsiteY0" fmla="*/ 6508800 h 6516754"/>
              <a:gd name="connsiteX1" fmla="*/ 2926800 w 5234709"/>
              <a:gd name="connsiteY1" fmla="*/ 0 h 6516754"/>
              <a:gd name="connsiteX2" fmla="*/ 5234709 w 5234709"/>
              <a:gd name="connsiteY2" fmla="*/ 5123383 h 6516754"/>
              <a:gd name="connsiteX3" fmla="*/ 5234709 w 5234709"/>
              <a:gd name="connsiteY3" fmla="*/ 6516754 h 6516754"/>
              <a:gd name="connsiteX4" fmla="*/ 0 w 5234709"/>
              <a:gd name="connsiteY4" fmla="*/ 6508800 h 6516754"/>
              <a:gd name="connsiteX0" fmla="*/ 0 w 5245100"/>
              <a:gd name="connsiteY0" fmla="*/ 6519191 h 6519191"/>
              <a:gd name="connsiteX1" fmla="*/ 2937191 w 5245100"/>
              <a:gd name="connsiteY1" fmla="*/ 0 h 6519191"/>
              <a:gd name="connsiteX2" fmla="*/ 5245100 w 5245100"/>
              <a:gd name="connsiteY2" fmla="*/ 5123383 h 6519191"/>
              <a:gd name="connsiteX3" fmla="*/ 5245100 w 5245100"/>
              <a:gd name="connsiteY3" fmla="*/ 6516754 h 6519191"/>
              <a:gd name="connsiteX4" fmla="*/ 0 w 5245100"/>
              <a:gd name="connsiteY4" fmla="*/ 6519191 h 6519191"/>
              <a:gd name="connsiteX0" fmla="*/ 0 w 5245100"/>
              <a:gd name="connsiteY0" fmla="*/ 6519191 h 6521949"/>
              <a:gd name="connsiteX1" fmla="*/ 2937191 w 5245100"/>
              <a:gd name="connsiteY1" fmla="*/ 0 h 6521949"/>
              <a:gd name="connsiteX2" fmla="*/ 5245100 w 5245100"/>
              <a:gd name="connsiteY2" fmla="*/ 5123383 h 6521949"/>
              <a:gd name="connsiteX3" fmla="*/ 5245100 w 5245100"/>
              <a:gd name="connsiteY3" fmla="*/ 6521949 h 6521949"/>
              <a:gd name="connsiteX4" fmla="*/ 0 w 5245100"/>
              <a:gd name="connsiteY4" fmla="*/ 6519191 h 652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5100" h="6521949">
                <a:moveTo>
                  <a:pt x="0" y="6519191"/>
                </a:moveTo>
                <a:lnTo>
                  <a:pt x="2937191" y="0"/>
                </a:lnTo>
                <a:lnTo>
                  <a:pt x="5245100" y="5123383"/>
                </a:lnTo>
                <a:lnTo>
                  <a:pt x="5245100" y="6521949"/>
                </a:lnTo>
                <a:lnTo>
                  <a:pt x="0" y="65191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4" name="Picture 13">
            <a:extLst>
              <a:ext uri="{FF2B5EF4-FFF2-40B4-BE49-F238E27FC236}">
                <a16:creationId xmlns:a16="http://schemas.microsoft.com/office/drawing/2014/main" xmlns="" id="{A9F9B521-5E90-4EB7-AECC-458AA1B16F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3248" y="3626099"/>
            <a:ext cx="1460963" cy="326700"/>
          </a:xfrm>
          <a:prstGeom prst="rect">
            <a:avLst/>
          </a:prstGeom>
        </p:spPr>
      </p:pic>
      <p:sp>
        <p:nvSpPr>
          <p:cNvPr id="15" name="Footer Placeholder 4">
            <a:extLst>
              <a:ext uri="{FF2B5EF4-FFF2-40B4-BE49-F238E27FC236}">
                <a16:creationId xmlns:a16="http://schemas.microsoft.com/office/drawing/2014/main" xmlns="" id="{D34DBEDF-5BD3-4B5C-AE1D-43D496134369}"/>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17" name="Slide Number Placeholder 5">
            <a:extLst>
              <a:ext uri="{FF2B5EF4-FFF2-40B4-BE49-F238E27FC236}">
                <a16:creationId xmlns:a16="http://schemas.microsoft.com/office/drawing/2014/main" xmlns="" id="{E00036F3-BC75-4C10-B4CF-54629948F1CF}"/>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7623359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Last slide">
    <p:bg>
      <p:bgPr>
        <a:solidFill>
          <a:schemeClr val="bg1">
            <a:alpha val="6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EA4C1E8-5D1B-4143-AA3C-60621D9A3BCD}"/>
              </a:ext>
            </a:extLst>
          </p:cNvPr>
          <p:cNvSpPr/>
          <p:nvPr/>
        </p:nvSpPr>
        <p:spPr>
          <a:xfrm>
            <a:off x="0" y="-1"/>
            <a:ext cx="9144000" cy="515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extBox 1">
            <a:extLst>
              <a:ext uri="{FF2B5EF4-FFF2-40B4-BE49-F238E27FC236}">
                <a16:creationId xmlns:a16="http://schemas.microsoft.com/office/drawing/2014/main" xmlns="" id="{DCA4AD94-4469-4263-BEE2-FBDE160260CC}"/>
              </a:ext>
            </a:extLst>
          </p:cNvPr>
          <p:cNvSpPr txBox="1"/>
          <p:nvPr/>
        </p:nvSpPr>
        <p:spPr>
          <a:xfrm>
            <a:off x="685800" y="2699999"/>
            <a:ext cx="3510887" cy="540000"/>
          </a:xfrm>
          <a:prstGeom prst="rect">
            <a:avLst/>
          </a:prstGeom>
          <a:noFill/>
        </p:spPr>
        <p:txBody>
          <a:bodyPr wrap="square" lIns="0" tIns="0" rIns="0" bIns="0" rtlCol="0">
            <a:noAutofit/>
          </a:bodyPr>
          <a:lstStyle/>
          <a:p>
            <a:r>
              <a:rPr lang="en-GB" sz="1500" b="1" dirty="0">
                <a:solidFill>
                  <a:schemeClr val="accent2"/>
                </a:solidFill>
              </a:rPr>
              <a:t>linkedin.com/company/aveva </a:t>
            </a:r>
          </a:p>
          <a:p>
            <a:r>
              <a:rPr lang="en-GB" sz="1500" b="1" dirty="0">
                <a:solidFill>
                  <a:schemeClr val="accent2"/>
                </a:solidFill>
              </a:rPr>
              <a:t>@avevagroup </a:t>
            </a:r>
          </a:p>
        </p:txBody>
      </p:sp>
      <p:sp>
        <p:nvSpPr>
          <p:cNvPr id="14" name="Isosceles Triangle 12">
            <a:extLst>
              <a:ext uri="{FF2B5EF4-FFF2-40B4-BE49-F238E27FC236}">
                <a16:creationId xmlns:a16="http://schemas.microsoft.com/office/drawing/2014/main" xmlns="" id="{62259925-D714-42A8-B89D-C3A40930A4BF}"/>
              </a:ext>
            </a:extLst>
          </p:cNvPr>
          <p:cNvSpPr/>
          <p:nvPr/>
        </p:nvSpPr>
        <p:spPr>
          <a:xfrm>
            <a:off x="5216706" y="259200"/>
            <a:ext cx="3933825" cy="4891462"/>
          </a:xfrm>
          <a:custGeom>
            <a:avLst/>
            <a:gdLst>
              <a:gd name="connsiteX0" fmla="*/ 0 w 5853600"/>
              <a:gd name="connsiteY0" fmla="*/ 6508800 h 6508800"/>
              <a:gd name="connsiteX1" fmla="*/ 2926800 w 5853600"/>
              <a:gd name="connsiteY1" fmla="*/ 0 h 6508800"/>
              <a:gd name="connsiteX2" fmla="*/ 5853600 w 5853600"/>
              <a:gd name="connsiteY2" fmla="*/ 6508800 h 6508800"/>
              <a:gd name="connsiteX3" fmla="*/ 0 w 5853600"/>
              <a:gd name="connsiteY3" fmla="*/ 6508800 h 6508800"/>
              <a:gd name="connsiteX0" fmla="*/ 0 w 5853600"/>
              <a:gd name="connsiteY0" fmla="*/ 6508800 h 6508800"/>
              <a:gd name="connsiteX1" fmla="*/ 2926800 w 5853600"/>
              <a:gd name="connsiteY1" fmla="*/ 0 h 6508800"/>
              <a:gd name="connsiteX2" fmla="*/ 5234709 w 5853600"/>
              <a:gd name="connsiteY2" fmla="*/ 5123383 h 6508800"/>
              <a:gd name="connsiteX3" fmla="*/ 5853600 w 5853600"/>
              <a:gd name="connsiteY3" fmla="*/ 6508800 h 6508800"/>
              <a:gd name="connsiteX4" fmla="*/ 0 w 5853600"/>
              <a:gd name="connsiteY4" fmla="*/ 6508800 h 6508800"/>
              <a:gd name="connsiteX0" fmla="*/ 0 w 5853600"/>
              <a:gd name="connsiteY0" fmla="*/ 6508800 h 6516754"/>
              <a:gd name="connsiteX1" fmla="*/ 2926800 w 5853600"/>
              <a:gd name="connsiteY1" fmla="*/ 0 h 6516754"/>
              <a:gd name="connsiteX2" fmla="*/ 5234709 w 5853600"/>
              <a:gd name="connsiteY2" fmla="*/ 5123383 h 6516754"/>
              <a:gd name="connsiteX3" fmla="*/ 5853600 w 5853600"/>
              <a:gd name="connsiteY3" fmla="*/ 6508800 h 6516754"/>
              <a:gd name="connsiteX4" fmla="*/ 5234709 w 5853600"/>
              <a:gd name="connsiteY4" fmla="*/ 6516754 h 6516754"/>
              <a:gd name="connsiteX5" fmla="*/ 0 w 5853600"/>
              <a:gd name="connsiteY5" fmla="*/ 6508800 h 6516754"/>
              <a:gd name="connsiteX0" fmla="*/ 0 w 5234709"/>
              <a:gd name="connsiteY0" fmla="*/ 6508800 h 6516754"/>
              <a:gd name="connsiteX1" fmla="*/ 2926800 w 5234709"/>
              <a:gd name="connsiteY1" fmla="*/ 0 h 6516754"/>
              <a:gd name="connsiteX2" fmla="*/ 5234709 w 5234709"/>
              <a:gd name="connsiteY2" fmla="*/ 5123383 h 6516754"/>
              <a:gd name="connsiteX3" fmla="*/ 5234709 w 5234709"/>
              <a:gd name="connsiteY3" fmla="*/ 6516754 h 6516754"/>
              <a:gd name="connsiteX4" fmla="*/ 0 w 5234709"/>
              <a:gd name="connsiteY4" fmla="*/ 6508800 h 6516754"/>
              <a:gd name="connsiteX0" fmla="*/ 0 w 5245100"/>
              <a:gd name="connsiteY0" fmla="*/ 6519191 h 6519191"/>
              <a:gd name="connsiteX1" fmla="*/ 2937191 w 5245100"/>
              <a:gd name="connsiteY1" fmla="*/ 0 h 6519191"/>
              <a:gd name="connsiteX2" fmla="*/ 5245100 w 5245100"/>
              <a:gd name="connsiteY2" fmla="*/ 5123383 h 6519191"/>
              <a:gd name="connsiteX3" fmla="*/ 5245100 w 5245100"/>
              <a:gd name="connsiteY3" fmla="*/ 6516754 h 6519191"/>
              <a:gd name="connsiteX4" fmla="*/ 0 w 5245100"/>
              <a:gd name="connsiteY4" fmla="*/ 6519191 h 6519191"/>
              <a:gd name="connsiteX0" fmla="*/ 0 w 5245100"/>
              <a:gd name="connsiteY0" fmla="*/ 6519191 h 6521949"/>
              <a:gd name="connsiteX1" fmla="*/ 2937191 w 5245100"/>
              <a:gd name="connsiteY1" fmla="*/ 0 h 6521949"/>
              <a:gd name="connsiteX2" fmla="*/ 5245100 w 5245100"/>
              <a:gd name="connsiteY2" fmla="*/ 5123383 h 6521949"/>
              <a:gd name="connsiteX3" fmla="*/ 5245100 w 5245100"/>
              <a:gd name="connsiteY3" fmla="*/ 6521949 h 6521949"/>
              <a:gd name="connsiteX4" fmla="*/ 0 w 5245100"/>
              <a:gd name="connsiteY4" fmla="*/ 6519191 h 652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5100" h="6521949">
                <a:moveTo>
                  <a:pt x="0" y="6519191"/>
                </a:moveTo>
                <a:lnTo>
                  <a:pt x="2937191" y="0"/>
                </a:lnTo>
                <a:lnTo>
                  <a:pt x="5245100" y="5123383"/>
                </a:lnTo>
                <a:lnTo>
                  <a:pt x="5245100" y="6521949"/>
                </a:lnTo>
                <a:lnTo>
                  <a:pt x="0" y="65191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8" name="Picture 17">
            <a:extLst>
              <a:ext uri="{FF2B5EF4-FFF2-40B4-BE49-F238E27FC236}">
                <a16:creationId xmlns:a16="http://schemas.microsoft.com/office/drawing/2014/main" xmlns="" id="{4C46125A-28D4-4E80-B9F9-459B8E21DF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3248" y="3626099"/>
            <a:ext cx="1460963" cy="326700"/>
          </a:xfrm>
          <a:prstGeom prst="rect">
            <a:avLst/>
          </a:prstGeom>
        </p:spPr>
      </p:pic>
      <p:sp>
        <p:nvSpPr>
          <p:cNvPr id="19" name="Isosceles Triangle 18">
            <a:extLst>
              <a:ext uri="{FF2B5EF4-FFF2-40B4-BE49-F238E27FC236}">
                <a16:creationId xmlns:a16="http://schemas.microsoft.com/office/drawing/2014/main" xmlns="" id="{2F0A602A-509A-4B96-A2BA-0F779129BC20}"/>
              </a:ext>
            </a:extLst>
          </p:cNvPr>
          <p:cNvSpPr/>
          <p:nvPr/>
        </p:nvSpPr>
        <p:spPr>
          <a:xfrm>
            <a:off x="5502948" y="1514700"/>
            <a:ext cx="1539000" cy="15336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Footer Placeholder 4">
            <a:extLst>
              <a:ext uri="{FF2B5EF4-FFF2-40B4-BE49-F238E27FC236}">
                <a16:creationId xmlns:a16="http://schemas.microsoft.com/office/drawing/2014/main" xmlns="" id="{9DBB6010-8CE9-468B-A931-345D0CF4F3E0}"/>
              </a:ext>
            </a:extLst>
          </p:cNvPr>
          <p:cNvSpPr>
            <a:spLocks noGrp="1"/>
          </p:cNvSpPr>
          <p:nvPr>
            <p:ph type="ftr" sz="quarter" idx="3"/>
          </p:nvPr>
        </p:nvSpPr>
        <p:spPr>
          <a:xfrm>
            <a:off x="378000" y="4914000"/>
            <a:ext cx="5388300" cy="135000"/>
          </a:xfrm>
          <a:prstGeom prst="rect">
            <a:avLst/>
          </a:prstGeom>
        </p:spPr>
        <p:txBody>
          <a:bodyPr vert="horz" lIns="0" tIns="0" rIns="0" bIns="0" rtlCol="0" anchor="t" anchorCtr="0"/>
          <a:lstStyle>
            <a:lvl1pPr algn="l">
              <a:defRPr sz="600">
                <a:solidFill>
                  <a:schemeClr val="tx1"/>
                </a:solidFill>
              </a:defRPr>
            </a:lvl1pPr>
          </a:lstStyle>
          <a:p>
            <a:r>
              <a:rPr lang="en-GB"/>
              <a:t>© 2018 AVEVA Group plc and its subsidiaries. All rights reserved.</a:t>
            </a:r>
            <a:endParaRPr lang="en-GB" dirty="0"/>
          </a:p>
        </p:txBody>
      </p:sp>
      <p:sp>
        <p:nvSpPr>
          <p:cNvPr id="22" name="Slide Number Placeholder 5">
            <a:extLst>
              <a:ext uri="{FF2B5EF4-FFF2-40B4-BE49-F238E27FC236}">
                <a16:creationId xmlns:a16="http://schemas.microsoft.com/office/drawing/2014/main" xmlns="" id="{B0101C08-3000-4B1E-B709-B8C61FB9B7CF}"/>
              </a:ext>
            </a:extLst>
          </p:cNvPr>
          <p:cNvSpPr>
            <a:spLocks noGrp="1"/>
          </p:cNvSpPr>
          <p:nvPr>
            <p:ph type="sldNum" sz="quarter" idx="4"/>
          </p:nvPr>
        </p:nvSpPr>
        <p:spPr>
          <a:xfrm>
            <a:off x="189000" y="4914000"/>
            <a:ext cx="162000" cy="135000"/>
          </a:xfrm>
          <a:prstGeom prst="rect">
            <a:avLst/>
          </a:prstGeom>
        </p:spPr>
        <p:txBody>
          <a:bodyPr vert="horz" lIns="0" tIns="0" rIns="0" bIns="0" rtlCol="0" anchor="t" anchorCtr="0"/>
          <a:lstStyle>
            <a:lvl1pPr algn="l">
              <a:defRPr sz="600">
                <a:solidFill>
                  <a:schemeClr val="tx1"/>
                </a:solidFill>
              </a:defRPr>
            </a:lvl1pPr>
          </a:lstStyle>
          <a:p>
            <a:fld id="{267CDB12-45E5-4FD7-AE50-9CB5AFC72BA1}" type="slidenum">
              <a:rPr lang="en-GB" smtClean="0"/>
              <a:pPr/>
              <a:t>‹#›</a:t>
            </a:fld>
            <a:endParaRPr lang="en-GB" dirty="0"/>
          </a:p>
        </p:txBody>
      </p:sp>
      <p:pic>
        <p:nvPicPr>
          <p:cNvPr id="15" name="Picture 14">
            <a:extLst>
              <a:ext uri="{FF2B5EF4-FFF2-40B4-BE49-F238E27FC236}">
                <a16:creationId xmlns:a16="http://schemas.microsoft.com/office/drawing/2014/main" xmlns="" id="{C9CC522F-5BCE-478B-9501-BE5D4C5FF1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600" y="2737800"/>
            <a:ext cx="174879" cy="388621"/>
          </a:xfrm>
          <a:prstGeom prst="rect">
            <a:avLst/>
          </a:prstGeom>
        </p:spPr>
      </p:pic>
      <p:sp>
        <p:nvSpPr>
          <p:cNvPr id="13" name="TextBox 12">
            <a:extLst>
              <a:ext uri="{FF2B5EF4-FFF2-40B4-BE49-F238E27FC236}">
                <a16:creationId xmlns:a16="http://schemas.microsoft.com/office/drawing/2014/main" xmlns="" id="{E42235B7-06EB-459E-B9D6-616ED1CB85C6}"/>
              </a:ext>
            </a:extLst>
          </p:cNvPr>
          <p:cNvSpPr txBox="1"/>
          <p:nvPr/>
        </p:nvSpPr>
        <p:spPr>
          <a:xfrm>
            <a:off x="378000" y="3351861"/>
            <a:ext cx="3912501" cy="1460478"/>
          </a:xfrm>
          <a:prstGeom prst="rect">
            <a:avLst/>
          </a:prstGeom>
          <a:noFill/>
        </p:spPr>
        <p:txBody>
          <a:bodyPr wrap="square" lIns="0" tIns="0" rIns="0" bIns="0" rtlCol="0">
            <a:noAutofit/>
          </a:bodyPr>
          <a:lstStyle/>
          <a:p>
            <a:pPr>
              <a:lnSpc>
                <a:spcPts val="900"/>
              </a:lnSpc>
              <a:spcAft>
                <a:spcPts val="150"/>
              </a:spcAft>
            </a:pPr>
            <a:r>
              <a:rPr lang="en-GB" sz="750" b="1" dirty="0">
                <a:solidFill>
                  <a:schemeClr val="tx1"/>
                </a:solidFill>
              </a:rPr>
              <a:t>About AVEVA </a:t>
            </a:r>
          </a:p>
          <a:p>
            <a:pPr>
              <a:lnSpc>
                <a:spcPts val="900"/>
              </a:lnSpc>
            </a:pPr>
            <a:r>
              <a:rPr lang="en-GB" sz="750" dirty="0">
                <a:solidFill>
                  <a:schemeClr val="tx1"/>
                </a:solidFill>
              </a:rPr>
              <a:t>AVEVA is a global leader in engineering and industrial software driving digital transformation across the entire asset and operational life cycle of capital-intensive industries. </a:t>
            </a:r>
          </a:p>
          <a:p>
            <a:pPr>
              <a:lnSpc>
                <a:spcPts val="900"/>
              </a:lnSpc>
            </a:pPr>
            <a:r>
              <a:rPr lang="en-GB" sz="750" dirty="0">
                <a:solidFill>
                  <a:schemeClr val="tx1"/>
                </a:solidFill>
              </a:rPr>
              <a:t> </a:t>
            </a:r>
          </a:p>
          <a:p>
            <a:pPr>
              <a:lnSpc>
                <a:spcPts val="900"/>
              </a:lnSpc>
            </a:pPr>
            <a:r>
              <a:rPr lang="en-GB" sz="750" dirty="0">
                <a:solidFill>
                  <a:schemeClr val="tx1"/>
                </a:solidFill>
              </a:rPr>
              <a:t>The company’s engineering, planning and operations, asset performance, and monitoring and control solutions deliver proven results to over 16,000 customers across the globe. Its customers are supported by the largest industrial software ecosystem, including 4,200 partners and 5,700 certified developers. AVEVA is headquartered in Cambridge, UK, with over 4,400 employees at 80 locations in over 40 countries.</a:t>
            </a:r>
          </a:p>
          <a:p>
            <a:pPr>
              <a:lnSpc>
                <a:spcPts val="900"/>
              </a:lnSpc>
              <a:spcBef>
                <a:spcPts val="150"/>
              </a:spcBef>
            </a:pPr>
            <a:r>
              <a:rPr lang="en-GB" sz="750" b="1" dirty="0">
                <a:solidFill>
                  <a:schemeClr val="tx1"/>
                </a:solidFill>
              </a:rPr>
              <a:t>aveva.com</a:t>
            </a:r>
          </a:p>
          <a:p>
            <a:pPr>
              <a:lnSpc>
                <a:spcPts val="900"/>
              </a:lnSpc>
            </a:pPr>
            <a:endParaRPr lang="en-GB" sz="750" dirty="0" err="1">
              <a:solidFill>
                <a:schemeClr val="tx1"/>
              </a:solidFill>
            </a:endParaRPr>
          </a:p>
        </p:txBody>
      </p:sp>
    </p:spTree>
    <p:extLst>
      <p:ext uri="{BB962C8B-B14F-4D97-AF65-F5344CB8AC3E}">
        <p14:creationId xmlns:p14="http://schemas.microsoft.com/office/powerpoint/2010/main" val="230011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s High Contrast">
    <p:bg>
      <p:bgPr>
        <a:solidFill>
          <a:schemeClr val="accent1"/>
        </a:solidFill>
        <a:effectLst/>
      </p:bgPr>
    </p:bg>
    <p:spTree>
      <p:nvGrpSpPr>
        <p:cNvPr id="1" name=""/>
        <p:cNvGrpSpPr/>
        <p:nvPr/>
      </p:nvGrpSpPr>
      <p:grpSpPr>
        <a:xfrm>
          <a:off x="0" y="0"/>
          <a:ext cx="0" cy="0"/>
          <a:chOff x="0" y="0"/>
          <a:chExt cx="0" cy="0"/>
        </a:xfrm>
      </p:grpSpPr>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378000" y="1188000"/>
            <a:ext cx="7380000" cy="32400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marL="1294313" indent="-214313">
              <a:buFont typeface="Arial" panose="020B0604020202020204" pitchFamily="34" charset="0"/>
              <a:buChar char="▲"/>
              <a:defRPr>
                <a:solidFill>
                  <a:schemeClr val="bg2"/>
                </a:solidFill>
              </a:defRPr>
            </a:lvl6pPr>
            <a:lvl7pPr>
              <a:defRPr>
                <a:solidFill>
                  <a:schemeClr val="bg2"/>
                </a:solidFill>
              </a:defRPr>
            </a:lvl7pPr>
            <a:lvl8pPr>
              <a:defRPr>
                <a:solidFill>
                  <a:schemeClr val="bg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Tree>
    <p:extLst>
      <p:ext uri="{BB962C8B-B14F-4D97-AF65-F5344CB8AC3E}">
        <p14:creationId xmlns:p14="http://schemas.microsoft.com/office/powerpoint/2010/main" val="152302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Full Slide size">
    <p:bg>
      <p:bgPr>
        <a:solidFill>
          <a:schemeClr val="accent1"/>
        </a:solidFill>
        <a:effectLst/>
      </p:bgPr>
    </p:bg>
    <p:spTree>
      <p:nvGrpSpPr>
        <p:cNvPr id="1" name=""/>
        <p:cNvGrpSpPr/>
        <p:nvPr/>
      </p:nvGrpSpPr>
      <p:grpSpPr>
        <a:xfrm>
          <a:off x="0" y="0"/>
          <a:ext cx="0" cy="0"/>
          <a:chOff x="0" y="0"/>
          <a:chExt cx="0" cy="0"/>
        </a:xfrm>
      </p:grpSpPr>
      <p:sp>
        <p:nvSpPr>
          <p:cNvPr id="15" name="Isosceles Triangle 7">
            <a:extLst>
              <a:ext uri="{FF2B5EF4-FFF2-40B4-BE49-F238E27FC236}">
                <a16:creationId xmlns:a16="http://schemas.microsoft.com/office/drawing/2014/main" xmlns="" id="{97A3D32B-FCFD-4B55-AE5E-14F45BD63872}"/>
              </a:ext>
            </a:extLst>
          </p:cNvPr>
          <p:cNvSpPr/>
          <p:nvPr/>
        </p:nvSpPr>
        <p:spPr>
          <a:xfrm>
            <a:off x="7884001" y="3635124"/>
            <a:ext cx="1265954" cy="1514938"/>
          </a:xfrm>
          <a:custGeom>
            <a:avLst/>
            <a:gdLst>
              <a:gd name="connsiteX0" fmla="*/ 0 w 1800000"/>
              <a:gd name="connsiteY0" fmla="*/ 2019600 h 2019600"/>
              <a:gd name="connsiteX1" fmla="*/ 900000 w 1800000"/>
              <a:gd name="connsiteY1" fmla="*/ 0 h 2019600"/>
              <a:gd name="connsiteX2" fmla="*/ 1800000 w 1800000"/>
              <a:gd name="connsiteY2" fmla="*/ 2019600 h 2019600"/>
              <a:gd name="connsiteX3" fmla="*/ 0 w 1800000"/>
              <a:gd name="connsiteY3"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0 w 1800000"/>
              <a:gd name="connsiteY4" fmla="*/ 2019600 h 2019600"/>
              <a:gd name="connsiteX0" fmla="*/ 0 w 1800000"/>
              <a:gd name="connsiteY0" fmla="*/ 2019600 h 2019600"/>
              <a:gd name="connsiteX1" fmla="*/ 900000 w 1800000"/>
              <a:gd name="connsiteY1" fmla="*/ 0 h 2019600"/>
              <a:gd name="connsiteX2" fmla="*/ 1678228 w 1800000"/>
              <a:gd name="connsiteY2" fmla="*/ 1739459 h 2019600"/>
              <a:gd name="connsiteX3" fmla="*/ 1800000 w 1800000"/>
              <a:gd name="connsiteY3" fmla="*/ 2019600 h 2019600"/>
              <a:gd name="connsiteX4" fmla="*/ 1683544 w 1800000"/>
              <a:gd name="connsiteY4" fmla="*/ 2015906 h 2019600"/>
              <a:gd name="connsiteX5" fmla="*/ 0 w 1800000"/>
              <a:gd name="connsiteY5" fmla="*/ 2019600 h 2019600"/>
              <a:gd name="connsiteX0" fmla="*/ 0 w 1683544"/>
              <a:gd name="connsiteY0" fmla="*/ 2019600 h 2019600"/>
              <a:gd name="connsiteX1" fmla="*/ 900000 w 1683544"/>
              <a:gd name="connsiteY1" fmla="*/ 0 h 2019600"/>
              <a:gd name="connsiteX2" fmla="*/ 1678228 w 1683544"/>
              <a:gd name="connsiteY2" fmla="*/ 1739459 h 2019600"/>
              <a:gd name="connsiteX3" fmla="*/ 1683544 w 1683544"/>
              <a:gd name="connsiteY3" fmla="*/ 2015906 h 2019600"/>
              <a:gd name="connsiteX4" fmla="*/ 0 w 1683544"/>
              <a:gd name="connsiteY4" fmla="*/ 2019600 h 2019600"/>
              <a:gd name="connsiteX0" fmla="*/ 0 w 1683544"/>
              <a:gd name="connsiteY0" fmla="*/ 2019600 h 2019600"/>
              <a:gd name="connsiteX1" fmla="*/ 900000 w 1683544"/>
              <a:gd name="connsiteY1" fmla="*/ 0 h 2019600"/>
              <a:gd name="connsiteX2" fmla="*/ 1683544 w 1683544"/>
              <a:gd name="connsiteY2" fmla="*/ 1750091 h 2019600"/>
              <a:gd name="connsiteX3" fmla="*/ 1683544 w 1683544"/>
              <a:gd name="connsiteY3" fmla="*/ 2015906 h 2019600"/>
              <a:gd name="connsiteX4" fmla="*/ 0 w 1683544"/>
              <a:gd name="connsiteY4" fmla="*/ 2019600 h 2019600"/>
              <a:gd name="connsiteX0" fmla="*/ 0 w 1683544"/>
              <a:gd name="connsiteY0" fmla="*/ 2019600 h 2027938"/>
              <a:gd name="connsiteX1" fmla="*/ 900000 w 1683544"/>
              <a:gd name="connsiteY1" fmla="*/ 0 h 2027938"/>
              <a:gd name="connsiteX2" fmla="*/ 1683544 w 1683544"/>
              <a:gd name="connsiteY2" fmla="*/ 1750091 h 2027938"/>
              <a:gd name="connsiteX3" fmla="*/ 1683544 w 1683544"/>
              <a:gd name="connsiteY3" fmla="*/ 2027938 h 2027938"/>
              <a:gd name="connsiteX4" fmla="*/ 0 w 1683544"/>
              <a:gd name="connsiteY4" fmla="*/ 2019600 h 2027938"/>
              <a:gd name="connsiteX0" fmla="*/ 0 w 1687554"/>
              <a:gd name="connsiteY0" fmla="*/ 2019600 h 2023927"/>
              <a:gd name="connsiteX1" fmla="*/ 900000 w 1687554"/>
              <a:gd name="connsiteY1" fmla="*/ 0 h 2023927"/>
              <a:gd name="connsiteX2" fmla="*/ 1683544 w 1687554"/>
              <a:gd name="connsiteY2" fmla="*/ 1750091 h 2023927"/>
              <a:gd name="connsiteX3" fmla="*/ 1687554 w 1687554"/>
              <a:gd name="connsiteY3" fmla="*/ 2023927 h 2023927"/>
              <a:gd name="connsiteX4" fmla="*/ 0 w 1687554"/>
              <a:gd name="connsiteY4" fmla="*/ 2019600 h 2023927"/>
              <a:gd name="connsiteX0" fmla="*/ 0 w 1687554"/>
              <a:gd name="connsiteY0" fmla="*/ 2019600 h 2019917"/>
              <a:gd name="connsiteX1" fmla="*/ 900000 w 1687554"/>
              <a:gd name="connsiteY1" fmla="*/ 0 h 2019917"/>
              <a:gd name="connsiteX2" fmla="*/ 1683544 w 1687554"/>
              <a:gd name="connsiteY2" fmla="*/ 1750091 h 2019917"/>
              <a:gd name="connsiteX3" fmla="*/ 1687554 w 1687554"/>
              <a:gd name="connsiteY3" fmla="*/ 2019917 h 2019917"/>
              <a:gd name="connsiteX4" fmla="*/ 0 w 1687554"/>
              <a:gd name="connsiteY4" fmla="*/ 2019600 h 2019917"/>
              <a:gd name="connsiteX0" fmla="*/ 0 w 1687939"/>
              <a:gd name="connsiteY0" fmla="*/ 2019600 h 2019917"/>
              <a:gd name="connsiteX1" fmla="*/ 900000 w 1687939"/>
              <a:gd name="connsiteY1" fmla="*/ 0 h 2019917"/>
              <a:gd name="connsiteX2" fmla="*/ 1687554 w 1687939"/>
              <a:gd name="connsiteY2" fmla="*/ 1758112 h 2019917"/>
              <a:gd name="connsiteX3" fmla="*/ 1687554 w 1687939"/>
              <a:gd name="connsiteY3" fmla="*/ 2019917 h 2019917"/>
              <a:gd name="connsiteX4" fmla="*/ 0 w 1687939"/>
              <a:gd name="connsiteY4" fmla="*/ 2019600 h 201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9" h="2019917">
                <a:moveTo>
                  <a:pt x="0" y="2019600"/>
                </a:moveTo>
                <a:lnTo>
                  <a:pt x="900000" y="0"/>
                </a:lnTo>
                <a:lnTo>
                  <a:pt x="1687554" y="1758112"/>
                </a:lnTo>
                <a:cubicBezTo>
                  <a:pt x="1688891" y="1849391"/>
                  <a:pt x="1686217" y="1928638"/>
                  <a:pt x="1687554" y="2019917"/>
                </a:cubicBezTo>
                <a:lnTo>
                  <a:pt x="0" y="2019600"/>
                </a:lnTo>
                <a:close/>
              </a:path>
            </a:pathLst>
          </a:cu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378000" y="459000"/>
            <a:ext cx="7380000" cy="297000"/>
          </a:xfrm>
        </p:spPr>
        <p:txBody>
          <a:bodyPr>
            <a:noAutofit/>
          </a:bodyPr>
          <a:lstStyle>
            <a:lvl1pPr>
              <a:defRPr>
                <a:solidFill>
                  <a:schemeClr val="bg2"/>
                </a:solidFill>
              </a:defRPr>
            </a:lvl1pPr>
          </a:lstStyle>
          <a:p>
            <a:r>
              <a:rPr lang="en-US"/>
              <a:t>Click to edit Master title style</a:t>
            </a:r>
            <a:endParaRPr lang="en-US" dirty="0"/>
          </a:p>
        </p:txBody>
      </p:sp>
      <p:sp>
        <p:nvSpPr>
          <p:cNvPr id="8" name="Text Placeholder 7"/>
          <p:cNvSpPr>
            <a:spLocks noGrp="1"/>
          </p:cNvSpPr>
          <p:nvPr>
            <p:ph type="body" sz="quarter" idx="13"/>
          </p:nvPr>
        </p:nvSpPr>
        <p:spPr>
          <a:xfrm>
            <a:off x="378000" y="783000"/>
            <a:ext cx="7380000" cy="324000"/>
          </a:xfrm>
        </p:spPr>
        <p:txBody>
          <a:bodyPr>
            <a:noAutofit/>
          </a:bodyPr>
          <a:lstStyle>
            <a:lvl1pPr marL="0" indent="0">
              <a:lnSpc>
                <a:spcPts val="2100"/>
              </a:lnSpc>
              <a:spcAft>
                <a:spcPts val="0"/>
              </a:spcAft>
              <a:buNone/>
              <a:defRPr sz="2100" b="1" cap="none" baseline="0">
                <a:solidFill>
                  <a:schemeClr val="accent2"/>
                </a:solidFill>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7800" y="4738500"/>
            <a:ext cx="720900" cy="161771"/>
          </a:xfrm>
          <a:prstGeom prst="rect">
            <a:avLst/>
          </a:prstGeom>
        </p:spPr>
      </p:pic>
      <p:sp>
        <p:nvSpPr>
          <p:cNvPr id="11" name="TextBox 10">
            <a:extLst>
              <a:ext uri="{FF2B5EF4-FFF2-40B4-BE49-F238E27FC236}">
                <a16:creationId xmlns:a16="http://schemas.microsoft.com/office/drawing/2014/main" xmlns="" id="{DFF3173D-C2E0-4A5F-A6F8-F78FDF4D0E50}"/>
              </a:ext>
            </a:extLst>
          </p:cNvPr>
          <p:cNvSpPr txBox="1"/>
          <p:nvPr/>
        </p:nvSpPr>
        <p:spPr>
          <a:xfrm>
            <a:off x="0" y="5228727"/>
            <a:ext cx="9149954" cy="323165"/>
          </a:xfrm>
          <a:prstGeom prst="rect">
            <a:avLst/>
          </a:prstGeom>
          <a:solidFill>
            <a:schemeClr val="bg1">
              <a:lumMod val="95000"/>
            </a:schemeClr>
          </a:solidFill>
        </p:spPr>
        <p:txBody>
          <a:bodyPr wrap="square" rtlCol="0">
            <a:spAutoFit/>
          </a:bodyPr>
          <a:lstStyle/>
          <a:p>
            <a:r>
              <a:rPr lang="en-GB" sz="750" b="1" dirty="0">
                <a:solidFill>
                  <a:schemeClr val="tx1">
                    <a:lumMod val="85000"/>
                    <a:lumOff val="15000"/>
                  </a:schemeClr>
                </a:solidFill>
                <a:latin typeface="Arial" panose="020B0604020202020204" pitchFamily="34" charset="0"/>
                <a:cs typeface="Arial" panose="020B0604020202020204" pitchFamily="34" charset="0"/>
              </a:rPr>
              <a:t>Create a Full Size Image Slide:  “</a:t>
            </a:r>
            <a:r>
              <a:rPr lang="en-GB" sz="750" dirty="0">
                <a:solidFill>
                  <a:schemeClr val="tx1">
                    <a:lumMod val="85000"/>
                    <a:lumOff val="15000"/>
                  </a:schemeClr>
                </a:solidFill>
                <a:latin typeface="Arial" panose="020B0604020202020204" pitchFamily="34" charset="0"/>
                <a:cs typeface="Arial" panose="020B0604020202020204" pitchFamily="34" charset="0"/>
              </a:rPr>
              <a:t>Right Click” on the slide and then Click “Format Background…”.  Select the “Picture of texture fill” radio button.  Click the “File…” button and browse for an image previously downloaded from the AVEVA Image Library.</a:t>
            </a:r>
          </a:p>
        </p:txBody>
      </p:sp>
    </p:spTree>
    <p:extLst>
      <p:ext uri="{BB962C8B-B14F-4D97-AF65-F5344CB8AC3E}">
        <p14:creationId xmlns:p14="http://schemas.microsoft.com/office/powerpoint/2010/main" val="108220907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2.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theme" Target="../theme/theme3.xml"/><Relationship Id="rId17" Type="http://schemas.openxmlformats.org/officeDocument/2006/relationships/image" Target="../media/image1.png"/><Relationship Id="rId18"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theme" Target="../theme/theme4.xml"/><Relationship Id="rId17" Type="http://schemas.openxmlformats.org/officeDocument/2006/relationships/image" Target="../media/image1.png"/><Relationship Id="rId18" Type="http://schemas.openxmlformats.org/officeDocument/2006/relationships/image" Target="../media/image2.png"/><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Relationship Id="rId14" Type="http://schemas.openxmlformats.org/officeDocument/2006/relationships/slideLayout" Target="../slideLayouts/slideLayout61.xml"/><Relationship Id="rId15" Type="http://schemas.openxmlformats.org/officeDocument/2006/relationships/slideLayout" Target="../slideLayouts/slideLayout62.xml"/><Relationship Id="rId16" Type="http://schemas.openxmlformats.org/officeDocument/2006/relationships/theme" Target="../theme/theme5.xml"/><Relationship Id="rId17" Type="http://schemas.openxmlformats.org/officeDocument/2006/relationships/image" Target="../media/image1.png"/><Relationship Id="rId18" Type="http://schemas.openxmlformats.org/officeDocument/2006/relationships/image" Target="../media/image2.png"/><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3.xml"/><Relationship Id="rId12" Type="http://schemas.openxmlformats.org/officeDocument/2006/relationships/slideLayout" Target="../slideLayouts/slideLayout74.xml"/><Relationship Id="rId13" Type="http://schemas.openxmlformats.org/officeDocument/2006/relationships/slideLayout" Target="../slideLayouts/slideLayout75.xml"/><Relationship Id="rId14" Type="http://schemas.openxmlformats.org/officeDocument/2006/relationships/slideLayout" Target="../slideLayouts/slideLayout76.xml"/><Relationship Id="rId15" Type="http://schemas.openxmlformats.org/officeDocument/2006/relationships/slideLayout" Target="../slideLayouts/slideLayout77.xml"/><Relationship Id="rId16" Type="http://schemas.openxmlformats.org/officeDocument/2006/relationships/theme" Target="../theme/theme6.xml"/><Relationship Id="rId17" Type="http://schemas.openxmlformats.org/officeDocument/2006/relationships/image" Target="../media/image1.png"/><Relationship Id="rId18" Type="http://schemas.openxmlformats.org/officeDocument/2006/relationships/image" Target="../media/image2.png"/><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 Id="rId9" Type="http://schemas.openxmlformats.org/officeDocument/2006/relationships/slideLayout" Target="../slideLayouts/slideLayout71.xml"/><Relationship Id="rId10"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865921"/>
      </p:ext>
    </p:extLst>
  </p:cSld>
  <p:clrMap bg1="lt1" tx1="dk1" bg2="lt2" tx2="dk2" accent1="accent1" accent2="accent2" accent3="accent3" accent4="accent4" accent5="accent5" accent6="accent6" hlink="hlink" folHlink="folHlink"/>
  <p:hf hdr="0" dt="0"/>
  <p:txStyles>
    <p:titleStyle>
      <a:lvl1pPr algn="ctr" defTabSz="457184" rtl="0" eaLnBrk="1" latinLnBrk="0" hangingPunct="1">
        <a:spcBef>
          <a:spcPct val="0"/>
        </a:spcBef>
        <a:buNone/>
        <a:defRPr sz="4400" kern="1200">
          <a:solidFill>
            <a:schemeClr val="tx1"/>
          </a:solidFill>
          <a:latin typeface="+mj-lt"/>
          <a:ea typeface="+mj-ea"/>
          <a:cs typeface="+mj-cs"/>
        </a:defRPr>
      </a:lvl1pPr>
    </p:titleStyle>
    <p:bodyStyle>
      <a:lvl1pPr marL="342888" indent="-342888" algn="l" defTabSz="457184" rtl="0" eaLnBrk="1" latinLnBrk="0" hangingPunct="1">
        <a:spcBef>
          <a:spcPct val="20000"/>
        </a:spcBef>
        <a:buFont typeface="Arial"/>
        <a:buChar char="•"/>
        <a:defRPr sz="3200" kern="1200">
          <a:solidFill>
            <a:schemeClr val="tx1"/>
          </a:solidFill>
          <a:latin typeface="+mn-lt"/>
          <a:ea typeface="+mn-ea"/>
          <a:cs typeface="+mn-cs"/>
        </a:defRPr>
      </a:lvl1pPr>
      <a:lvl2pPr marL="742924" indent="-285740" algn="l" defTabSz="457184" rtl="0" eaLnBrk="1" latinLnBrk="0" hangingPunct="1">
        <a:spcBef>
          <a:spcPct val="20000"/>
        </a:spcBef>
        <a:buFont typeface="Arial"/>
        <a:buChar char="–"/>
        <a:defRPr sz="2800" kern="1200">
          <a:solidFill>
            <a:schemeClr val="tx1"/>
          </a:solidFill>
          <a:latin typeface="+mn-lt"/>
          <a:ea typeface="+mn-ea"/>
          <a:cs typeface="+mn-cs"/>
        </a:defRPr>
      </a:lvl2pPr>
      <a:lvl3pPr marL="1142960" indent="-228592" algn="l" defTabSz="457184" rtl="0" eaLnBrk="1" latinLnBrk="0" hangingPunct="1">
        <a:spcBef>
          <a:spcPct val="20000"/>
        </a:spcBef>
        <a:buFont typeface="Arial"/>
        <a:buChar char="•"/>
        <a:defRPr sz="2400" kern="1200">
          <a:solidFill>
            <a:schemeClr val="tx1"/>
          </a:solidFill>
          <a:latin typeface="+mn-lt"/>
          <a:ea typeface="+mn-ea"/>
          <a:cs typeface="+mn-cs"/>
        </a:defRPr>
      </a:lvl3pPr>
      <a:lvl4pPr marL="1600144" indent="-228592" algn="l" defTabSz="457184" rtl="0" eaLnBrk="1" latinLnBrk="0" hangingPunct="1">
        <a:spcBef>
          <a:spcPct val="20000"/>
        </a:spcBef>
        <a:buFont typeface="Arial"/>
        <a:buChar char="–"/>
        <a:defRPr sz="2000" kern="1200">
          <a:solidFill>
            <a:schemeClr val="tx1"/>
          </a:solidFill>
          <a:latin typeface="+mn-lt"/>
          <a:ea typeface="+mn-ea"/>
          <a:cs typeface="+mn-cs"/>
        </a:defRPr>
      </a:lvl4pPr>
      <a:lvl5pPr marL="2057328" indent="-228592" algn="l" defTabSz="457184" rtl="0" eaLnBrk="1" latinLnBrk="0" hangingPunct="1">
        <a:spcBef>
          <a:spcPct val="20000"/>
        </a:spcBef>
        <a:buFont typeface="Arial"/>
        <a:buChar char="»"/>
        <a:defRPr sz="2000" kern="1200">
          <a:solidFill>
            <a:schemeClr val="tx1"/>
          </a:solidFill>
          <a:latin typeface="+mn-lt"/>
          <a:ea typeface="+mn-ea"/>
          <a:cs typeface="+mn-cs"/>
        </a:defRPr>
      </a:lvl5pPr>
      <a:lvl6pPr marL="2514511"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5"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78000" y="4914000"/>
            <a:ext cx="5388300" cy="135000"/>
          </a:xfrm>
          <a:prstGeom prst="rect">
            <a:avLst/>
          </a:prstGeom>
        </p:spPr>
        <p:txBody>
          <a:bodyPr vert="horz" wrap="square" lIns="0" tIns="0" rIns="0" bIns="0" rtlCol="0" anchor="t" anchorCtr="0">
            <a:noAutofit/>
          </a:bodyPr>
          <a:lstStyle>
            <a:lvl1pPr algn="l">
              <a:defRPr sz="600">
                <a:solidFill>
                  <a:schemeClr val="tx1"/>
                </a:solidFill>
              </a:defRPr>
            </a:lvl1pPr>
          </a:lstStyle>
          <a:p>
            <a:r>
              <a:rPr lang="en-GB" dirty="0"/>
              <a:t>© 2018 AVEVA Group plc and its subsidiaries. All rights reserved.</a:t>
            </a:r>
          </a:p>
        </p:txBody>
      </p:sp>
      <p:sp>
        <p:nvSpPr>
          <p:cNvPr id="2" name="Title Placeholder 1"/>
          <p:cNvSpPr>
            <a:spLocks noGrp="1"/>
          </p:cNvSpPr>
          <p:nvPr>
            <p:ph type="title"/>
          </p:nvPr>
        </p:nvSpPr>
        <p:spPr>
          <a:xfrm>
            <a:off x="378000" y="459000"/>
            <a:ext cx="5521500" cy="297000"/>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78000" y="1188000"/>
            <a:ext cx="5521500" cy="3240000"/>
          </a:xfrm>
          <a:prstGeom prst="rect">
            <a:avLst/>
          </a:prstGeom>
        </p:spPr>
        <p:txBody>
          <a:bodyPr vert="horz" wrap="square"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Continuation level</a:t>
            </a:r>
          </a:p>
          <a:p>
            <a:pPr lvl="6"/>
            <a:r>
              <a:rPr lang="en-US" dirty="0"/>
              <a:t>Continuation level</a:t>
            </a:r>
          </a:p>
          <a:p>
            <a:pPr lvl="7"/>
            <a:r>
              <a:rPr lang="en-US" dirty="0"/>
              <a:t>Continuation level</a:t>
            </a:r>
          </a:p>
        </p:txBody>
      </p:sp>
      <p:sp>
        <p:nvSpPr>
          <p:cNvPr id="6" name="Slide Number Placeholder 5"/>
          <p:cNvSpPr>
            <a:spLocks noGrp="1"/>
          </p:cNvSpPr>
          <p:nvPr>
            <p:ph type="sldNum" sz="quarter" idx="4"/>
          </p:nvPr>
        </p:nvSpPr>
        <p:spPr>
          <a:xfrm>
            <a:off x="189000" y="4914000"/>
            <a:ext cx="162000" cy="135000"/>
          </a:xfrm>
          <a:prstGeom prst="rect">
            <a:avLst/>
          </a:prstGeom>
        </p:spPr>
        <p:txBody>
          <a:bodyPr vert="horz" wrap="square" lIns="0" tIns="0" rIns="0" bIns="0" rtlCol="0" anchor="t" anchorCtr="0">
            <a:noAutofit/>
          </a:bodyPr>
          <a:lstStyle>
            <a:lvl1pPr algn="l">
              <a:defRPr sz="600">
                <a:solidFill>
                  <a:schemeClr val="tx1"/>
                </a:solidFill>
              </a:defRPr>
            </a:lvl1pPr>
          </a:lstStyle>
          <a:p>
            <a:fld id="{267CDB12-45E5-4FD7-AE50-9CB5AFC72BA1}" type="slidenum">
              <a:rPr lang="en-GB" smtClean="0"/>
              <a:pPr/>
              <a:t>‹#›</a:t>
            </a:fld>
            <a:endParaRPr lang="en-GB" dirty="0"/>
          </a:p>
        </p:txBody>
      </p:sp>
      <p:grpSp>
        <p:nvGrpSpPr>
          <p:cNvPr id="7" name="Group 6">
            <a:extLst>
              <a:ext uri="{FF2B5EF4-FFF2-40B4-BE49-F238E27FC236}">
                <a16:creationId xmlns:a16="http://schemas.microsoft.com/office/drawing/2014/main" xmlns="" id="{07AE9980-3BA0-4E4B-AB09-E6D5511B35FF}"/>
              </a:ext>
            </a:extLst>
          </p:cNvPr>
          <p:cNvGrpSpPr/>
          <p:nvPr/>
        </p:nvGrpSpPr>
        <p:grpSpPr>
          <a:xfrm>
            <a:off x="9284024" y="-15029"/>
            <a:ext cx="797675" cy="5064029"/>
            <a:chOff x="9311037" y="-20038"/>
            <a:chExt cx="1063567" cy="6752038"/>
          </a:xfrm>
        </p:grpSpPr>
        <p:sp>
          <p:nvSpPr>
            <p:cNvPr id="8" name="Isosceles Triangle 7">
              <a:extLst>
                <a:ext uri="{FF2B5EF4-FFF2-40B4-BE49-F238E27FC236}">
                  <a16:creationId xmlns:a16="http://schemas.microsoft.com/office/drawing/2014/main" xmlns="" id="{F08447BE-FBA2-4ACF-8AFB-B4FD94FE6A78}"/>
                </a:ext>
              </a:extLst>
            </p:cNvPr>
            <p:cNvSpPr/>
            <p:nvPr/>
          </p:nvSpPr>
          <p:spPr>
            <a:xfrm>
              <a:off x="9432065" y="393428"/>
              <a:ext cx="432000" cy="540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9" name="Isosceles Triangle 8">
              <a:extLst>
                <a:ext uri="{FF2B5EF4-FFF2-40B4-BE49-F238E27FC236}">
                  <a16:creationId xmlns:a16="http://schemas.microsoft.com/office/drawing/2014/main" xmlns="" id="{86000ABC-3A1D-46F2-BE1F-A5B1600E32BA}"/>
                </a:ext>
              </a:extLst>
            </p:cNvPr>
            <p:cNvSpPr/>
            <p:nvPr/>
          </p:nvSpPr>
          <p:spPr>
            <a:xfrm>
              <a:off x="9726604" y="305056"/>
              <a:ext cx="432000" cy="540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0" name="Isosceles Triangle 9">
              <a:extLst>
                <a:ext uri="{FF2B5EF4-FFF2-40B4-BE49-F238E27FC236}">
                  <a16:creationId xmlns:a16="http://schemas.microsoft.com/office/drawing/2014/main" xmlns="" id="{EC5AA421-2675-4AA8-87E4-B123F1810BC7}"/>
                </a:ext>
              </a:extLst>
            </p:cNvPr>
            <p:cNvSpPr/>
            <p:nvPr/>
          </p:nvSpPr>
          <p:spPr>
            <a:xfrm>
              <a:off x="9432065" y="1221888"/>
              <a:ext cx="432000" cy="540000"/>
            </a:xfrm>
            <a:prstGeom prst="triangle">
              <a:avLst/>
            </a:prstGeom>
            <a:solidFill>
              <a:srgbClr val="5482A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1" name="Isosceles Triangle 10">
              <a:extLst>
                <a:ext uri="{FF2B5EF4-FFF2-40B4-BE49-F238E27FC236}">
                  <a16:creationId xmlns:a16="http://schemas.microsoft.com/office/drawing/2014/main" xmlns="" id="{6C7C95F0-EA85-4CA0-834E-2182F6262DB3}"/>
                </a:ext>
              </a:extLst>
            </p:cNvPr>
            <p:cNvSpPr/>
            <p:nvPr/>
          </p:nvSpPr>
          <p:spPr>
            <a:xfrm>
              <a:off x="9726604" y="1137662"/>
              <a:ext cx="432000" cy="540000"/>
            </a:xfrm>
            <a:prstGeom prst="triangle">
              <a:avLst/>
            </a:prstGeom>
            <a:solidFill>
              <a:srgbClr val="1A93D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2" name="Isosceles Triangle 11">
              <a:extLst>
                <a:ext uri="{FF2B5EF4-FFF2-40B4-BE49-F238E27FC236}">
                  <a16:creationId xmlns:a16="http://schemas.microsoft.com/office/drawing/2014/main" xmlns="" id="{C510909E-19DE-40C7-899C-DB41CFCCA6CA}"/>
                </a:ext>
              </a:extLst>
            </p:cNvPr>
            <p:cNvSpPr/>
            <p:nvPr/>
          </p:nvSpPr>
          <p:spPr>
            <a:xfrm>
              <a:off x="9441139" y="2118474"/>
              <a:ext cx="432000" cy="540000"/>
            </a:xfrm>
            <a:prstGeom prst="triangle">
              <a:avLst/>
            </a:prstGeom>
            <a:solidFill>
              <a:srgbClr val="70181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3" name="Isosceles Triangle 12">
              <a:extLst>
                <a:ext uri="{FF2B5EF4-FFF2-40B4-BE49-F238E27FC236}">
                  <a16:creationId xmlns:a16="http://schemas.microsoft.com/office/drawing/2014/main" xmlns="" id="{1AFD0FE3-6CAF-4D6F-9AF4-1B729ABB2497}"/>
                </a:ext>
              </a:extLst>
            </p:cNvPr>
            <p:cNvSpPr/>
            <p:nvPr/>
          </p:nvSpPr>
          <p:spPr>
            <a:xfrm>
              <a:off x="9735678" y="2050348"/>
              <a:ext cx="432000" cy="540000"/>
            </a:xfrm>
            <a:prstGeom prst="triangle">
              <a:avLst/>
            </a:prstGeom>
            <a:solidFill>
              <a:srgbClr val="EA383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4" name="Isosceles Triangle 13">
              <a:extLst>
                <a:ext uri="{FF2B5EF4-FFF2-40B4-BE49-F238E27FC236}">
                  <a16:creationId xmlns:a16="http://schemas.microsoft.com/office/drawing/2014/main" xmlns="" id="{07D11034-C25E-4F66-AF7B-288AD90EA2C4}"/>
                </a:ext>
              </a:extLst>
            </p:cNvPr>
            <p:cNvSpPr/>
            <p:nvPr/>
          </p:nvSpPr>
          <p:spPr>
            <a:xfrm>
              <a:off x="9441139" y="3068715"/>
              <a:ext cx="432000" cy="540000"/>
            </a:xfrm>
            <a:prstGeom prst="triangle">
              <a:avLst/>
            </a:prstGeom>
            <a:solidFill>
              <a:srgbClr val="936E28"/>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dirty="0"/>
            </a:p>
          </p:txBody>
        </p:sp>
        <p:sp>
          <p:nvSpPr>
            <p:cNvPr id="15" name="Isosceles Triangle 14">
              <a:extLst>
                <a:ext uri="{FF2B5EF4-FFF2-40B4-BE49-F238E27FC236}">
                  <a16:creationId xmlns:a16="http://schemas.microsoft.com/office/drawing/2014/main" xmlns="" id="{95D59055-AD89-478C-8CBC-A43DBE54C8F9}"/>
                </a:ext>
              </a:extLst>
            </p:cNvPr>
            <p:cNvSpPr/>
            <p:nvPr/>
          </p:nvSpPr>
          <p:spPr>
            <a:xfrm>
              <a:off x="9735678" y="3000589"/>
              <a:ext cx="432000" cy="540000"/>
            </a:xfrm>
            <a:prstGeom prst="triangle">
              <a:avLst/>
            </a:prstGeom>
            <a:solidFill>
              <a:srgbClr val="FFBC38"/>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6" name="Isosceles Triangle 15">
              <a:extLst>
                <a:ext uri="{FF2B5EF4-FFF2-40B4-BE49-F238E27FC236}">
                  <a16:creationId xmlns:a16="http://schemas.microsoft.com/office/drawing/2014/main" xmlns="" id="{47031925-6FC2-40F0-8B04-0A72564E789C}"/>
                </a:ext>
              </a:extLst>
            </p:cNvPr>
            <p:cNvSpPr/>
            <p:nvPr/>
          </p:nvSpPr>
          <p:spPr>
            <a:xfrm>
              <a:off x="9441139" y="4031482"/>
              <a:ext cx="432000" cy="540000"/>
            </a:xfrm>
            <a:prstGeom prst="triangle">
              <a:avLst/>
            </a:prstGeom>
            <a:solidFill>
              <a:srgbClr val="2F154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7" name="Isosceles Triangle 16">
              <a:extLst>
                <a:ext uri="{FF2B5EF4-FFF2-40B4-BE49-F238E27FC236}">
                  <a16:creationId xmlns:a16="http://schemas.microsoft.com/office/drawing/2014/main" xmlns="" id="{6AA31D02-16E7-43B5-A767-5C80AFCA631F}"/>
                </a:ext>
              </a:extLst>
            </p:cNvPr>
            <p:cNvSpPr/>
            <p:nvPr/>
          </p:nvSpPr>
          <p:spPr>
            <a:xfrm>
              <a:off x="9735678" y="3950762"/>
              <a:ext cx="432000" cy="540000"/>
            </a:xfrm>
            <a:prstGeom prst="triangle">
              <a:avLst/>
            </a:prstGeom>
            <a:solidFill>
              <a:srgbClr val="9E478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8" name="Isosceles Triangle 17">
              <a:extLst>
                <a:ext uri="{FF2B5EF4-FFF2-40B4-BE49-F238E27FC236}">
                  <a16:creationId xmlns:a16="http://schemas.microsoft.com/office/drawing/2014/main" xmlns="" id="{4E286FA3-BB29-4675-880C-E3CD9442C72E}"/>
                </a:ext>
              </a:extLst>
            </p:cNvPr>
            <p:cNvSpPr/>
            <p:nvPr/>
          </p:nvSpPr>
          <p:spPr>
            <a:xfrm>
              <a:off x="9432065" y="6184630"/>
              <a:ext cx="432000" cy="540000"/>
            </a:xfrm>
            <a:prstGeom prst="triangle">
              <a:avLst/>
            </a:prstGeom>
            <a:solidFill>
              <a:srgbClr val="E5E5E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9" name="Isosceles Triangle 18">
              <a:extLst>
                <a:ext uri="{FF2B5EF4-FFF2-40B4-BE49-F238E27FC236}">
                  <a16:creationId xmlns:a16="http://schemas.microsoft.com/office/drawing/2014/main" xmlns="" id="{07967507-7E27-4613-B8F6-0BFDC7ABB513}"/>
                </a:ext>
              </a:extLst>
            </p:cNvPr>
            <p:cNvSpPr/>
            <p:nvPr/>
          </p:nvSpPr>
          <p:spPr>
            <a:xfrm>
              <a:off x="9942604" y="6192000"/>
              <a:ext cx="432000" cy="540000"/>
            </a:xfrm>
            <a:prstGeom prst="triangle">
              <a:avLst/>
            </a:prstGeom>
            <a:solidFill>
              <a:srgbClr val="3646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20" name="Rectangle 19">
              <a:extLst>
                <a:ext uri="{FF2B5EF4-FFF2-40B4-BE49-F238E27FC236}">
                  <a16:creationId xmlns:a16="http://schemas.microsoft.com/office/drawing/2014/main" xmlns="" id="{24A8DCC9-1B3A-41EC-B152-6A0B03411A86}"/>
                </a:ext>
              </a:extLst>
            </p:cNvPr>
            <p:cNvSpPr/>
            <p:nvPr/>
          </p:nvSpPr>
          <p:spPr>
            <a:xfrm>
              <a:off x="9311037" y="-20038"/>
              <a:ext cx="971741" cy="215444"/>
            </a:xfrm>
            <a:prstGeom prst="rect">
              <a:avLst/>
            </a:prstGeom>
          </p:spPr>
          <p:txBody>
            <a:bodyPr vert="horz" wrap="square" anchor="t" anchorCtr="0">
              <a:noAutofit/>
            </a:bodyPr>
            <a:lstStyle/>
            <a:p>
              <a:pPr algn="ctr"/>
              <a:r>
                <a:rPr lang="en-US" sz="600" b="1" dirty="0"/>
                <a:t>COLOUR PAIRS</a:t>
              </a:r>
            </a:p>
          </p:txBody>
        </p:sp>
        <p:cxnSp>
          <p:nvCxnSpPr>
            <p:cNvPr id="21" name="Straight Connector 20">
              <a:extLst>
                <a:ext uri="{FF2B5EF4-FFF2-40B4-BE49-F238E27FC236}">
                  <a16:creationId xmlns:a16="http://schemas.microsoft.com/office/drawing/2014/main" xmlns="" id="{971A419E-2336-4B97-954B-1E084752B85A}"/>
                </a:ext>
              </a:extLst>
            </p:cNvPr>
            <p:cNvCxnSpPr/>
            <p:nvPr/>
          </p:nvCxnSpPr>
          <p:spPr>
            <a:xfrm>
              <a:off x="9403521" y="5240952"/>
              <a:ext cx="874448"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317F4A56-352C-4DCC-99E1-75869EDF8F52}"/>
                </a:ext>
              </a:extLst>
            </p:cNvPr>
            <p:cNvSpPr/>
            <p:nvPr/>
          </p:nvSpPr>
          <p:spPr>
            <a:xfrm>
              <a:off x="9324910" y="5249294"/>
              <a:ext cx="1011816" cy="215444"/>
            </a:xfrm>
            <a:prstGeom prst="rect">
              <a:avLst/>
            </a:prstGeom>
          </p:spPr>
          <p:txBody>
            <a:bodyPr vert="horz" wrap="square" anchor="t" anchorCtr="0">
              <a:noAutofit/>
            </a:bodyPr>
            <a:lstStyle/>
            <a:p>
              <a:pPr algn="ctr"/>
              <a:r>
                <a:rPr lang="en-US" sz="600" b="1" dirty="0"/>
                <a:t>BASE COLOURS</a:t>
              </a:r>
            </a:p>
          </p:txBody>
        </p:sp>
        <p:sp>
          <p:nvSpPr>
            <p:cNvPr id="23" name="Isosceles Triangle 22">
              <a:extLst>
                <a:ext uri="{FF2B5EF4-FFF2-40B4-BE49-F238E27FC236}">
                  <a16:creationId xmlns:a16="http://schemas.microsoft.com/office/drawing/2014/main" xmlns="" id="{7EF6A3FA-A3E8-4C68-BA5E-DA6295BFAF32}"/>
                </a:ext>
              </a:extLst>
            </p:cNvPr>
            <p:cNvSpPr/>
            <p:nvPr/>
          </p:nvSpPr>
          <p:spPr>
            <a:xfrm>
              <a:off x="9687335" y="5516204"/>
              <a:ext cx="43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grpSp>
      <p:sp>
        <p:nvSpPr>
          <p:cNvPr id="24" name="Rectangle 23">
            <a:extLst>
              <a:ext uri="{FF2B5EF4-FFF2-40B4-BE49-F238E27FC236}">
                <a16:creationId xmlns:a16="http://schemas.microsoft.com/office/drawing/2014/main" xmlns="" id="{5465E26D-2BC4-4ABF-ACEF-490533ADE5F9}"/>
              </a:ext>
            </a:extLst>
          </p:cNvPr>
          <p:cNvSpPr/>
          <p:nvPr/>
        </p:nvSpPr>
        <p:spPr>
          <a:xfrm>
            <a:off x="10233734" y="2816645"/>
            <a:ext cx="1660291" cy="3422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Rectangle 24">
            <a:extLst>
              <a:ext uri="{FF2B5EF4-FFF2-40B4-BE49-F238E27FC236}">
                <a16:creationId xmlns:a16="http://schemas.microsoft.com/office/drawing/2014/main" xmlns="" id="{D19A643A-9C7C-40F9-B3D2-2ED674A5D74C}"/>
              </a:ext>
            </a:extLst>
          </p:cNvPr>
          <p:cNvSpPr/>
          <p:nvPr/>
        </p:nvSpPr>
        <p:spPr>
          <a:xfrm>
            <a:off x="10233734" y="-15028"/>
            <a:ext cx="1660291" cy="27215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6" name="Picture 25">
            <a:extLst>
              <a:ext uri="{FF2B5EF4-FFF2-40B4-BE49-F238E27FC236}">
                <a16:creationId xmlns:a16="http://schemas.microsoft.com/office/drawing/2014/main" xmlns="" id="{0C8C0F99-92D7-4383-865F-053EF42E65A9}"/>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0233734" y="676987"/>
            <a:ext cx="1285875" cy="1971675"/>
          </a:xfrm>
          <a:prstGeom prst="rect">
            <a:avLst/>
          </a:prstGeom>
        </p:spPr>
      </p:pic>
      <p:sp>
        <p:nvSpPr>
          <p:cNvPr id="27" name="Arrow: Left 26">
            <a:extLst>
              <a:ext uri="{FF2B5EF4-FFF2-40B4-BE49-F238E27FC236}">
                <a16:creationId xmlns:a16="http://schemas.microsoft.com/office/drawing/2014/main" xmlns="" id="{5CE5E0F3-1460-4EAD-B131-A645ED09E32F}"/>
              </a:ext>
            </a:extLst>
          </p:cNvPr>
          <p:cNvSpPr/>
          <p:nvPr/>
        </p:nvSpPr>
        <p:spPr>
          <a:xfrm>
            <a:off x="10969807" y="2356364"/>
            <a:ext cx="820373" cy="350300"/>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0" dirty="0">
                <a:ln>
                  <a:noFill/>
                </a:ln>
                <a:solidFill>
                  <a:schemeClr val="bg1"/>
                </a:solidFill>
              </a:rPr>
              <a:t>Click</a:t>
            </a:r>
            <a:endParaRPr lang="en-GB" sz="1350" b="0" dirty="0">
              <a:ln>
                <a:noFill/>
              </a:ln>
              <a:solidFill>
                <a:schemeClr val="bg1"/>
              </a:solidFill>
            </a:endParaRPr>
          </a:p>
        </p:txBody>
      </p:sp>
      <p:sp>
        <p:nvSpPr>
          <p:cNvPr id="28" name="Rectangle 27">
            <a:extLst>
              <a:ext uri="{FF2B5EF4-FFF2-40B4-BE49-F238E27FC236}">
                <a16:creationId xmlns:a16="http://schemas.microsoft.com/office/drawing/2014/main" xmlns="" id="{F7480010-46EE-4608-8EAC-ADB970AD6D47}"/>
              </a:ext>
            </a:extLst>
          </p:cNvPr>
          <p:cNvSpPr/>
          <p:nvPr/>
        </p:nvSpPr>
        <p:spPr>
          <a:xfrm>
            <a:off x="10281989" y="-15029"/>
            <a:ext cx="1508190" cy="185682"/>
          </a:xfrm>
          <a:prstGeom prst="rect">
            <a:avLst/>
          </a:prstGeom>
        </p:spPr>
        <p:txBody>
          <a:bodyPr vert="horz" wrap="square" anchor="t" anchorCtr="0">
            <a:noAutofit/>
          </a:bodyPr>
          <a:lstStyle/>
          <a:p>
            <a:pPr algn="l"/>
            <a:r>
              <a:rPr lang="en-US" sz="750" b="1" dirty="0"/>
              <a:t>Text: Changing </a:t>
            </a:r>
            <a:r>
              <a:rPr lang="en-US" sz="750" b="1" dirty="0" err="1"/>
              <a:t>colour</a:t>
            </a:r>
            <a:endParaRPr lang="en-US" sz="750" b="1" dirty="0"/>
          </a:p>
        </p:txBody>
      </p:sp>
      <p:sp>
        <p:nvSpPr>
          <p:cNvPr id="29" name="Rectangle 28">
            <a:extLst>
              <a:ext uri="{FF2B5EF4-FFF2-40B4-BE49-F238E27FC236}">
                <a16:creationId xmlns:a16="http://schemas.microsoft.com/office/drawing/2014/main" xmlns="" id="{8BE264C6-B166-4BCB-A7FD-376AE0ECE2B1}"/>
              </a:ext>
            </a:extLst>
          </p:cNvPr>
          <p:cNvSpPr/>
          <p:nvPr/>
        </p:nvSpPr>
        <p:spPr>
          <a:xfrm>
            <a:off x="10281989" y="170653"/>
            <a:ext cx="1323944" cy="529418"/>
          </a:xfrm>
          <a:prstGeom prst="rect">
            <a:avLst/>
          </a:prstGeom>
        </p:spPr>
        <p:txBody>
          <a:bodyPr vert="horz" wrap="square" anchor="t" anchorCtr="0">
            <a:noAutofit/>
          </a:bodyPr>
          <a:lstStyle/>
          <a:p>
            <a:pPr marL="171450" indent="-171450" algn="l">
              <a:buAutoNum type="arabicPeriod"/>
            </a:pPr>
            <a:r>
              <a:rPr lang="en-US" sz="600" b="0" dirty="0"/>
              <a:t>Select your text to </a:t>
            </a:r>
            <a:r>
              <a:rPr lang="en-US" sz="600" b="0" dirty="0" err="1"/>
              <a:t>colour</a:t>
            </a:r>
            <a:endParaRPr lang="en-US" sz="600" b="0" dirty="0"/>
          </a:p>
          <a:p>
            <a:pPr marL="171450" indent="-171450" algn="l">
              <a:buAutoNum type="arabicPeriod"/>
            </a:pPr>
            <a:r>
              <a:rPr lang="en-US" sz="600" b="0" dirty="0"/>
              <a:t>Click on the A icon</a:t>
            </a:r>
          </a:p>
          <a:p>
            <a:pPr marL="171450" indent="-171450" algn="l">
              <a:buAutoNum type="arabicPeriod"/>
            </a:pPr>
            <a:r>
              <a:rPr lang="en-US" sz="600" b="0" dirty="0"/>
              <a:t>Click on the Eyedropper icon</a:t>
            </a:r>
          </a:p>
          <a:p>
            <a:pPr marL="171450" indent="-171450" algn="l">
              <a:buAutoNum type="arabicPeriod"/>
            </a:pPr>
            <a:r>
              <a:rPr lang="en-US" sz="600" b="0" dirty="0"/>
              <a:t>Click on the triangle </a:t>
            </a:r>
            <a:r>
              <a:rPr lang="en-US" sz="600" b="0" dirty="0" err="1"/>
              <a:t>colour</a:t>
            </a:r>
            <a:r>
              <a:rPr lang="en-US" sz="600" b="0" dirty="0"/>
              <a:t> pair of your choice on the left.</a:t>
            </a:r>
          </a:p>
          <a:p>
            <a:pPr marL="171450" indent="-171450" algn="l">
              <a:buAutoNum type="arabicPeriod"/>
            </a:pPr>
            <a:endParaRPr lang="en-US" sz="600" b="1" dirty="0"/>
          </a:p>
          <a:p>
            <a:pPr marL="171450" indent="-171450" algn="ctr">
              <a:buAutoNum type="arabicPeriod"/>
            </a:pPr>
            <a:endParaRPr lang="en-US" sz="600" b="1" dirty="0"/>
          </a:p>
        </p:txBody>
      </p:sp>
      <p:sp>
        <p:nvSpPr>
          <p:cNvPr id="30" name="Rectangle 29">
            <a:extLst>
              <a:ext uri="{FF2B5EF4-FFF2-40B4-BE49-F238E27FC236}">
                <a16:creationId xmlns:a16="http://schemas.microsoft.com/office/drawing/2014/main" xmlns="" id="{F8FEE556-1CF2-463C-95AA-A5D5EF2FE456}"/>
              </a:ext>
            </a:extLst>
          </p:cNvPr>
          <p:cNvSpPr/>
          <p:nvPr/>
        </p:nvSpPr>
        <p:spPr>
          <a:xfrm>
            <a:off x="10281988" y="2864103"/>
            <a:ext cx="1508191" cy="185682"/>
          </a:xfrm>
          <a:prstGeom prst="rect">
            <a:avLst/>
          </a:prstGeom>
        </p:spPr>
        <p:txBody>
          <a:bodyPr vert="horz" wrap="square" anchor="t" anchorCtr="0">
            <a:noAutofit/>
          </a:bodyPr>
          <a:lstStyle/>
          <a:p>
            <a:pPr algn="l"/>
            <a:r>
              <a:rPr lang="en-US" sz="750" b="1" dirty="0"/>
              <a:t>Objects: Changing </a:t>
            </a:r>
            <a:r>
              <a:rPr lang="en-US" sz="750" b="1" dirty="0" err="1"/>
              <a:t>colour</a:t>
            </a:r>
            <a:endParaRPr lang="en-US" sz="750" b="1" dirty="0"/>
          </a:p>
        </p:txBody>
      </p:sp>
      <p:sp>
        <p:nvSpPr>
          <p:cNvPr id="31" name="Rectangle 30">
            <a:extLst>
              <a:ext uri="{FF2B5EF4-FFF2-40B4-BE49-F238E27FC236}">
                <a16:creationId xmlns:a16="http://schemas.microsoft.com/office/drawing/2014/main" xmlns="" id="{E0437A2C-F57D-4EFA-BEC2-C111D4C0C3B4}"/>
              </a:ext>
            </a:extLst>
          </p:cNvPr>
          <p:cNvSpPr/>
          <p:nvPr/>
        </p:nvSpPr>
        <p:spPr>
          <a:xfrm>
            <a:off x="10281989" y="3049785"/>
            <a:ext cx="1323944" cy="529418"/>
          </a:xfrm>
          <a:prstGeom prst="rect">
            <a:avLst/>
          </a:prstGeom>
        </p:spPr>
        <p:txBody>
          <a:bodyPr vert="horz" wrap="square" anchor="t" anchorCtr="0">
            <a:noAutofit/>
          </a:bodyPr>
          <a:lstStyle/>
          <a:p>
            <a:pPr marL="171450" indent="-171450" algn="l">
              <a:buAutoNum type="arabicPeriod"/>
            </a:pPr>
            <a:r>
              <a:rPr lang="en-US" sz="600" b="0" dirty="0"/>
              <a:t>Select your fill to </a:t>
            </a:r>
            <a:r>
              <a:rPr lang="en-US" sz="600" b="0" dirty="0" err="1"/>
              <a:t>colour</a:t>
            </a:r>
            <a:endParaRPr lang="en-US" sz="600" b="0" dirty="0"/>
          </a:p>
          <a:p>
            <a:pPr marL="171450" indent="-171450" algn="l">
              <a:buAutoNum type="arabicPeriod"/>
            </a:pPr>
            <a:r>
              <a:rPr lang="en-US" sz="600" b="0" dirty="0"/>
              <a:t>Click on the shape fill icon</a:t>
            </a:r>
          </a:p>
          <a:p>
            <a:pPr marL="171450" indent="-171450" algn="l">
              <a:buAutoNum type="arabicPeriod"/>
            </a:pPr>
            <a:r>
              <a:rPr lang="en-US" sz="600" b="0" dirty="0"/>
              <a:t>Click on the Eyedropper icon</a:t>
            </a:r>
          </a:p>
          <a:p>
            <a:pPr marL="171450" indent="-171450" algn="l">
              <a:buAutoNum type="arabicPeriod"/>
            </a:pPr>
            <a:r>
              <a:rPr lang="en-US" sz="600" b="0" dirty="0"/>
              <a:t>Click on the triangle </a:t>
            </a:r>
            <a:r>
              <a:rPr lang="en-US" sz="600" b="0" dirty="0" err="1"/>
              <a:t>colour</a:t>
            </a:r>
            <a:r>
              <a:rPr lang="en-US" sz="600" b="0" dirty="0"/>
              <a:t> pair of your choice on the left.</a:t>
            </a:r>
          </a:p>
          <a:p>
            <a:pPr marL="171450" indent="-171450" algn="l">
              <a:buAutoNum type="arabicPeriod"/>
            </a:pPr>
            <a:endParaRPr lang="en-US" sz="600" b="1" dirty="0"/>
          </a:p>
          <a:p>
            <a:pPr marL="171450" indent="-171450" algn="ctr">
              <a:buAutoNum type="arabicPeriod"/>
            </a:pPr>
            <a:endParaRPr lang="en-US" sz="600" b="1" dirty="0"/>
          </a:p>
        </p:txBody>
      </p:sp>
      <p:pic>
        <p:nvPicPr>
          <p:cNvPr id="32" name="Picture 31">
            <a:extLst>
              <a:ext uri="{FF2B5EF4-FFF2-40B4-BE49-F238E27FC236}">
                <a16:creationId xmlns:a16="http://schemas.microsoft.com/office/drawing/2014/main" xmlns="" id="{F4D90FD5-66EC-400A-8023-3769346F1494}"/>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0233734" y="3588835"/>
            <a:ext cx="1293019" cy="2650331"/>
          </a:xfrm>
          <a:prstGeom prst="rect">
            <a:avLst/>
          </a:prstGeom>
        </p:spPr>
      </p:pic>
      <p:sp>
        <p:nvSpPr>
          <p:cNvPr id="33" name="Arrow: Left 32">
            <a:extLst>
              <a:ext uri="{FF2B5EF4-FFF2-40B4-BE49-F238E27FC236}">
                <a16:creationId xmlns:a16="http://schemas.microsoft.com/office/drawing/2014/main" xmlns="" id="{7A06EC31-46A5-4116-9486-19DC207B1E77}"/>
              </a:ext>
            </a:extLst>
          </p:cNvPr>
          <p:cNvSpPr/>
          <p:nvPr/>
        </p:nvSpPr>
        <p:spPr>
          <a:xfrm>
            <a:off x="10969807" y="5415393"/>
            <a:ext cx="820373" cy="350300"/>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0" dirty="0">
                <a:ln>
                  <a:noFill/>
                </a:ln>
                <a:solidFill>
                  <a:schemeClr val="bg1"/>
                </a:solidFill>
              </a:rPr>
              <a:t>Click</a:t>
            </a:r>
            <a:endParaRPr lang="en-GB" sz="1350" b="0" dirty="0">
              <a:ln>
                <a:noFill/>
              </a:ln>
              <a:solidFill>
                <a:schemeClr val="bg1"/>
              </a:solidFill>
            </a:endParaRPr>
          </a:p>
        </p:txBody>
      </p:sp>
      <p:sp>
        <p:nvSpPr>
          <p:cNvPr id="34" name="TextBox 33">
            <a:extLst>
              <a:ext uri="{FF2B5EF4-FFF2-40B4-BE49-F238E27FC236}">
                <a16:creationId xmlns:a16="http://schemas.microsoft.com/office/drawing/2014/main" xmlns="" id="{1BBB847E-1690-448B-9B8E-0CA2670235B1}"/>
              </a:ext>
            </a:extLst>
          </p:cNvPr>
          <p:cNvSpPr txBox="1"/>
          <p:nvPr/>
        </p:nvSpPr>
        <p:spPr>
          <a:xfrm>
            <a:off x="0" y="-279104"/>
            <a:ext cx="6858000" cy="323165"/>
          </a:xfrm>
          <a:prstGeom prst="rect">
            <a:avLst/>
          </a:prstGeom>
          <a:solidFill>
            <a:schemeClr val="bg1">
              <a:lumMod val="95000"/>
            </a:schemeClr>
          </a:solidFill>
        </p:spPr>
        <p:txBody>
          <a:bodyPr wrap="square" rtlCol="0">
            <a:spAutoFit/>
          </a:bodyPr>
          <a:lstStyle/>
          <a:p>
            <a:r>
              <a:rPr lang="en-GB" sz="750" dirty="0">
                <a:solidFill>
                  <a:schemeClr val="tx1">
                    <a:lumMod val="85000"/>
                    <a:lumOff val="15000"/>
                  </a:schemeClr>
                </a:solidFill>
                <a:latin typeface="Arial" panose="020B0604020202020204" pitchFamily="34" charset="0"/>
                <a:cs typeface="Arial" panose="020B0604020202020204" pitchFamily="34" charset="0"/>
              </a:rPr>
              <a:t>When pasting slides</a:t>
            </a:r>
            <a:r>
              <a:rPr lang="en-GB" sz="750" baseline="0" dirty="0">
                <a:solidFill>
                  <a:schemeClr val="tx1">
                    <a:lumMod val="85000"/>
                    <a:lumOff val="15000"/>
                  </a:schemeClr>
                </a:solidFill>
                <a:latin typeface="Arial" panose="020B0604020202020204" pitchFamily="34" charset="0"/>
                <a:cs typeface="Arial" panose="020B0604020202020204" pitchFamily="34" charset="0"/>
              </a:rPr>
              <a:t> in from another deck it is always worth resetting the slide.  Click “Home tab &gt; Reset”, then click “Layout” and choose a suitable slide layout.</a:t>
            </a:r>
            <a:endParaRPr lang="en-GB" sz="7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037B80EE-E01E-4C80-892E-65EA37841425}"/>
              </a:ext>
            </a:extLst>
          </p:cNvPr>
          <p:cNvSpPr txBox="1"/>
          <p:nvPr/>
        </p:nvSpPr>
        <p:spPr>
          <a:xfrm>
            <a:off x="0" y="-497703"/>
            <a:ext cx="6858000" cy="207749"/>
          </a:xfrm>
          <a:prstGeom prst="rect">
            <a:avLst/>
          </a:prstGeom>
          <a:solidFill>
            <a:schemeClr val="bg1">
              <a:lumMod val="95000"/>
            </a:schemeClr>
          </a:solidFill>
        </p:spPr>
        <p:txBody>
          <a:bodyPr wrap="square" rtlCol="0">
            <a:spAutoFit/>
          </a:bodyPr>
          <a:lstStyle/>
          <a:p>
            <a:r>
              <a:rPr lang="en-GB" sz="750" dirty="0">
                <a:solidFill>
                  <a:schemeClr val="tx1">
                    <a:lumMod val="85000"/>
                    <a:lumOff val="15000"/>
                  </a:schemeClr>
                </a:solidFill>
                <a:latin typeface="Arial" panose="020B0604020202020204" pitchFamily="34" charset="0"/>
                <a:cs typeface="Arial" panose="020B0604020202020204" pitchFamily="34" charset="0"/>
              </a:rPr>
              <a:t>To change the colour theme and layout, right click on a slide in the slide sorter, click “Layout” and choose your layout from the pre-designed options.</a:t>
            </a:r>
          </a:p>
        </p:txBody>
      </p:sp>
    </p:spTree>
    <p:extLst>
      <p:ext uri="{BB962C8B-B14F-4D97-AF65-F5344CB8AC3E}">
        <p14:creationId xmlns:p14="http://schemas.microsoft.com/office/powerpoint/2010/main" val="251929895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812" r:id="rId16"/>
    <p:sldLayoutId id="2147483745" r:id="rId17"/>
  </p:sldLayoutIdLst>
  <p:hf hdr="0" dt="0"/>
  <p:txStyles>
    <p:titleStyle>
      <a:lvl1pPr algn="l" defTabSz="685800" rtl="0" eaLnBrk="1" latinLnBrk="0" hangingPunct="1">
        <a:lnSpc>
          <a:spcPts val="2100"/>
        </a:lnSpc>
        <a:spcBef>
          <a:spcPct val="0"/>
        </a:spcBef>
        <a:buNone/>
        <a:defRPr sz="2100" b="1" kern="1200" cap="none" baseline="0">
          <a:solidFill>
            <a:schemeClr val="accent1"/>
          </a:solidFill>
          <a:latin typeface="+mj-lt"/>
          <a:ea typeface="+mj-ea"/>
          <a:cs typeface="+mj-cs"/>
        </a:defRPr>
      </a:lvl1pPr>
    </p:titleStyle>
    <p:bodyStyle>
      <a:lvl1pPr marL="215504"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800" kern="1200">
          <a:solidFill>
            <a:schemeClr val="tx1"/>
          </a:solidFill>
          <a:latin typeface="+mn-lt"/>
          <a:ea typeface="+mn-ea"/>
          <a:cs typeface="+mn-cs"/>
        </a:defRPr>
      </a:lvl1pPr>
      <a:lvl2pPr marL="432000"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500" b="0" kern="1200">
          <a:solidFill>
            <a:schemeClr val="tx1"/>
          </a:solidFill>
          <a:latin typeface="+mn-lt"/>
          <a:ea typeface="+mn-ea"/>
          <a:cs typeface="+mn-cs"/>
        </a:defRPr>
      </a:lvl2pPr>
      <a:lvl3pPr marL="648000"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3pPr>
      <a:lvl4pPr marL="863204"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4pPr>
      <a:lvl5pPr marL="1079897"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5pPr>
      <a:lvl6pPr marL="1296000" indent="-216000"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6pPr>
      <a:lvl7pPr marL="1512000" indent="-216000"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7pPr>
      <a:lvl8pPr marL="1728000" indent="-216000"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48">
          <p15:clr>
            <a:srgbClr val="F26B43"/>
          </p15:clr>
        </p15:guide>
        <p15:guide id="2" pos="3840">
          <p15:clr>
            <a:srgbClr val="F26B43"/>
          </p15:clr>
        </p15:guide>
        <p15:guide id="3" pos="316">
          <p15:clr>
            <a:srgbClr val="F26B43"/>
          </p15:clr>
        </p15:guide>
        <p15:guide id="4" orient="horz" pos="23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78000" y="4914000"/>
            <a:ext cx="5388300" cy="135000"/>
          </a:xfrm>
          <a:prstGeom prst="rect">
            <a:avLst/>
          </a:prstGeom>
        </p:spPr>
        <p:txBody>
          <a:bodyPr vert="horz" wrap="square" lIns="0" tIns="0" rIns="0" bIns="0" rtlCol="0" anchor="t" anchorCtr="0">
            <a:noAutofit/>
          </a:bodyPr>
          <a:lstStyle>
            <a:lvl1pPr algn="l">
              <a:defRPr sz="600">
                <a:solidFill>
                  <a:schemeClr val="tx1"/>
                </a:solidFill>
              </a:defRPr>
            </a:lvl1pPr>
          </a:lstStyle>
          <a:p>
            <a:r>
              <a:rPr lang="en-GB" dirty="0"/>
              <a:t>© 2018 AVEVA Group plc and its subsidiaries. All rights reserved.</a:t>
            </a:r>
          </a:p>
        </p:txBody>
      </p:sp>
      <p:sp>
        <p:nvSpPr>
          <p:cNvPr id="2" name="Title Placeholder 1"/>
          <p:cNvSpPr>
            <a:spLocks noGrp="1"/>
          </p:cNvSpPr>
          <p:nvPr>
            <p:ph type="title"/>
          </p:nvPr>
        </p:nvSpPr>
        <p:spPr>
          <a:xfrm>
            <a:off x="378000" y="459000"/>
            <a:ext cx="5521500" cy="297000"/>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78000" y="1188000"/>
            <a:ext cx="5521500" cy="3240000"/>
          </a:xfrm>
          <a:prstGeom prst="rect">
            <a:avLst/>
          </a:prstGeom>
        </p:spPr>
        <p:txBody>
          <a:bodyPr vert="horz" wrap="square"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Continuation level</a:t>
            </a:r>
          </a:p>
          <a:p>
            <a:pPr lvl="6"/>
            <a:r>
              <a:rPr lang="en-US" dirty="0"/>
              <a:t>Continuation level</a:t>
            </a:r>
          </a:p>
          <a:p>
            <a:pPr lvl="7"/>
            <a:r>
              <a:rPr lang="en-US" dirty="0"/>
              <a:t>Continuation level</a:t>
            </a:r>
          </a:p>
        </p:txBody>
      </p:sp>
      <p:sp>
        <p:nvSpPr>
          <p:cNvPr id="6" name="Slide Number Placeholder 5"/>
          <p:cNvSpPr>
            <a:spLocks noGrp="1"/>
          </p:cNvSpPr>
          <p:nvPr>
            <p:ph type="sldNum" sz="quarter" idx="4"/>
          </p:nvPr>
        </p:nvSpPr>
        <p:spPr>
          <a:xfrm>
            <a:off x="189000" y="4914000"/>
            <a:ext cx="162000" cy="135000"/>
          </a:xfrm>
          <a:prstGeom prst="rect">
            <a:avLst/>
          </a:prstGeom>
        </p:spPr>
        <p:txBody>
          <a:bodyPr vert="horz" wrap="square" lIns="0" tIns="0" rIns="0" bIns="0" rtlCol="0" anchor="t" anchorCtr="0">
            <a:noAutofit/>
          </a:bodyPr>
          <a:lstStyle>
            <a:lvl1pPr algn="l">
              <a:defRPr sz="600">
                <a:solidFill>
                  <a:schemeClr val="tx1"/>
                </a:solidFill>
              </a:defRPr>
            </a:lvl1pPr>
          </a:lstStyle>
          <a:p>
            <a:fld id="{267CDB12-45E5-4FD7-AE50-9CB5AFC72BA1}" type="slidenum">
              <a:rPr lang="en-GB" smtClean="0"/>
              <a:pPr/>
              <a:t>‹#›</a:t>
            </a:fld>
            <a:endParaRPr lang="en-GB" dirty="0"/>
          </a:p>
        </p:txBody>
      </p:sp>
      <p:grpSp>
        <p:nvGrpSpPr>
          <p:cNvPr id="7" name="Group 6">
            <a:extLst>
              <a:ext uri="{FF2B5EF4-FFF2-40B4-BE49-F238E27FC236}">
                <a16:creationId xmlns:a16="http://schemas.microsoft.com/office/drawing/2014/main" xmlns="" id="{07AE9980-3BA0-4E4B-AB09-E6D5511B35FF}"/>
              </a:ext>
            </a:extLst>
          </p:cNvPr>
          <p:cNvGrpSpPr/>
          <p:nvPr/>
        </p:nvGrpSpPr>
        <p:grpSpPr>
          <a:xfrm>
            <a:off x="9284024" y="-15029"/>
            <a:ext cx="797675" cy="5064029"/>
            <a:chOff x="9311037" y="-20038"/>
            <a:chExt cx="1063567" cy="6752038"/>
          </a:xfrm>
        </p:grpSpPr>
        <p:sp>
          <p:nvSpPr>
            <p:cNvPr id="8" name="Isosceles Triangle 7">
              <a:extLst>
                <a:ext uri="{FF2B5EF4-FFF2-40B4-BE49-F238E27FC236}">
                  <a16:creationId xmlns:a16="http://schemas.microsoft.com/office/drawing/2014/main" xmlns="" id="{F08447BE-FBA2-4ACF-8AFB-B4FD94FE6A78}"/>
                </a:ext>
              </a:extLst>
            </p:cNvPr>
            <p:cNvSpPr/>
            <p:nvPr/>
          </p:nvSpPr>
          <p:spPr>
            <a:xfrm>
              <a:off x="9432065" y="393428"/>
              <a:ext cx="432000" cy="540000"/>
            </a:xfrm>
            <a:prstGeom prst="triangle">
              <a:avLst/>
            </a:prstGeom>
            <a:solidFill>
              <a:srgbClr val="5482A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9" name="Isosceles Triangle 8">
              <a:extLst>
                <a:ext uri="{FF2B5EF4-FFF2-40B4-BE49-F238E27FC236}">
                  <a16:creationId xmlns:a16="http://schemas.microsoft.com/office/drawing/2014/main" xmlns="" id="{86000ABC-3A1D-46F2-BE1F-A5B1600E32BA}"/>
                </a:ext>
              </a:extLst>
            </p:cNvPr>
            <p:cNvSpPr/>
            <p:nvPr/>
          </p:nvSpPr>
          <p:spPr>
            <a:xfrm>
              <a:off x="9726604" y="305056"/>
              <a:ext cx="432000" cy="540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0" name="Isosceles Triangle 9">
              <a:extLst>
                <a:ext uri="{FF2B5EF4-FFF2-40B4-BE49-F238E27FC236}">
                  <a16:creationId xmlns:a16="http://schemas.microsoft.com/office/drawing/2014/main" xmlns="" id="{EC5AA421-2675-4AA8-87E4-B123F1810BC7}"/>
                </a:ext>
              </a:extLst>
            </p:cNvPr>
            <p:cNvSpPr/>
            <p:nvPr/>
          </p:nvSpPr>
          <p:spPr>
            <a:xfrm>
              <a:off x="9432065" y="1221888"/>
              <a:ext cx="432000" cy="540000"/>
            </a:xfrm>
            <a:prstGeom prst="triangle">
              <a:avLst/>
            </a:prstGeom>
            <a:solidFill>
              <a:srgbClr val="70181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1" name="Isosceles Triangle 10">
              <a:extLst>
                <a:ext uri="{FF2B5EF4-FFF2-40B4-BE49-F238E27FC236}">
                  <a16:creationId xmlns:a16="http://schemas.microsoft.com/office/drawing/2014/main" xmlns="" id="{6C7C95F0-EA85-4CA0-834E-2182F6262DB3}"/>
                </a:ext>
              </a:extLst>
            </p:cNvPr>
            <p:cNvSpPr/>
            <p:nvPr/>
          </p:nvSpPr>
          <p:spPr>
            <a:xfrm>
              <a:off x="9726604" y="1137662"/>
              <a:ext cx="432000" cy="540000"/>
            </a:xfrm>
            <a:prstGeom prst="triangle">
              <a:avLst/>
            </a:prstGeom>
            <a:solidFill>
              <a:srgbClr val="EA383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2" name="Isosceles Triangle 11">
              <a:extLst>
                <a:ext uri="{FF2B5EF4-FFF2-40B4-BE49-F238E27FC236}">
                  <a16:creationId xmlns:a16="http://schemas.microsoft.com/office/drawing/2014/main" xmlns="" id="{C510909E-19DE-40C7-899C-DB41CFCCA6CA}"/>
                </a:ext>
              </a:extLst>
            </p:cNvPr>
            <p:cNvSpPr/>
            <p:nvPr/>
          </p:nvSpPr>
          <p:spPr>
            <a:xfrm>
              <a:off x="9441139" y="2118474"/>
              <a:ext cx="432000" cy="540000"/>
            </a:xfrm>
            <a:prstGeom prst="triangle">
              <a:avLst/>
            </a:prstGeom>
            <a:solidFill>
              <a:srgbClr val="936E28"/>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3" name="Isosceles Triangle 12">
              <a:extLst>
                <a:ext uri="{FF2B5EF4-FFF2-40B4-BE49-F238E27FC236}">
                  <a16:creationId xmlns:a16="http://schemas.microsoft.com/office/drawing/2014/main" xmlns="" id="{1AFD0FE3-6CAF-4D6F-9AF4-1B729ABB2497}"/>
                </a:ext>
              </a:extLst>
            </p:cNvPr>
            <p:cNvSpPr/>
            <p:nvPr/>
          </p:nvSpPr>
          <p:spPr>
            <a:xfrm>
              <a:off x="9735678" y="2050348"/>
              <a:ext cx="432000" cy="540000"/>
            </a:xfrm>
            <a:prstGeom prst="triangle">
              <a:avLst/>
            </a:prstGeom>
            <a:solidFill>
              <a:srgbClr val="FFBC38"/>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4" name="Isosceles Triangle 13">
              <a:extLst>
                <a:ext uri="{FF2B5EF4-FFF2-40B4-BE49-F238E27FC236}">
                  <a16:creationId xmlns:a16="http://schemas.microsoft.com/office/drawing/2014/main" xmlns="" id="{07D11034-C25E-4F66-AF7B-288AD90EA2C4}"/>
                </a:ext>
              </a:extLst>
            </p:cNvPr>
            <p:cNvSpPr/>
            <p:nvPr/>
          </p:nvSpPr>
          <p:spPr>
            <a:xfrm>
              <a:off x="9441139" y="3068715"/>
              <a:ext cx="432000" cy="540000"/>
            </a:xfrm>
            <a:prstGeom prst="triangle">
              <a:avLst/>
            </a:prstGeom>
            <a:solidFill>
              <a:srgbClr val="2F154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dirty="0"/>
            </a:p>
          </p:txBody>
        </p:sp>
        <p:sp>
          <p:nvSpPr>
            <p:cNvPr id="15" name="Isosceles Triangle 14">
              <a:extLst>
                <a:ext uri="{FF2B5EF4-FFF2-40B4-BE49-F238E27FC236}">
                  <a16:creationId xmlns:a16="http://schemas.microsoft.com/office/drawing/2014/main" xmlns="" id="{95D59055-AD89-478C-8CBC-A43DBE54C8F9}"/>
                </a:ext>
              </a:extLst>
            </p:cNvPr>
            <p:cNvSpPr/>
            <p:nvPr/>
          </p:nvSpPr>
          <p:spPr>
            <a:xfrm>
              <a:off x="9735678" y="3000589"/>
              <a:ext cx="432000" cy="540000"/>
            </a:xfrm>
            <a:prstGeom prst="triangle">
              <a:avLst/>
            </a:prstGeom>
            <a:solidFill>
              <a:srgbClr val="9E478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6" name="Isosceles Triangle 15">
              <a:extLst>
                <a:ext uri="{FF2B5EF4-FFF2-40B4-BE49-F238E27FC236}">
                  <a16:creationId xmlns:a16="http://schemas.microsoft.com/office/drawing/2014/main" xmlns="" id="{47031925-6FC2-40F0-8B04-0A72564E789C}"/>
                </a:ext>
              </a:extLst>
            </p:cNvPr>
            <p:cNvSpPr/>
            <p:nvPr/>
          </p:nvSpPr>
          <p:spPr>
            <a:xfrm>
              <a:off x="9441139" y="4031482"/>
              <a:ext cx="432000" cy="540000"/>
            </a:xfrm>
            <a:prstGeom prst="triangle">
              <a:avLst/>
            </a:prstGeom>
            <a:solidFill>
              <a:srgbClr val="054D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7" name="Isosceles Triangle 16">
              <a:extLst>
                <a:ext uri="{FF2B5EF4-FFF2-40B4-BE49-F238E27FC236}">
                  <a16:creationId xmlns:a16="http://schemas.microsoft.com/office/drawing/2014/main" xmlns="" id="{6AA31D02-16E7-43B5-A767-5C80AFCA631F}"/>
                </a:ext>
              </a:extLst>
            </p:cNvPr>
            <p:cNvSpPr/>
            <p:nvPr/>
          </p:nvSpPr>
          <p:spPr>
            <a:xfrm>
              <a:off x="9735678" y="3950762"/>
              <a:ext cx="432000" cy="540000"/>
            </a:xfrm>
            <a:prstGeom prst="triangle">
              <a:avLst/>
            </a:prstGeom>
            <a:solidFill>
              <a:srgbClr val="19938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8" name="Isosceles Triangle 17">
              <a:extLst>
                <a:ext uri="{FF2B5EF4-FFF2-40B4-BE49-F238E27FC236}">
                  <a16:creationId xmlns:a16="http://schemas.microsoft.com/office/drawing/2014/main" xmlns="" id="{4E286FA3-BB29-4675-880C-E3CD9442C72E}"/>
                </a:ext>
              </a:extLst>
            </p:cNvPr>
            <p:cNvSpPr/>
            <p:nvPr/>
          </p:nvSpPr>
          <p:spPr>
            <a:xfrm>
              <a:off x="9432065" y="6184630"/>
              <a:ext cx="432000" cy="540000"/>
            </a:xfrm>
            <a:prstGeom prst="triangle">
              <a:avLst/>
            </a:prstGeom>
            <a:solidFill>
              <a:srgbClr val="E5E5E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9" name="Isosceles Triangle 18">
              <a:extLst>
                <a:ext uri="{FF2B5EF4-FFF2-40B4-BE49-F238E27FC236}">
                  <a16:creationId xmlns:a16="http://schemas.microsoft.com/office/drawing/2014/main" xmlns="" id="{07967507-7E27-4613-B8F6-0BFDC7ABB513}"/>
                </a:ext>
              </a:extLst>
            </p:cNvPr>
            <p:cNvSpPr/>
            <p:nvPr/>
          </p:nvSpPr>
          <p:spPr>
            <a:xfrm>
              <a:off x="9942604" y="6192000"/>
              <a:ext cx="432000" cy="540000"/>
            </a:xfrm>
            <a:prstGeom prst="triangle">
              <a:avLst/>
            </a:prstGeom>
            <a:solidFill>
              <a:srgbClr val="3646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20" name="Rectangle 19">
              <a:extLst>
                <a:ext uri="{FF2B5EF4-FFF2-40B4-BE49-F238E27FC236}">
                  <a16:creationId xmlns:a16="http://schemas.microsoft.com/office/drawing/2014/main" xmlns="" id="{24A8DCC9-1B3A-41EC-B152-6A0B03411A86}"/>
                </a:ext>
              </a:extLst>
            </p:cNvPr>
            <p:cNvSpPr/>
            <p:nvPr/>
          </p:nvSpPr>
          <p:spPr>
            <a:xfrm>
              <a:off x="9311037" y="-20038"/>
              <a:ext cx="971741" cy="215444"/>
            </a:xfrm>
            <a:prstGeom prst="rect">
              <a:avLst/>
            </a:prstGeom>
          </p:spPr>
          <p:txBody>
            <a:bodyPr vert="horz" wrap="square" anchor="t" anchorCtr="0">
              <a:noAutofit/>
            </a:bodyPr>
            <a:lstStyle/>
            <a:p>
              <a:pPr algn="ctr"/>
              <a:r>
                <a:rPr lang="en-US" sz="600" b="1" dirty="0"/>
                <a:t>COLOUR PAIRS</a:t>
              </a:r>
            </a:p>
          </p:txBody>
        </p:sp>
        <p:cxnSp>
          <p:nvCxnSpPr>
            <p:cNvPr id="21" name="Straight Connector 20">
              <a:extLst>
                <a:ext uri="{FF2B5EF4-FFF2-40B4-BE49-F238E27FC236}">
                  <a16:creationId xmlns:a16="http://schemas.microsoft.com/office/drawing/2014/main" xmlns="" id="{971A419E-2336-4B97-954B-1E084752B85A}"/>
                </a:ext>
              </a:extLst>
            </p:cNvPr>
            <p:cNvCxnSpPr/>
            <p:nvPr/>
          </p:nvCxnSpPr>
          <p:spPr>
            <a:xfrm>
              <a:off x="9403521" y="5240952"/>
              <a:ext cx="874448"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317F4A56-352C-4DCC-99E1-75869EDF8F52}"/>
                </a:ext>
              </a:extLst>
            </p:cNvPr>
            <p:cNvSpPr/>
            <p:nvPr/>
          </p:nvSpPr>
          <p:spPr>
            <a:xfrm>
              <a:off x="9324910" y="5249294"/>
              <a:ext cx="1011816" cy="215444"/>
            </a:xfrm>
            <a:prstGeom prst="rect">
              <a:avLst/>
            </a:prstGeom>
          </p:spPr>
          <p:txBody>
            <a:bodyPr vert="horz" wrap="square" anchor="t" anchorCtr="0">
              <a:noAutofit/>
            </a:bodyPr>
            <a:lstStyle/>
            <a:p>
              <a:pPr algn="ctr"/>
              <a:r>
                <a:rPr lang="en-US" sz="600" b="1" dirty="0"/>
                <a:t>BASE COLOURS</a:t>
              </a:r>
            </a:p>
          </p:txBody>
        </p:sp>
        <p:sp>
          <p:nvSpPr>
            <p:cNvPr id="23" name="Isosceles Triangle 22">
              <a:extLst>
                <a:ext uri="{FF2B5EF4-FFF2-40B4-BE49-F238E27FC236}">
                  <a16:creationId xmlns:a16="http://schemas.microsoft.com/office/drawing/2014/main" xmlns="" id="{7EF6A3FA-A3E8-4C68-BA5E-DA6295BFAF32}"/>
                </a:ext>
              </a:extLst>
            </p:cNvPr>
            <p:cNvSpPr/>
            <p:nvPr/>
          </p:nvSpPr>
          <p:spPr>
            <a:xfrm>
              <a:off x="9687335" y="5516204"/>
              <a:ext cx="43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grpSp>
      <p:sp>
        <p:nvSpPr>
          <p:cNvPr id="24" name="Rectangle 23">
            <a:extLst>
              <a:ext uri="{FF2B5EF4-FFF2-40B4-BE49-F238E27FC236}">
                <a16:creationId xmlns:a16="http://schemas.microsoft.com/office/drawing/2014/main" xmlns="" id="{E2CE2F8A-A15E-4978-8C21-79B746A6072B}"/>
              </a:ext>
            </a:extLst>
          </p:cNvPr>
          <p:cNvSpPr/>
          <p:nvPr/>
        </p:nvSpPr>
        <p:spPr>
          <a:xfrm>
            <a:off x="10233734" y="2816645"/>
            <a:ext cx="1660291" cy="3422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Rectangle 24">
            <a:extLst>
              <a:ext uri="{FF2B5EF4-FFF2-40B4-BE49-F238E27FC236}">
                <a16:creationId xmlns:a16="http://schemas.microsoft.com/office/drawing/2014/main" xmlns="" id="{7C4AC096-CA0C-4315-9FAB-69E22E74C3DE}"/>
              </a:ext>
            </a:extLst>
          </p:cNvPr>
          <p:cNvSpPr/>
          <p:nvPr/>
        </p:nvSpPr>
        <p:spPr>
          <a:xfrm>
            <a:off x="10233734" y="-15028"/>
            <a:ext cx="1660291" cy="27215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6" name="Picture 25">
            <a:extLst>
              <a:ext uri="{FF2B5EF4-FFF2-40B4-BE49-F238E27FC236}">
                <a16:creationId xmlns:a16="http://schemas.microsoft.com/office/drawing/2014/main" xmlns="" id="{DE055276-4484-4C2C-BFD9-5BB7970746E3}"/>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0233734" y="676987"/>
            <a:ext cx="1285875" cy="1971675"/>
          </a:xfrm>
          <a:prstGeom prst="rect">
            <a:avLst/>
          </a:prstGeom>
        </p:spPr>
      </p:pic>
      <p:sp>
        <p:nvSpPr>
          <p:cNvPr id="27" name="Arrow: Left 26">
            <a:extLst>
              <a:ext uri="{FF2B5EF4-FFF2-40B4-BE49-F238E27FC236}">
                <a16:creationId xmlns:a16="http://schemas.microsoft.com/office/drawing/2014/main" xmlns="" id="{B59294FE-DF08-46E2-A11C-9D255AAC4DF0}"/>
              </a:ext>
            </a:extLst>
          </p:cNvPr>
          <p:cNvSpPr/>
          <p:nvPr/>
        </p:nvSpPr>
        <p:spPr>
          <a:xfrm>
            <a:off x="10969807" y="2356364"/>
            <a:ext cx="820373" cy="350300"/>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0" dirty="0">
                <a:ln>
                  <a:noFill/>
                </a:ln>
                <a:solidFill>
                  <a:schemeClr val="bg1"/>
                </a:solidFill>
              </a:rPr>
              <a:t>Click</a:t>
            </a:r>
            <a:endParaRPr lang="en-GB" sz="1350" b="0" dirty="0">
              <a:ln>
                <a:noFill/>
              </a:ln>
              <a:solidFill>
                <a:schemeClr val="bg1"/>
              </a:solidFill>
            </a:endParaRPr>
          </a:p>
        </p:txBody>
      </p:sp>
      <p:sp>
        <p:nvSpPr>
          <p:cNvPr id="28" name="Rectangle 27">
            <a:extLst>
              <a:ext uri="{FF2B5EF4-FFF2-40B4-BE49-F238E27FC236}">
                <a16:creationId xmlns:a16="http://schemas.microsoft.com/office/drawing/2014/main" xmlns="" id="{D40F6586-A47D-4348-AD4A-59BB13294F40}"/>
              </a:ext>
            </a:extLst>
          </p:cNvPr>
          <p:cNvSpPr/>
          <p:nvPr/>
        </p:nvSpPr>
        <p:spPr>
          <a:xfrm>
            <a:off x="10281989" y="-15029"/>
            <a:ext cx="1508190" cy="185682"/>
          </a:xfrm>
          <a:prstGeom prst="rect">
            <a:avLst/>
          </a:prstGeom>
        </p:spPr>
        <p:txBody>
          <a:bodyPr vert="horz" wrap="square" anchor="t" anchorCtr="0">
            <a:noAutofit/>
          </a:bodyPr>
          <a:lstStyle/>
          <a:p>
            <a:pPr algn="l"/>
            <a:r>
              <a:rPr lang="en-US" sz="750" b="1" dirty="0"/>
              <a:t>Text: Changing </a:t>
            </a:r>
            <a:r>
              <a:rPr lang="en-US" sz="750" b="1" dirty="0" err="1"/>
              <a:t>colour</a:t>
            </a:r>
            <a:endParaRPr lang="en-US" sz="750" b="1" dirty="0"/>
          </a:p>
        </p:txBody>
      </p:sp>
      <p:sp>
        <p:nvSpPr>
          <p:cNvPr id="29" name="Rectangle 28">
            <a:extLst>
              <a:ext uri="{FF2B5EF4-FFF2-40B4-BE49-F238E27FC236}">
                <a16:creationId xmlns:a16="http://schemas.microsoft.com/office/drawing/2014/main" xmlns="" id="{3C0AEFCB-F016-4518-AB8B-140C6702C0B8}"/>
              </a:ext>
            </a:extLst>
          </p:cNvPr>
          <p:cNvSpPr/>
          <p:nvPr/>
        </p:nvSpPr>
        <p:spPr>
          <a:xfrm>
            <a:off x="10281989" y="170653"/>
            <a:ext cx="1323944" cy="529418"/>
          </a:xfrm>
          <a:prstGeom prst="rect">
            <a:avLst/>
          </a:prstGeom>
        </p:spPr>
        <p:txBody>
          <a:bodyPr vert="horz" wrap="square" anchor="t" anchorCtr="0">
            <a:noAutofit/>
          </a:bodyPr>
          <a:lstStyle/>
          <a:p>
            <a:pPr marL="171450" indent="-171450" algn="l">
              <a:buAutoNum type="arabicPeriod"/>
            </a:pPr>
            <a:r>
              <a:rPr lang="en-US" sz="600" b="0" dirty="0"/>
              <a:t>Select your text to </a:t>
            </a:r>
            <a:r>
              <a:rPr lang="en-US" sz="600" b="0" dirty="0" err="1"/>
              <a:t>colour</a:t>
            </a:r>
            <a:endParaRPr lang="en-US" sz="600" b="0" dirty="0"/>
          </a:p>
          <a:p>
            <a:pPr marL="171450" indent="-171450" algn="l">
              <a:buAutoNum type="arabicPeriod"/>
            </a:pPr>
            <a:r>
              <a:rPr lang="en-US" sz="600" b="0" dirty="0"/>
              <a:t>Click on the A icon</a:t>
            </a:r>
          </a:p>
          <a:p>
            <a:pPr marL="171450" indent="-171450" algn="l">
              <a:buAutoNum type="arabicPeriod"/>
            </a:pPr>
            <a:r>
              <a:rPr lang="en-US" sz="600" b="0" dirty="0"/>
              <a:t>Click on the Eyedropper icon</a:t>
            </a:r>
          </a:p>
          <a:p>
            <a:pPr marL="171450" indent="-171450" algn="l">
              <a:buAutoNum type="arabicPeriod"/>
            </a:pPr>
            <a:r>
              <a:rPr lang="en-US" sz="600" b="0" dirty="0"/>
              <a:t>Click on the triangle </a:t>
            </a:r>
            <a:r>
              <a:rPr lang="en-US" sz="600" b="0" dirty="0" err="1"/>
              <a:t>colour</a:t>
            </a:r>
            <a:r>
              <a:rPr lang="en-US" sz="600" b="0" dirty="0"/>
              <a:t> pair of your choice on the left.</a:t>
            </a:r>
          </a:p>
          <a:p>
            <a:pPr marL="171450" indent="-171450" algn="l">
              <a:buAutoNum type="arabicPeriod"/>
            </a:pPr>
            <a:endParaRPr lang="en-US" sz="600" b="1" dirty="0"/>
          </a:p>
          <a:p>
            <a:pPr marL="171450" indent="-171450" algn="ctr">
              <a:buAutoNum type="arabicPeriod"/>
            </a:pPr>
            <a:endParaRPr lang="en-US" sz="600" b="1" dirty="0"/>
          </a:p>
        </p:txBody>
      </p:sp>
      <p:sp>
        <p:nvSpPr>
          <p:cNvPr id="30" name="Rectangle 29">
            <a:extLst>
              <a:ext uri="{FF2B5EF4-FFF2-40B4-BE49-F238E27FC236}">
                <a16:creationId xmlns:a16="http://schemas.microsoft.com/office/drawing/2014/main" xmlns="" id="{D56B23E3-8BB1-4CD1-A717-D1BDAA6AFCE8}"/>
              </a:ext>
            </a:extLst>
          </p:cNvPr>
          <p:cNvSpPr/>
          <p:nvPr/>
        </p:nvSpPr>
        <p:spPr>
          <a:xfrm>
            <a:off x="10281988" y="2864103"/>
            <a:ext cx="1508191" cy="185682"/>
          </a:xfrm>
          <a:prstGeom prst="rect">
            <a:avLst/>
          </a:prstGeom>
        </p:spPr>
        <p:txBody>
          <a:bodyPr vert="horz" wrap="square" anchor="t" anchorCtr="0">
            <a:noAutofit/>
          </a:bodyPr>
          <a:lstStyle/>
          <a:p>
            <a:pPr algn="l"/>
            <a:r>
              <a:rPr lang="en-US" sz="750" b="1" dirty="0"/>
              <a:t>Objects: Changing </a:t>
            </a:r>
            <a:r>
              <a:rPr lang="en-US" sz="750" b="1" dirty="0" err="1"/>
              <a:t>colour</a:t>
            </a:r>
            <a:endParaRPr lang="en-US" sz="750" b="1" dirty="0"/>
          </a:p>
        </p:txBody>
      </p:sp>
      <p:sp>
        <p:nvSpPr>
          <p:cNvPr id="31" name="Rectangle 30">
            <a:extLst>
              <a:ext uri="{FF2B5EF4-FFF2-40B4-BE49-F238E27FC236}">
                <a16:creationId xmlns:a16="http://schemas.microsoft.com/office/drawing/2014/main" xmlns="" id="{608AAFD9-7149-4224-8059-0C7DAE11C17A}"/>
              </a:ext>
            </a:extLst>
          </p:cNvPr>
          <p:cNvSpPr/>
          <p:nvPr/>
        </p:nvSpPr>
        <p:spPr>
          <a:xfrm>
            <a:off x="10281989" y="3049785"/>
            <a:ext cx="1323944" cy="529418"/>
          </a:xfrm>
          <a:prstGeom prst="rect">
            <a:avLst/>
          </a:prstGeom>
        </p:spPr>
        <p:txBody>
          <a:bodyPr vert="horz" wrap="square" anchor="t" anchorCtr="0">
            <a:noAutofit/>
          </a:bodyPr>
          <a:lstStyle/>
          <a:p>
            <a:pPr marL="171450" indent="-171450" algn="l">
              <a:buAutoNum type="arabicPeriod"/>
            </a:pPr>
            <a:r>
              <a:rPr lang="en-US" sz="600" b="0" dirty="0"/>
              <a:t>Select your fill to </a:t>
            </a:r>
            <a:r>
              <a:rPr lang="en-US" sz="600" b="0" dirty="0" err="1"/>
              <a:t>colour</a:t>
            </a:r>
            <a:endParaRPr lang="en-US" sz="600" b="0" dirty="0"/>
          </a:p>
          <a:p>
            <a:pPr marL="171450" indent="-171450" algn="l">
              <a:buAutoNum type="arabicPeriod"/>
            </a:pPr>
            <a:r>
              <a:rPr lang="en-US" sz="600" b="0" dirty="0"/>
              <a:t>Click on the shape fill icon</a:t>
            </a:r>
          </a:p>
          <a:p>
            <a:pPr marL="171450" indent="-171450" algn="l">
              <a:buAutoNum type="arabicPeriod"/>
            </a:pPr>
            <a:r>
              <a:rPr lang="en-US" sz="600" b="0" dirty="0"/>
              <a:t>Click on the Eyedropper icon</a:t>
            </a:r>
          </a:p>
          <a:p>
            <a:pPr marL="171450" indent="-171450" algn="l">
              <a:buAutoNum type="arabicPeriod"/>
            </a:pPr>
            <a:r>
              <a:rPr lang="en-US" sz="600" b="0" dirty="0"/>
              <a:t>Click on the triangle </a:t>
            </a:r>
            <a:r>
              <a:rPr lang="en-US" sz="600" b="0" dirty="0" err="1"/>
              <a:t>colour</a:t>
            </a:r>
            <a:r>
              <a:rPr lang="en-US" sz="600" b="0" dirty="0"/>
              <a:t> pair of your choice on the left.</a:t>
            </a:r>
          </a:p>
          <a:p>
            <a:pPr marL="171450" indent="-171450" algn="l">
              <a:buAutoNum type="arabicPeriod"/>
            </a:pPr>
            <a:endParaRPr lang="en-US" sz="600" b="1" dirty="0"/>
          </a:p>
          <a:p>
            <a:pPr marL="171450" indent="-171450" algn="ctr">
              <a:buAutoNum type="arabicPeriod"/>
            </a:pPr>
            <a:endParaRPr lang="en-US" sz="600" b="1" dirty="0"/>
          </a:p>
        </p:txBody>
      </p:sp>
      <p:pic>
        <p:nvPicPr>
          <p:cNvPr id="32" name="Picture 31">
            <a:extLst>
              <a:ext uri="{FF2B5EF4-FFF2-40B4-BE49-F238E27FC236}">
                <a16:creationId xmlns:a16="http://schemas.microsoft.com/office/drawing/2014/main" xmlns="" id="{E3D2A0A5-B3CD-40B9-B560-EB7481CD8081}"/>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0233734" y="3588835"/>
            <a:ext cx="1293019" cy="2650331"/>
          </a:xfrm>
          <a:prstGeom prst="rect">
            <a:avLst/>
          </a:prstGeom>
        </p:spPr>
      </p:pic>
      <p:sp>
        <p:nvSpPr>
          <p:cNvPr id="33" name="Arrow: Left 32">
            <a:extLst>
              <a:ext uri="{FF2B5EF4-FFF2-40B4-BE49-F238E27FC236}">
                <a16:creationId xmlns:a16="http://schemas.microsoft.com/office/drawing/2014/main" xmlns="" id="{2DCCEAD1-4011-409A-BD4E-90FCCCB35EB4}"/>
              </a:ext>
            </a:extLst>
          </p:cNvPr>
          <p:cNvSpPr/>
          <p:nvPr/>
        </p:nvSpPr>
        <p:spPr>
          <a:xfrm>
            <a:off x="10969807" y="5415393"/>
            <a:ext cx="820373" cy="350300"/>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0" dirty="0">
                <a:ln>
                  <a:noFill/>
                </a:ln>
                <a:solidFill>
                  <a:schemeClr val="bg1"/>
                </a:solidFill>
              </a:rPr>
              <a:t>Click</a:t>
            </a:r>
            <a:endParaRPr lang="en-GB" sz="1350" b="0" dirty="0">
              <a:ln>
                <a:noFill/>
              </a:ln>
              <a:solidFill>
                <a:schemeClr val="bg1"/>
              </a:solidFill>
            </a:endParaRPr>
          </a:p>
        </p:txBody>
      </p:sp>
      <p:sp>
        <p:nvSpPr>
          <p:cNvPr id="35" name="TextBox 34">
            <a:extLst>
              <a:ext uri="{FF2B5EF4-FFF2-40B4-BE49-F238E27FC236}">
                <a16:creationId xmlns:a16="http://schemas.microsoft.com/office/drawing/2014/main" xmlns="" id="{1A38E606-540C-4F2C-A3E5-A5F96D79285B}"/>
              </a:ext>
            </a:extLst>
          </p:cNvPr>
          <p:cNvSpPr txBox="1"/>
          <p:nvPr/>
        </p:nvSpPr>
        <p:spPr>
          <a:xfrm>
            <a:off x="0" y="-279104"/>
            <a:ext cx="6858000" cy="323165"/>
          </a:xfrm>
          <a:prstGeom prst="rect">
            <a:avLst/>
          </a:prstGeom>
          <a:solidFill>
            <a:schemeClr val="bg1">
              <a:lumMod val="95000"/>
            </a:schemeClr>
          </a:solidFill>
        </p:spPr>
        <p:txBody>
          <a:bodyPr wrap="square" rtlCol="0">
            <a:spAutoFit/>
          </a:bodyPr>
          <a:lstStyle/>
          <a:p>
            <a:r>
              <a:rPr lang="en-GB" sz="750" dirty="0">
                <a:solidFill>
                  <a:schemeClr val="tx1">
                    <a:lumMod val="85000"/>
                    <a:lumOff val="15000"/>
                  </a:schemeClr>
                </a:solidFill>
                <a:latin typeface="Arial" panose="020B0604020202020204" pitchFamily="34" charset="0"/>
                <a:cs typeface="Arial" panose="020B0604020202020204" pitchFamily="34" charset="0"/>
              </a:rPr>
              <a:t>When pasting slides</a:t>
            </a:r>
            <a:r>
              <a:rPr lang="en-GB" sz="750" baseline="0" dirty="0">
                <a:solidFill>
                  <a:schemeClr val="tx1">
                    <a:lumMod val="85000"/>
                    <a:lumOff val="15000"/>
                  </a:schemeClr>
                </a:solidFill>
                <a:latin typeface="Arial" panose="020B0604020202020204" pitchFamily="34" charset="0"/>
                <a:cs typeface="Arial" panose="020B0604020202020204" pitchFamily="34" charset="0"/>
              </a:rPr>
              <a:t> in from another deck it is always worth resetting the slide.  Click “Home tab &gt; Reset”, then click “Layout” and choose a suitable slide layout.</a:t>
            </a:r>
            <a:endParaRPr lang="en-GB" sz="7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F9BA10FC-ACE4-4460-9E20-8EE37D75DEBA}"/>
              </a:ext>
            </a:extLst>
          </p:cNvPr>
          <p:cNvSpPr txBox="1"/>
          <p:nvPr/>
        </p:nvSpPr>
        <p:spPr>
          <a:xfrm>
            <a:off x="0" y="-497703"/>
            <a:ext cx="6858000" cy="207749"/>
          </a:xfrm>
          <a:prstGeom prst="rect">
            <a:avLst/>
          </a:prstGeom>
          <a:solidFill>
            <a:schemeClr val="bg1">
              <a:lumMod val="95000"/>
            </a:schemeClr>
          </a:solidFill>
        </p:spPr>
        <p:txBody>
          <a:bodyPr wrap="square" rtlCol="0">
            <a:spAutoFit/>
          </a:bodyPr>
          <a:lstStyle/>
          <a:p>
            <a:r>
              <a:rPr lang="en-GB" sz="750" dirty="0">
                <a:solidFill>
                  <a:schemeClr val="tx1">
                    <a:lumMod val="85000"/>
                    <a:lumOff val="15000"/>
                  </a:schemeClr>
                </a:solidFill>
                <a:latin typeface="Arial" panose="020B0604020202020204" pitchFamily="34" charset="0"/>
                <a:cs typeface="Arial" panose="020B0604020202020204" pitchFamily="34" charset="0"/>
              </a:rPr>
              <a:t>To change the colour theme and layout, right click on a slide in the slide sorter, click “Layout” and choose your layout from the pre-designed options.</a:t>
            </a:r>
          </a:p>
        </p:txBody>
      </p:sp>
    </p:spTree>
    <p:extLst>
      <p:ext uri="{BB962C8B-B14F-4D97-AF65-F5344CB8AC3E}">
        <p14:creationId xmlns:p14="http://schemas.microsoft.com/office/powerpoint/2010/main" val="238585138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Lst>
  <p:hf hdr="0" dt="0"/>
  <p:txStyles>
    <p:titleStyle>
      <a:lvl1pPr algn="l" defTabSz="685800" rtl="0" eaLnBrk="1" latinLnBrk="0" hangingPunct="1">
        <a:lnSpc>
          <a:spcPts val="2100"/>
        </a:lnSpc>
        <a:spcBef>
          <a:spcPct val="0"/>
        </a:spcBef>
        <a:buNone/>
        <a:defRPr sz="2100" b="1" kern="1200" cap="none" baseline="0">
          <a:solidFill>
            <a:schemeClr val="accent1"/>
          </a:solidFill>
          <a:latin typeface="+mj-lt"/>
          <a:ea typeface="+mj-ea"/>
          <a:cs typeface="+mj-cs"/>
        </a:defRPr>
      </a:lvl1pPr>
    </p:titleStyle>
    <p:bodyStyle>
      <a:lvl1pPr marL="215504"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800" kern="1200">
          <a:solidFill>
            <a:schemeClr val="tx1"/>
          </a:solidFill>
          <a:latin typeface="+mn-lt"/>
          <a:ea typeface="+mn-ea"/>
          <a:cs typeface="+mn-cs"/>
        </a:defRPr>
      </a:lvl1pPr>
      <a:lvl2pPr marL="432000"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500" b="0" kern="1200">
          <a:solidFill>
            <a:schemeClr val="tx1"/>
          </a:solidFill>
          <a:latin typeface="+mn-lt"/>
          <a:ea typeface="+mn-ea"/>
          <a:cs typeface="+mn-cs"/>
        </a:defRPr>
      </a:lvl2pPr>
      <a:lvl3pPr marL="648000"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3pPr>
      <a:lvl4pPr marL="863204"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4pPr>
      <a:lvl5pPr marL="1079897"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5pPr>
      <a:lvl6pPr marL="1296000" indent="-216000"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6pPr>
      <a:lvl7pPr marL="1512000" indent="-216000"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7pPr>
      <a:lvl8pPr marL="1728000" indent="-216000"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48">
          <p15:clr>
            <a:srgbClr val="F26B43"/>
          </p15:clr>
        </p15:guide>
        <p15:guide id="2" pos="3840">
          <p15:clr>
            <a:srgbClr val="F26B43"/>
          </p15:clr>
        </p15:guide>
        <p15:guide id="3" pos="316">
          <p15:clr>
            <a:srgbClr val="F26B43"/>
          </p15:clr>
        </p15:guide>
        <p15:guide id="4" orient="horz" pos="230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78000" y="4914000"/>
            <a:ext cx="5388300" cy="135000"/>
          </a:xfrm>
          <a:prstGeom prst="rect">
            <a:avLst/>
          </a:prstGeom>
        </p:spPr>
        <p:txBody>
          <a:bodyPr vert="horz" wrap="square" lIns="0" tIns="0" rIns="0" bIns="0" rtlCol="0" anchor="t" anchorCtr="0">
            <a:noAutofit/>
          </a:bodyPr>
          <a:lstStyle>
            <a:lvl1pPr algn="l">
              <a:defRPr sz="600">
                <a:solidFill>
                  <a:schemeClr val="tx1"/>
                </a:solidFill>
              </a:defRPr>
            </a:lvl1pPr>
          </a:lstStyle>
          <a:p>
            <a:r>
              <a:rPr lang="en-GB" dirty="0"/>
              <a:t>© 2018 AVEVA Group plc and its subsidiaries. All rights reserved.</a:t>
            </a:r>
          </a:p>
        </p:txBody>
      </p:sp>
      <p:sp>
        <p:nvSpPr>
          <p:cNvPr id="2" name="Title Placeholder 1"/>
          <p:cNvSpPr>
            <a:spLocks noGrp="1"/>
          </p:cNvSpPr>
          <p:nvPr>
            <p:ph type="title"/>
          </p:nvPr>
        </p:nvSpPr>
        <p:spPr>
          <a:xfrm>
            <a:off x="378000" y="459000"/>
            <a:ext cx="5521500" cy="297000"/>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78000" y="1188000"/>
            <a:ext cx="5521500" cy="3240000"/>
          </a:xfrm>
          <a:prstGeom prst="rect">
            <a:avLst/>
          </a:prstGeom>
        </p:spPr>
        <p:txBody>
          <a:bodyPr vert="horz" wrap="square"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Continuation level</a:t>
            </a:r>
          </a:p>
          <a:p>
            <a:pPr lvl="6"/>
            <a:r>
              <a:rPr lang="en-US" dirty="0"/>
              <a:t>Continuation level</a:t>
            </a:r>
          </a:p>
          <a:p>
            <a:pPr lvl="7"/>
            <a:r>
              <a:rPr lang="en-US" dirty="0"/>
              <a:t>Continuation level</a:t>
            </a:r>
          </a:p>
        </p:txBody>
      </p:sp>
      <p:sp>
        <p:nvSpPr>
          <p:cNvPr id="6" name="Slide Number Placeholder 5"/>
          <p:cNvSpPr>
            <a:spLocks noGrp="1"/>
          </p:cNvSpPr>
          <p:nvPr>
            <p:ph type="sldNum" sz="quarter" idx="4"/>
          </p:nvPr>
        </p:nvSpPr>
        <p:spPr>
          <a:xfrm>
            <a:off x="189000" y="4914000"/>
            <a:ext cx="162000" cy="135000"/>
          </a:xfrm>
          <a:prstGeom prst="rect">
            <a:avLst/>
          </a:prstGeom>
        </p:spPr>
        <p:txBody>
          <a:bodyPr vert="horz" wrap="square" lIns="0" tIns="0" rIns="0" bIns="0" rtlCol="0" anchor="t" anchorCtr="0">
            <a:noAutofit/>
          </a:bodyPr>
          <a:lstStyle>
            <a:lvl1pPr algn="l">
              <a:defRPr sz="600">
                <a:solidFill>
                  <a:schemeClr val="tx1"/>
                </a:solidFill>
              </a:defRPr>
            </a:lvl1pPr>
          </a:lstStyle>
          <a:p>
            <a:fld id="{267CDB12-45E5-4FD7-AE50-9CB5AFC72BA1}" type="slidenum">
              <a:rPr lang="en-GB" smtClean="0"/>
              <a:pPr/>
              <a:t>‹#›</a:t>
            </a:fld>
            <a:endParaRPr lang="en-GB" dirty="0"/>
          </a:p>
        </p:txBody>
      </p:sp>
      <p:grpSp>
        <p:nvGrpSpPr>
          <p:cNvPr id="7" name="Group 6">
            <a:extLst>
              <a:ext uri="{FF2B5EF4-FFF2-40B4-BE49-F238E27FC236}">
                <a16:creationId xmlns:a16="http://schemas.microsoft.com/office/drawing/2014/main" xmlns="" id="{07AE9980-3BA0-4E4B-AB09-E6D5511B35FF}"/>
              </a:ext>
            </a:extLst>
          </p:cNvPr>
          <p:cNvGrpSpPr/>
          <p:nvPr/>
        </p:nvGrpSpPr>
        <p:grpSpPr>
          <a:xfrm>
            <a:off x="9284024" y="-15029"/>
            <a:ext cx="797675" cy="5064029"/>
            <a:chOff x="9311037" y="-20038"/>
            <a:chExt cx="1063567" cy="6752038"/>
          </a:xfrm>
        </p:grpSpPr>
        <p:sp>
          <p:nvSpPr>
            <p:cNvPr id="8" name="Isosceles Triangle 7">
              <a:extLst>
                <a:ext uri="{FF2B5EF4-FFF2-40B4-BE49-F238E27FC236}">
                  <a16:creationId xmlns:a16="http://schemas.microsoft.com/office/drawing/2014/main" xmlns="" id="{F08447BE-FBA2-4ACF-8AFB-B4FD94FE6A78}"/>
                </a:ext>
              </a:extLst>
            </p:cNvPr>
            <p:cNvSpPr/>
            <p:nvPr/>
          </p:nvSpPr>
          <p:spPr>
            <a:xfrm>
              <a:off x="9432065" y="393428"/>
              <a:ext cx="432000" cy="540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9" name="Isosceles Triangle 8">
              <a:extLst>
                <a:ext uri="{FF2B5EF4-FFF2-40B4-BE49-F238E27FC236}">
                  <a16:creationId xmlns:a16="http://schemas.microsoft.com/office/drawing/2014/main" xmlns="" id="{86000ABC-3A1D-46F2-BE1F-A5B1600E32BA}"/>
                </a:ext>
              </a:extLst>
            </p:cNvPr>
            <p:cNvSpPr/>
            <p:nvPr/>
          </p:nvSpPr>
          <p:spPr>
            <a:xfrm>
              <a:off x="9726604" y="305056"/>
              <a:ext cx="432000" cy="540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0" name="Isosceles Triangle 9">
              <a:extLst>
                <a:ext uri="{FF2B5EF4-FFF2-40B4-BE49-F238E27FC236}">
                  <a16:creationId xmlns:a16="http://schemas.microsoft.com/office/drawing/2014/main" xmlns="" id="{EC5AA421-2675-4AA8-87E4-B123F1810BC7}"/>
                </a:ext>
              </a:extLst>
            </p:cNvPr>
            <p:cNvSpPr/>
            <p:nvPr/>
          </p:nvSpPr>
          <p:spPr>
            <a:xfrm>
              <a:off x="9432065" y="1221888"/>
              <a:ext cx="432000" cy="540000"/>
            </a:xfrm>
            <a:prstGeom prst="triangle">
              <a:avLst/>
            </a:prstGeom>
            <a:solidFill>
              <a:srgbClr val="936E28"/>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1" name="Isosceles Triangle 10">
              <a:extLst>
                <a:ext uri="{FF2B5EF4-FFF2-40B4-BE49-F238E27FC236}">
                  <a16:creationId xmlns:a16="http://schemas.microsoft.com/office/drawing/2014/main" xmlns="" id="{6C7C95F0-EA85-4CA0-834E-2182F6262DB3}"/>
                </a:ext>
              </a:extLst>
            </p:cNvPr>
            <p:cNvSpPr/>
            <p:nvPr/>
          </p:nvSpPr>
          <p:spPr>
            <a:xfrm>
              <a:off x="9726604" y="1137662"/>
              <a:ext cx="432000" cy="540000"/>
            </a:xfrm>
            <a:prstGeom prst="triangle">
              <a:avLst/>
            </a:prstGeom>
            <a:solidFill>
              <a:srgbClr val="FFBC38"/>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2" name="Isosceles Triangle 11">
              <a:extLst>
                <a:ext uri="{FF2B5EF4-FFF2-40B4-BE49-F238E27FC236}">
                  <a16:creationId xmlns:a16="http://schemas.microsoft.com/office/drawing/2014/main" xmlns="" id="{C510909E-19DE-40C7-899C-DB41CFCCA6CA}"/>
                </a:ext>
              </a:extLst>
            </p:cNvPr>
            <p:cNvSpPr/>
            <p:nvPr/>
          </p:nvSpPr>
          <p:spPr>
            <a:xfrm>
              <a:off x="9441139" y="2118474"/>
              <a:ext cx="432000" cy="540000"/>
            </a:xfrm>
            <a:prstGeom prst="triangle">
              <a:avLst/>
            </a:prstGeom>
            <a:solidFill>
              <a:srgbClr val="2F154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3" name="Isosceles Triangle 12">
              <a:extLst>
                <a:ext uri="{FF2B5EF4-FFF2-40B4-BE49-F238E27FC236}">
                  <a16:creationId xmlns:a16="http://schemas.microsoft.com/office/drawing/2014/main" xmlns="" id="{1AFD0FE3-6CAF-4D6F-9AF4-1B729ABB2497}"/>
                </a:ext>
              </a:extLst>
            </p:cNvPr>
            <p:cNvSpPr/>
            <p:nvPr/>
          </p:nvSpPr>
          <p:spPr>
            <a:xfrm>
              <a:off x="9735678" y="2050348"/>
              <a:ext cx="432000" cy="540000"/>
            </a:xfrm>
            <a:prstGeom prst="triangle">
              <a:avLst/>
            </a:prstGeom>
            <a:solidFill>
              <a:srgbClr val="9E478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4" name="Isosceles Triangle 13">
              <a:extLst>
                <a:ext uri="{FF2B5EF4-FFF2-40B4-BE49-F238E27FC236}">
                  <a16:creationId xmlns:a16="http://schemas.microsoft.com/office/drawing/2014/main" xmlns="" id="{07D11034-C25E-4F66-AF7B-288AD90EA2C4}"/>
                </a:ext>
              </a:extLst>
            </p:cNvPr>
            <p:cNvSpPr/>
            <p:nvPr/>
          </p:nvSpPr>
          <p:spPr>
            <a:xfrm>
              <a:off x="9441139" y="3068715"/>
              <a:ext cx="432000" cy="540000"/>
            </a:xfrm>
            <a:prstGeom prst="triangle">
              <a:avLst/>
            </a:prstGeom>
            <a:solidFill>
              <a:srgbClr val="054D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dirty="0"/>
            </a:p>
          </p:txBody>
        </p:sp>
        <p:sp>
          <p:nvSpPr>
            <p:cNvPr id="15" name="Isosceles Triangle 14">
              <a:extLst>
                <a:ext uri="{FF2B5EF4-FFF2-40B4-BE49-F238E27FC236}">
                  <a16:creationId xmlns:a16="http://schemas.microsoft.com/office/drawing/2014/main" xmlns="" id="{95D59055-AD89-478C-8CBC-A43DBE54C8F9}"/>
                </a:ext>
              </a:extLst>
            </p:cNvPr>
            <p:cNvSpPr/>
            <p:nvPr/>
          </p:nvSpPr>
          <p:spPr>
            <a:xfrm>
              <a:off x="9735678" y="3000589"/>
              <a:ext cx="432000" cy="540000"/>
            </a:xfrm>
            <a:prstGeom prst="triangle">
              <a:avLst/>
            </a:prstGeom>
            <a:solidFill>
              <a:srgbClr val="19938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6" name="Isosceles Triangle 15">
              <a:extLst>
                <a:ext uri="{FF2B5EF4-FFF2-40B4-BE49-F238E27FC236}">
                  <a16:creationId xmlns:a16="http://schemas.microsoft.com/office/drawing/2014/main" xmlns="" id="{47031925-6FC2-40F0-8B04-0A72564E789C}"/>
                </a:ext>
              </a:extLst>
            </p:cNvPr>
            <p:cNvSpPr/>
            <p:nvPr/>
          </p:nvSpPr>
          <p:spPr>
            <a:xfrm>
              <a:off x="9441139" y="4031482"/>
              <a:ext cx="432000" cy="540000"/>
            </a:xfrm>
            <a:prstGeom prst="triangle">
              <a:avLst/>
            </a:prstGeom>
            <a:solidFill>
              <a:srgbClr val="5482A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7" name="Isosceles Triangle 16">
              <a:extLst>
                <a:ext uri="{FF2B5EF4-FFF2-40B4-BE49-F238E27FC236}">
                  <a16:creationId xmlns:a16="http://schemas.microsoft.com/office/drawing/2014/main" xmlns="" id="{6AA31D02-16E7-43B5-A767-5C80AFCA631F}"/>
                </a:ext>
              </a:extLst>
            </p:cNvPr>
            <p:cNvSpPr/>
            <p:nvPr/>
          </p:nvSpPr>
          <p:spPr>
            <a:xfrm>
              <a:off x="9735678" y="3950762"/>
              <a:ext cx="432000" cy="540000"/>
            </a:xfrm>
            <a:prstGeom prst="triangle">
              <a:avLst/>
            </a:prstGeom>
            <a:solidFill>
              <a:srgbClr val="1A93D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8" name="Isosceles Triangle 17">
              <a:extLst>
                <a:ext uri="{FF2B5EF4-FFF2-40B4-BE49-F238E27FC236}">
                  <a16:creationId xmlns:a16="http://schemas.microsoft.com/office/drawing/2014/main" xmlns="" id="{4E286FA3-BB29-4675-880C-E3CD9442C72E}"/>
                </a:ext>
              </a:extLst>
            </p:cNvPr>
            <p:cNvSpPr/>
            <p:nvPr/>
          </p:nvSpPr>
          <p:spPr>
            <a:xfrm>
              <a:off x="9432065" y="6184630"/>
              <a:ext cx="432000" cy="540000"/>
            </a:xfrm>
            <a:prstGeom prst="triangle">
              <a:avLst/>
            </a:prstGeom>
            <a:solidFill>
              <a:srgbClr val="E5E5E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9" name="Isosceles Triangle 18">
              <a:extLst>
                <a:ext uri="{FF2B5EF4-FFF2-40B4-BE49-F238E27FC236}">
                  <a16:creationId xmlns:a16="http://schemas.microsoft.com/office/drawing/2014/main" xmlns="" id="{07967507-7E27-4613-B8F6-0BFDC7ABB513}"/>
                </a:ext>
              </a:extLst>
            </p:cNvPr>
            <p:cNvSpPr/>
            <p:nvPr/>
          </p:nvSpPr>
          <p:spPr>
            <a:xfrm>
              <a:off x="9942604" y="6192000"/>
              <a:ext cx="432000" cy="540000"/>
            </a:xfrm>
            <a:prstGeom prst="triangle">
              <a:avLst/>
            </a:prstGeom>
            <a:solidFill>
              <a:srgbClr val="3646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20" name="Rectangle 19">
              <a:extLst>
                <a:ext uri="{FF2B5EF4-FFF2-40B4-BE49-F238E27FC236}">
                  <a16:creationId xmlns:a16="http://schemas.microsoft.com/office/drawing/2014/main" xmlns="" id="{24A8DCC9-1B3A-41EC-B152-6A0B03411A86}"/>
                </a:ext>
              </a:extLst>
            </p:cNvPr>
            <p:cNvSpPr/>
            <p:nvPr/>
          </p:nvSpPr>
          <p:spPr>
            <a:xfrm>
              <a:off x="9311037" y="-20038"/>
              <a:ext cx="971741" cy="215444"/>
            </a:xfrm>
            <a:prstGeom prst="rect">
              <a:avLst/>
            </a:prstGeom>
          </p:spPr>
          <p:txBody>
            <a:bodyPr vert="horz" wrap="square" anchor="t" anchorCtr="0">
              <a:noAutofit/>
            </a:bodyPr>
            <a:lstStyle/>
            <a:p>
              <a:pPr algn="ctr"/>
              <a:r>
                <a:rPr lang="en-US" sz="600" b="1" dirty="0"/>
                <a:t>COLOUR PAIRS</a:t>
              </a:r>
            </a:p>
          </p:txBody>
        </p:sp>
        <p:cxnSp>
          <p:nvCxnSpPr>
            <p:cNvPr id="21" name="Straight Connector 20">
              <a:extLst>
                <a:ext uri="{FF2B5EF4-FFF2-40B4-BE49-F238E27FC236}">
                  <a16:creationId xmlns:a16="http://schemas.microsoft.com/office/drawing/2014/main" xmlns="" id="{971A419E-2336-4B97-954B-1E084752B85A}"/>
                </a:ext>
              </a:extLst>
            </p:cNvPr>
            <p:cNvCxnSpPr/>
            <p:nvPr/>
          </p:nvCxnSpPr>
          <p:spPr>
            <a:xfrm>
              <a:off x="9403521" y="5240952"/>
              <a:ext cx="874448"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317F4A56-352C-4DCC-99E1-75869EDF8F52}"/>
                </a:ext>
              </a:extLst>
            </p:cNvPr>
            <p:cNvSpPr/>
            <p:nvPr/>
          </p:nvSpPr>
          <p:spPr>
            <a:xfrm>
              <a:off x="9324910" y="5249294"/>
              <a:ext cx="1011816" cy="215444"/>
            </a:xfrm>
            <a:prstGeom prst="rect">
              <a:avLst/>
            </a:prstGeom>
          </p:spPr>
          <p:txBody>
            <a:bodyPr vert="horz" wrap="square" anchor="t" anchorCtr="0">
              <a:noAutofit/>
            </a:bodyPr>
            <a:lstStyle/>
            <a:p>
              <a:pPr algn="ctr"/>
              <a:r>
                <a:rPr lang="en-US" sz="600" b="1" dirty="0"/>
                <a:t>BASE COLOURS</a:t>
              </a:r>
            </a:p>
          </p:txBody>
        </p:sp>
        <p:sp>
          <p:nvSpPr>
            <p:cNvPr id="23" name="Isosceles Triangle 22">
              <a:extLst>
                <a:ext uri="{FF2B5EF4-FFF2-40B4-BE49-F238E27FC236}">
                  <a16:creationId xmlns:a16="http://schemas.microsoft.com/office/drawing/2014/main" xmlns="" id="{7EF6A3FA-A3E8-4C68-BA5E-DA6295BFAF32}"/>
                </a:ext>
              </a:extLst>
            </p:cNvPr>
            <p:cNvSpPr/>
            <p:nvPr/>
          </p:nvSpPr>
          <p:spPr>
            <a:xfrm>
              <a:off x="9687335" y="5516204"/>
              <a:ext cx="43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grpSp>
      <p:sp>
        <p:nvSpPr>
          <p:cNvPr id="24" name="Rectangle 23">
            <a:extLst>
              <a:ext uri="{FF2B5EF4-FFF2-40B4-BE49-F238E27FC236}">
                <a16:creationId xmlns:a16="http://schemas.microsoft.com/office/drawing/2014/main" xmlns="" id="{1AC2C9D3-4550-4EC4-9B91-FD107186A112}"/>
              </a:ext>
            </a:extLst>
          </p:cNvPr>
          <p:cNvSpPr/>
          <p:nvPr/>
        </p:nvSpPr>
        <p:spPr>
          <a:xfrm>
            <a:off x="10233734" y="2816645"/>
            <a:ext cx="1660291" cy="3422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Rectangle 24">
            <a:extLst>
              <a:ext uri="{FF2B5EF4-FFF2-40B4-BE49-F238E27FC236}">
                <a16:creationId xmlns:a16="http://schemas.microsoft.com/office/drawing/2014/main" xmlns="" id="{608B7B24-7AAC-4E53-896C-CB200D58C52D}"/>
              </a:ext>
            </a:extLst>
          </p:cNvPr>
          <p:cNvSpPr/>
          <p:nvPr/>
        </p:nvSpPr>
        <p:spPr>
          <a:xfrm>
            <a:off x="10233734" y="-15028"/>
            <a:ext cx="1660291" cy="27215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6" name="Picture 25">
            <a:extLst>
              <a:ext uri="{FF2B5EF4-FFF2-40B4-BE49-F238E27FC236}">
                <a16:creationId xmlns:a16="http://schemas.microsoft.com/office/drawing/2014/main" xmlns="" id="{AB454C8C-1CA7-465F-8EA7-614E0F704204}"/>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0233734" y="676987"/>
            <a:ext cx="1285875" cy="1971675"/>
          </a:xfrm>
          <a:prstGeom prst="rect">
            <a:avLst/>
          </a:prstGeom>
        </p:spPr>
      </p:pic>
      <p:sp>
        <p:nvSpPr>
          <p:cNvPr id="27" name="Arrow: Left 26">
            <a:extLst>
              <a:ext uri="{FF2B5EF4-FFF2-40B4-BE49-F238E27FC236}">
                <a16:creationId xmlns:a16="http://schemas.microsoft.com/office/drawing/2014/main" xmlns="" id="{9FD99F05-F89E-4D9F-B5F5-AD78C08097D8}"/>
              </a:ext>
            </a:extLst>
          </p:cNvPr>
          <p:cNvSpPr/>
          <p:nvPr/>
        </p:nvSpPr>
        <p:spPr>
          <a:xfrm>
            <a:off x="10969807" y="2356364"/>
            <a:ext cx="820373" cy="350300"/>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0" dirty="0">
                <a:ln>
                  <a:noFill/>
                </a:ln>
                <a:solidFill>
                  <a:schemeClr val="bg1"/>
                </a:solidFill>
              </a:rPr>
              <a:t>Click</a:t>
            </a:r>
            <a:endParaRPr lang="en-GB" sz="1350" b="0" dirty="0">
              <a:ln>
                <a:noFill/>
              </a:ln>
              <a:solidFill>
                <a:schemeClr val="bg1"/>
              </a:solidFill>
            </a:endParaRPr>
          </a:p>
        </p:txBody>
      </p:sp>
      <p:sp>
        <p:nvSpPr>
          <p:cNvPr id="28" name="Rectangle 27">
            <a:extLst>
              <a:ext uri="{FF2B5EF4-FFF2-40B4-BE49-F238E27FC236}">
                <a16:creationId xmlns:a16="http://schemas.microsoft.com/office/drawing/2014/main" xmlns="" id="{CD4D9AFE-28CF-4B54-92E5-D2A158959D75}"/>
              </a:ext>
            </a:extLst>
          </p:cNvPr>
          <p:cNvSpPr/>
          <p:nvPr/>
        </p:nvSpPr>
        <p:spPr>
          <a:xfrm>
            <a:off x="10281989" y="-15029"/>
            <a:ext cx="1508190" cy="185682"/>
          </a:xfrm>
          <a:prstGeom prst="rect">
            <a:avLst/>
          </a:prstGeom>
        </p:spPr>
        <p:txBody>
          <a:bodyPr vert="horz" wrap="square" anchor="t" anchorCtr="0">
            <a:noAutofit/>
          </a:bodyPr>
          <a:lstStyle/>
          <a:p>
            <a:pPr algn="l"/>
            <a:r>
              <a:rPr lang="en-US" sz="750" b="1" dirty="0"/>
              <a:t>Text: Changing </a:t>
            </a:r>
            <a:r>
              <a:rPr lang="en-US" sz="750" b="1" dirty="0" err="1"/>
              <a:t>colour</a:t>
            </a:r>
            <a:endParaRPr lang="en-US" sz="750" b="1" dirty="0"/>
          </a:p>
        </p:txBody>
      </p:sp>
      <p:sp>
        <p:nvSpPr>
          <p:cNvPr id="29" name="Rectangle 28">
            <a:extLst>
              <a:ext uri="{FF2B5EF4-FFF2-40B4-BE49-F238E27FC236}">
                <a16:creationId xmlns:a16="http://schemas.microsoft.com/office/drawing/2014/main" xmlns="" id="{3DD7F912-8D2A-4B49-A844-EC55B20830D3}"/>
              </a:ext>
            </a:extLst>
          </p:cNvPr>
          <p:cNvSpPr/>
          <p:nvPr/>
        </p:nvSpPr>
        <p:spPr>
          <a:xfrm>
            <a:off x="10281989" y="170653"/>
            <a:ext cx="1323944" cy="529418"/>
          </a:xfrm>
          <a:prstGeom prst="rect">
            <a:avLst/>
          </a:prstGeom>
        </p:spPr>
        <p:txBody>
          <a:bodyPr vert="horz" wrap="square" anchor="t" anchorCtr="0">
            <a:noAutofit/>
          </a:bodyPr>
          <a:lstStyle/>
          <a:p>
            <a:pPr marL="171450" indent="-171450" algn="l">
              <a:buAutoNum type="arabicPeriod"/>
            </a:pPr>
            <a:r>
              <a:rPr lang="en-US" sz="600" b="0" dirty="0"/>
              <a:t>Select your text to </a:t>
            </a:r>
            <a:r>
              <a:rPr lang="en-US" sz="600" b="0" dirty="0" err="1"/>
              <a:t>colour</a:t>
            </a:r>
            <a:endParaRPr lang="en-US" sz="600" b="0" dirty="0"/>
          </a:p>
          <a:p>
            <a:pPr marL="171450" indent="-171450" algn="l">
              <a:buAutoNum type="arabicPeriod"/>
            </a:pPr>
            <a:r>
              <a:rPr lang="en-US" sz="600" b="0" dirty="0"/>
              <a:t>Click on the A icon</a:t>
            </a:r>
          </a:p>
          <a:p>
            <a:pPr marL="171450" indent="-171450" algn="l">
              <a:buAutoNum type="arabicPeriod"/>
            </a:pPr>
            <a:r>
              <a:rPr lang="en-US" sz="600" b="0" dirty="0"/>
              <a:t>Click on the Eyedropper icon</a:t>
            </a:r>
          </a:p>
          <a:p>
            <a:pPr marL="171450" indent="-171450" algn="l">
              <a:buAutoNum type="arabicPeriod"/>
            </a:pPr>
            <a:r>
              <a:rPr lang="en-US" sz="600" b="0" dirty="0"/>
              <a:t>Click on the triangle </a:t>
            </a:r>
            <a:r>
              <a:rPr lang="en-US" sz="600" b="0" dirty="0" err="1"/>
              <a:t>colour</a:t>
            </a:r>
            <a:r>
              <a:rPr lang="en-US" sz="600" b="0" dirty="0"/>
              <a:t> pair of your choice on the left.</a:t>
            </a:r>
          </a:p>
          <a:p>
            <a:pPr marL="171450" indent="-171450" algn="l">
              <a:buAutoNum type="arabicPeriod"/>
            </a:pPr>
            <a:endParaRPr lang="en-US" sz="600" b="1" dirty="0"/>
          </a:p>
          <a:p>
            <a:pPr marL="171450" indent="-171450" algn="ctr">
              <a:buAutoNum type="arabicPeriod"/>
            </a:pPr>
            <a:endParaRPr lang="en-US" sz="600" b="1" dirty="0"/>
          </a:p>
        </p:txBody>
      </p:sp>
      <p:sp>
        <p:nvSpPr>
          <p:cNvPr id="30" name="Rectangle 29">
            <a:extLst>
              <a:ext uri="{FF2B5EF4-FFF2-40B4-BE49-F238E27FC236}">
                <a16:creationId xmlns:a16="http://schemas.microsoft.com/office/drawing/2014/main" xmlns="" id="{4685CF30-9F30-4F78-9CF7-52E055C3C57D}"/>
              </a:ext>
            </a:extLst>
          </p:cNvPr>
          <p:cNvSpPr/>
          <p:nvPr/>
        </p:nvSpPr>
        <p:spPr>
          <a:xfrm>
            <a:off x="10281988" y="2864103"/>
            <a:ext cx="1508191" cy="185682"/>
          </a:xfrm>
          <a:prstGeom prst="rect">
            <a:avLst/>
          </a:prstGeom>
        </p:spPr>
        <p:txBody>
          <a:bodyPr vert="horz" wrap="square" anchor="t" anchorCtr="0">
            <a:noAutofit/>
          </a:bodyPr>
          <a:lstStyle/>
          <a:p>
            <a:pPr algn="l"/>
            <a:r>
              <a:rPr lang="en-US" sz="750" b="1" dirty="0"/>
              <a:t>Objects: Changing </a:t>
            </a:r>
            <a:r>
              <a:rPr lang="en-US" sz="750" b="1" dirty="0" err="1"/>
              <a:t>colour</a:t>
            </a:r>
            <a:endParaRPr lang="en-US" sz="750" b="1" dirty="0"/>
          </a:p>
        </p:txBody>
      </p:sp>
      <p:sp>
        <p:nvSpPr>
          <p:cNvPr id="31" name="Rectangle 30">
            <a:extLst>
              <a:ext uri="{FF2B5EF4-FFF2-40B4-BE49-F238E27FC236}">
                <a16:creationId xmlns:a16="http://schemas.microsoft.com/office/drawing/2014/main" xmlns="" id="{CEB4410C-A429-430E-9BAD-C345D408FEEB}"/>
              </a:ext>
            </a:extLst>
          </p:cNvPr>
          <p:cNvSpPr/>
          <p:nvPr/>
        </p:nvSpPr>
        <p:spPr>
          <a:xfrm>
            <a:off x="10281989" y="3049785"/>
            <a:ext cx="1323944" cy="529418"/>
          </a:xfrm>
          <a:prstGeom prst="rect">
            <a:avLst/>
          </a:prstGeom>
        </p:spPr>
        <p:txBody>
          <a:bodyPr vert="horz" wrap="square" anchor="t" anchorCtr="0">
            <a:noAutofit/>
          </a:bodyPr>
          <a:lstStyle/>
          <a:p>
            <a:pPr marL="171450" indent="-171450" algn="l">
              <a:buAutoNum type="arabicPeriod"/>
            </a:pPr>
            <a:r>
              <a:rPr lang="en-US" sz="600" b="0" dirty="0"/>
              <a:t>Select your fill to </a:t>
            </a:r>
            <a:r>
              <a:rPr lang="en-US" sz="600" b="0" dirty="0" err="1"/>
              <a:t>colour</a:t>
            </a:r>
            <a:endParaRPr lang="en-US" sz="600" b="0" dirty="0"/>
          </a:p>
          <a:p>
            <a:pPr marL="171450" indent="-171450" algn="l">
              <a:buAutoNum type="arabicPeriod"/>
            </a:pPr>
            <a:r>
              <a:rPr lang="en-US" sz="600" b="0" dirty="0"/>
              <a:t>Click on the shape fill icon</a:t>
            </a:r>
          </a:p>
          <a:p>
            <a:pPr marL="171450" indent="-171450" algn="l">
              <a:buAutoNum type="arabicPeriod"/>
            </a:pPr>
            <a:r>
              <a:rPr lang="en-US" sz="600" b="0" dirty="0"/>
              <a:t>Click on the Eyedropper icon</a:t>
            </a:r>
          </a:p>
          <a:p>
            <a:pPr marL="171450" indent="-171450" algn="l">
              <a:buAutoNum type="arabicPeriod"/>
            </a:pPr>
            <a:r>
              <a:rPr lang="en-US" sz="600" b="0" dirty="0"/>
              <a:t>Click on the triangle </a:t>
            </a:r>
            <a:r>
              <a:rPr lang="en-US" sz="600" b="0" dirty="0" err="1"/>
              <a:t>colour</a:t>
            </a:r>
            <a:r>
              <a:rPr lang="en-US" sz="600" b="0" dirty="0"/>
              <a:t> pair of your choice on the left.</a:t>
            </a:r>
          </a:p>
          <a:p>
            <a:pPr marL="171450" indent="-171450" algn="l">
              <a:buAutoNum type="arabicPeriod"/>
            </a:pPr>
            <a:endParaRPr lang="en-US" sz="600" b="1" dirty="0"/>
          </a:p>
          <a:p>
            <a:pPr marL="171450" indent="-171450" algn="ctr">
              <a:buAutoNum type="arabicPeriod"/>
            </a:pPr>
            <a:endParaRPr lang="en-US" sz="600" b="1" dirty="0"/>
          </a:p>
        </p:txBody>
      </p:sp>
      <p:pic>
        <p:nvPicPr>
          <p:cNvPr id="32" name="Picture 31">
            <a:extLst>
              <a:ext uri="{FF2B5EF4-FFF2-40B4-BE49-F238E27FC236}">
                <a16:creationId xmlns:a16="http://schemas.microsoft.com/office/drawing/2014/main" xmlns="" id="{084024A3-9705-4103-B571-6DCE8A2AFC8F}"/>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0233734" y="3588835"/>
            <a:ext cx="1293019" cy="2650331"/>
          </a:xfrm>
          <a:prstGeom prst="rect">
            <a:avLst/>
          </a:prstGeom>
        </p:spPr>
      </p:pic>
      <p:sp>
        <p:nvSpPr>
          <p:cNvPr id="33" name="Arrow: Left 32">
            <a:extLst>
              <a:ext uri="{FF2B5EF4-FFF2-40B4-BE49-F238E27FC236}">
                <a16:creationId xmlns:a16="http://schemas.microsoft.com/office/drawing/2014/main" xmlns="" id="{E95B9608-C4D0-44B2-90F5-DBADC994C1C9}"/>
              </a:ext>
            </a:extLst>
          </p:cNvPr>
          <p:cNvSpPr/>
          <p:nvPr/>
        </p:nvSpPr>
        <p:spPr>
          <a:xfrm>
            <a:off x="10969807" y="5415393"/>
            <a:ext cx="820373" cy="350300"/>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0" dirty="0">
                <a:ln>
                  <a:noFill/>
                </a:ln>
                <a:solidFill>
                  <a:schemeClr val="bg1"/>
                </a:solidFill>
              </a:rPr>
              <a:t>Click</a:t>
            </a:r>
            <a:endParaRPr lang="en-GB" sz="1350" b="0" dirty="0">
              <a:ln>
                <a:noFill/>
              </a:ln>
              <a:solidFill>
                <a:schemeClr val="bg1"/>
              </a:solidFill>
            </a:endParaRPr>
          </a:p>
        </p:txBody>
      </p:sp>
      <p:sp>
        <p:nvSpPr>
          <p:cNvPr id="35" name="TextBox 34">
            <a:extLst>
              <a:ext uri="{FF2B5EF4-FFF2-40B4-BE49-F238E27FC236}">
                <a16:creationId xmlns:a16="http://schemas.microsoft.com/office/drawing/2014/main" xmlns="" id="{14C6C359-0736-4A5C-AD34-8FC1718524AB}"/>
              </a:ext>
            </a:extLst>
          </p:cNvPr>
          <p:cNvSpPr txBox="1"/>
          <p:nvPr/>
        </p:nvSpPr>
        <p:spPr>
          <a:xfrm>
            <a:off x="0" y="-279104"/>
            <a:ext cx="6858000" cy="323165"/>
          </a:xfrm>
          <a:prstGeom prst="rect">
            <a:avLst/>
          </a:prstGeom>
          <a:solidFill>
            <a:schemeClr val="bg1">
              <a:lumMod val="95000"/>
            </a:schemeClr>
          </a:solidFill>
        </p:spPr>
        <p:txBody>
          <a:bodyPr wrap="square" rtlCol="0">
            <a:spAutoFit/>
          </a:bodyPr>
          <a:lstStyle/>
          <a:p>
            <a:r>
              <a:rPr lang="en-GB" sz="750" dirty="0">
                <a:solidFill>
                  <a:schemeClr val="tx1">
                    <a:lumMod val="85000"/>
                    <a:lumOff val="15000"/>
                  </a:schemeClr>
                </a:solidFill>
                <a:latin typeface="Arial" panose="020B0604020202020204" pitchFamily="34" charset="0"/>
                <a:cs typeface="Arial" panose="020B0604020202020204" pitchFamily="34" charset="0"/>
              </a:rPr>
              <a:t>When pasting slides</a:t>
            </a:r>
            <a:r>
              <a:rPr lang="en-GB" sz="750" baseline="0" dirty="0">
                <a:solidFill>
                  <a:schemeClr val="tx1">
                    <a:lumMod val="85000"/>
                    <a:lumOff val="15000"/>
                  </a:schemeClr>
                </a:solidFill>
                <a:latin typeface="Arial" panose="020B0604020202020204" pitchFamily="34" charset="0"/>
                <a:cs typeface="Arial" panose="020B0604020202020204" pitchFamily="34" charset="0"/>
              </a:rPr>
              <a:t> in from another deck it is always worth resetting the slide.  Click “Home tab &gt; Reset”, then click “Layout” and choose a suitable slide layout.</a:t>
            </a:r>
            <a:endParaRPr lang="en-GB" sz="7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8CE04DBB-7EE6-420D-8E06-3D960F3ADA61}"/>
              </a:ext>
            </a:extLst>
          </p:cNvPr>
          <p:cNvSpPr txBox="1"/>
          <p:nvPr/>
        </p:nvSpPr>
        <p:spPr>
          <a:xfrm>
            <a:off x="0" y="-497703"/>
            <a:ext cx="6858000" cy="207749"/>
          </a:xfrm>
          <a:prstGeom prst="rect">
            <a:avLst/>
          </a:prstGeom>
          <a:solidFill>
            <a:schemeClr val="bg1">
              <a:lumMod val="95000"/>
            </a:schemeClr>
          </a:solidFill>
        </p:spPr>
        <p:txBody>
          <a:bodyPr wrap="square" rtlCol="0">
            <a:spAutoFit/>
          </a:bodyPr>
          <a:lstStyle/>
          <a:p>
            <a:r>
              <a:rPr lang="en-GB" sz="750" dirty="0">
                <a:solidFill>
                  <a:schemeClr val="tx1">
                    <a:lumMod val="85000"/>
                    <a:lumOff val="15000"/>
                  </a:schemeClr>
                </a:solidFill>
                <a:latin typeface="Arial" panose="020B0604020202020204" pitchFamily="34" charset="0"/>
                <a:cs typeface="Arial" panose="020B0604020202020204" pitchFamily="34" charset="0"/>
              </a:rPr>
              <a:t>To change the colour theme and layout, right click on a slide in the slide sorter, click “Layout” and choose your layout from the pre-designed options.</a:t>
            </a:r>
          </a:p>
        </p:txBody>
      </p:sp>
    </p:spTree>
    <p:extLst>
      <p:ext uri="{BB962C8B-B14F-4D97-AF65-F5344CB8AC3E}">
        <p14:creationId xmlns:p14="http://schemas.microsoft.com/office/powerpoint/2010/main" val="174126631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Lst>
  <p:hf hdr="0" dt="0"/>
  <p:txStyles>
    <p:titleStyle>
      <a:lvl1pPr algn="l" defTabSz="685800" rtl="0" eaLnBrk="1" latinLnBrk="0" hangingPunct="1">
        <a:lnSpc>
          <a:spcPts val="2100"/>
        </a:lnSpc>
        <a:spcBef>
          <a:spcPct val="0"/>
        </a:spcBef>
        <a:buNone/>
        <a:defRPr sz="2100" b="1" kern="1200" cap="none" baseline="0">
          <a:solidFill>
            <a:schemeClr val="accent1"/>
          </a:solidFill>
          <a:latin typeface="+mj-lt"/>
          <a:ea typeface="+mj-ea"/>
          <a:cs typeface="+mj-cs"/>
        </a:defRPr>
      </a:lvl1pPr>
    </p:titleStyle>
    <p:bodyStyle>
      <a:lvl1pPr marL="215504"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800" kern="1200">
          <a:solidFill>
            <a:schemeClr val="tx1"/>
          </a:solidFill>
          <a:latin typeface="+mn-lt"/>
          <a:ea typeface="+mn-ea"/>
          <a:cs typeface="+mn-cs"/>
        </a:defRPr>
      </a:lvl1pPr>
      <a:lvl2pPr marL="432000"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500" b="0" kern="1200">
          <a:solidFill>
            <a:schemeClr val="tx1"/>
          </a:solidFill>
          <a:latin typeface="+mn-lt"/>
          <a:ea typeface="+mn-ea"/>
          <a:cs typeface="+mn-cs"/>
        </a:defRPr>
      </a:lvl2pPr>
      <a:lvl3pPr marL="648000"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3pPr>
      <a:lvl4pPr marL="863204"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4pPr>
      <a:lvl5pPr marL="1079897"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5pPr>
      <a:lvl6pPr marL="1296000" indent="-216000"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6pPr>
      <a:lvl7pPr marL="1512000" indent="-216000"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7pPr>
      <a:lvl8pPr marL="1728000" indent="-216000"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48">
          <p15:clr>
            <a:srgbClr val="F26B43"/>
          </p15:clr>
        </p15:guide>
        <p15:guide id="2" pos="3840">
          <p15:clr>
            <a:srgbClr val="F26B43"/>
          </p15:clr>
        </p15:guide>
        <p15:guide id="3" pos="316">
          <p15:clr>
            <a:srgbClr val="F26B43"/>
          </p15:clr>
        </p15:guide>
        <p15:guide id="4" orient="horz" pos="230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78000" y="4914000"/>
            <a:ext cx="5388300" cy="135000"/>
          </a:xfrm>
          <a:prstGeom prst="rect">
            <a:avLst/>
          </a:prstGeom>
        </p:spPr>
        <p:txBody>
          <a:bodyPr vert="horz" wrap="square" lIns="0" tIns="0" rIns="0" bIns="0" rtlCol="0" anchor="t" anchorCtr="0">
            <a:noAutofit/>
          </a:bodyPr>
          <a:lstStyle>
            <a:lvl1pPr algn="l">
              <a:defRPr sz="600">
                <a:solidFill>
                  <a:schemeClr val="tx1"/>
                </a:solidFill>
              </a:defRPr>
            </a:lvl1pPr>
          </a:lstStyle>
          <a:p>
            <a:r>
              <a:rPr lang="en-GB" dirty="0"/>
              <a:t>© 2018 AVEVA Group plc and its subsidiaries. All rights reserved.</a:t>
            </a:r>
          </a:p>
        </p:txBody>
      </p:sp>
      <p:sp>
        <p:nvSpPr>
          <p:cNvPr id="2" name="Title Placeholder 1"/>
          <p:cNvSpPr>
            <a:spLocks noGrp="1"/>
          </p:cNvSpPr>
          <p:nvPr>
            <p:ph type="title"/>
          </p:nvPr>
        </p:nvSpPr>
        <p:spPr>
          <a:xfrm>
            <a:off x="378000" y="459000"/>
            <a:ext cx="5521500" cy="297000"/>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78000" y="1188000"/>
            <a:ext cx="5521500" cy="3240000"/>
          </a:xfrm>
          <a:prstGeom prst="rect">
            <a:avLst/>
          </a:prstGeom>
        </p:spPr>
        <p:txBody>
          <a:bodyPr vert="horz" wrap="square"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Continuation level</a:t>
            </a:r>
          </a:p>
          <a:p>
            <a:pPr lvl="6"/>
            <a:r>
              <a:rPr lang="en-US" dirty="0"/>
              <a:t>Continuation level</a:t>
            </a:r>
          </a:p>
          <a:p>
            <a:pPr lvl="7"/>
            <a:r>
              <a:rPr lang="en-US" dirty="0"/>
              <a:t>Continuation level</a:t>
            </a:r>
          </a:p>
        </p:txBody>
      </p:sp>
      <p:sp>
        <p:nvSpPr>
          <p:cNvPr id="6" name="Slide Number Placeholder 5"/>
          <p:cNvSpPr>
            <a:spLocks noGrp="1"/>
          </p:cNvSpPr>
          <p:nvPr>
            <p:ph type="sldNum" sz="quarter" idx="4"/>
          </p:nvPr>
        </p:nvSpPr>
        <p:spPr>
          <a:xfrm>
            <a:off x="189000" y="4914000"/>
            <a:ext cx="162000" cy="135000"/>
          </a:xfrm>
          <a:prstGeom prst="rect">
            <a:avLst/>
          </a:prstGeom>
        </p:spPr>
        <p:txBody>
          <a:bodyPr vert="horz" wrap="square" lIns="0" tIns="0" rIns="0" bIns="0" rtlCol="0" anchor="t" anchorCtr="0">
            <a:noAutofit/>
          </a:bodyPr>
          <a:lstStyle>
            <a:lvl1pPr algn="l">
              <a:defRPr sz="600">
                <a:solidFill>
                  <a:schemeClr val="tx1"/>
                </a:solidFill>
              </a:defRPr>
            </a:lvl1pPr>
          </a:lstStyle>
          <a:p>
            <a:fld id="{267CDB12-45E5-4FD7-AE50-9CB5AFC72BA1}" type="slidenum">
              <a:rPr lang="en-GB" smtClean="0"/>
              <a:pPr/>
              <a:t>‹#›</a:t>
            </a:fld>
            <a:endParaRPr lang="en-GB" dirty="0"/>
          </a:p>
        </p:txBody>
      </p:sp>
      <p:grpSp>
        <p:nvGrpSpPr>
          <p:cNvPr id="7" name="Group 6">
            <a:extLst>
              <a:ext uri="{FF2B5EF4-FFF2-40B4-BE49-F238E27FC236}">
                <a16:creationId xmlns:a16="http://schemas.microsoft.com/office/drawing/2014/main" xmlns="" id="{07AE9980-3BA0-4E4B-AB09-E6D5511B35FF}"/>
              </a:ext>
            </a:extLst>
          </p:cNvPr>
          <p:cNvGrpSpPr/>
          <p:nvPr/>
        </p:nvGrpSpPr>
        <p:grpSpPr>
          <a:xfrm>
            <a:off x="9284024" y="-15029"/>
            <a:ext cx="797675" cy="5064029"/>
            <a:chOff x="9311037" y="-20038"/>
            <a:chExt cx="1063567" cy="6752038"/>
          </a:xfrm>
        </p:grpSpPr>
        <p:sp>
          <p:nvSpPr>
            <p:cNvPr id="8" name="Isosceles Triangle 7">
              <a:extLst>
                <a:ext uri="{FF2B5EF4-FFF2-40B4-BE49-F238E27FC236}">
                  <a16:creationId xmlns:a16="http://schemas.microsoft.com/office/drawing/2014/main" xmlns="" id="{F08447BE-FBA2-4ACF-8AFB-B4FD94FE6A78}"/>
                </a:ext>
              </a:extLst>
            </p:cNvPr>
            <p:cNvSpPr/>
            <p:nvPr/>
          </p:nvSpPr>
          <p:spPr>
            <a:xfrm>
              <a:off x="9432065" y="393428"/>
              <a:ext cx="432000" cy="540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9" name="Isosceles Triangle 8">
              <a:extLst>
                <a:ext uri="{FF2B5EF4-FFF2-40B4-BE49-F238E27FC236}">
                  <a16:creationId xmlns:a16="http://schemas.microsoft.com/office/drawing/2014/main" xmlns="" id="{86000ABC-3A1D-46F2-BE1F-A5B1600E32BA}"/>
                </a:ext>
              </a:extLst>
            </p:cNvPr>
            <p:cNvSpPr/>
            <p:nvPr/>
          </p:nvSpPr>
          <p:spPr>
            <a:xfrm>
              <a:off x="9726604" y="305056"/>
              <a:ext cx="432000" cy="540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0" name="Isosceles Triangle 9">
              <a:extLst>
                <a:ext uri="{FF2B5EF4-FFF2-40B4-BE49-F238E27FC236}">
                  <a16:creationId xmlns:a16="http://schemas.microsoft.com/office/drawing/2014/main" xmlns="" id="{EC5AA421-2675-4AA8-87E4-B123F1810BC7}"/>
                </a:ext>
              </a:extLst>
            </p:cNvPr>
            <p:cNvSpPr/>
            <p:nvPr/>
          </p:nvSpPr>
          <p:spPr>
            <a:xfrm>
              <a:off x="9432065" y="1221888"/>
              <a:ext cx="432000" cy="540000"/>
            </a:xfrm>
            <a:prstGeom prst="triangle">
              <a:avLst/>
            </a:prstGeom>
            <a:solidFill>
              <a:srgbClr val="2F154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dirty="0"/>
            </a:p>
          </p:txBody>
        </p:sp>
        <p:sp>
          <p:nvSpPr>
            <p:cNvPr id="11" name="Isosceles Triangle 10">
              <a:extLst>
                <a:ext uri="{FF2B5EF4-FFF2-40B4-BE49-F238E27FC236}">
                  <a16:creationId xmlns:a16="http://schemas.microsoft.com/office/drawing/2014/main" xmlns="" id="{6C7C95F0-EA85-4CA0-834E-2182F6262DB3}"/>
                </a:ext>
              </a:extLst>
            </p:cNvPr>
            <p:cNvSpPr/>
            <p:nvPr/>
          </p:nvSpPr>
          <p:spPr>
            <a:xfrm>
              <a:off x="9726604" y="1137662"/>
              <a:ext cx="432000" cy="540000"/>
            </a:xfrm>
            <a:prstGeom prst="triangle">
              <a:avLst/>
            </a:prstGeom>
            <a:solidFill>
              <a:srgbClr val="9E478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2" name="Isosceles Triangle 11">
              <a:extLst>
                <a:ext uri="{FF2B5EF4-FFF2-40B4-BE49-F238E27FC236}">
                  <a16:creationId xmlns:a16="http://schemas.microsoft.com/office/drawing/2014/main" xmlns="" id="{C510909E-19DE-40C7-899C-DB41CFCCA6CA}"/>
                </a:ext>
              </a:extLst>
            </p:cNvPr>
            <p:cNvSpPr/>
            <p:nvPr/>
          </p:nvSpPr>
          <p:spPr>
            <a:xfrm>
              <a:off x="9441139" y="2118474"/>
              <a:ext cx="432000" cy="540000"/>
            </a:xfrm>
            <a:prstGeom prst="triangle">
              <a:avLst/>
            </a:prstGeom>
            <a:solidFill>
              <a:srgbClr val="054D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3" name="Isosceles Triangle 12">
              <a:extLst>
                <a:ext uri="{FF2B5EF4-FFF2-40B4-BE49-F238E27FC236}">
                  <a16:creationId xmlns:a16="http://schemas.microsoft.com/office/drawing/2014/main" xmlns="" id="{1AFD0FE3-6CAF-4D6F-9AF4-1B729ABB2497}"/>
                </a:ext>
              </a:extLst>
            </p:cNvPr>
            <p:cNvSpPr/>
            <p:nvPr/>
          </p:nvSpPr>
          <p:spPr>
            <a:xfrm>
              <a:off x="9735678" y="2050348"/>
              <a:ext cx="432000" cy="540000"/>
            </a:xfrm>
            <a:prstGeom prst="triangle">
              <a:avLst/>
            </a:prstGeom>
            <a:solidFill>
              <a:srgbClr val="19938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4" name="Isosceles Triangle 13">
              <a:extLst>
                <a:ext uri="{FF2B5EF4-FFF2-40B4-BE49-F238E27FC236}">
                  <a16:creationId xmlns:a16="http://schemas.microsoft.com/office/drawing/2014/main" xmlns="" id="{07D11034-C25E-4F66-AF7B-288AD90EA2C4}"/>
                </a:ext>
              </a:extLst>
            </p:cNvPr>
            <p:cNvSpPr/>
            <p:nvPr/>
          </p:nvSpPr>
          <p:spPr>
            <a:xfrm>
              <a:off x="9441139" y="3068715"/>
              <a:ext cx="432000" cy="540000"/>
            </a:xfrm>
            <a:prstGeom prst="triangle">
              <a:avLst/>
            </a:prstGeom>
            <a:solidFill>
              <a:srgbClr val="5482A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dirty="0"/>
            </a:p>
          </p:txBody>
        </p:sp>
        <p:sp>
          <p:nvSpPr>
            <p:cNvPr id="15" name="Isosceles Triangle 14">
              <a:extLst>
                <a:ext uri="{FF2B5EF4-FFF2-40B4-BE49-F238E27FC236}">
                  <a16:creationId xmlns:a16="http://schemas.microsoft.com/office/drawing/2014/main" xmlns="" id="{95D59055-AD89-478C-8CBC-A43DBE54C8F9}"/>
                </a:ext>
              </a:extLst>
            </p:cNvPr>
            <p:cNvSpPr/>
            <p:nvPr/>
          </p:nvSpPr>
          <p:spPr>
            <a:xfrm>
              <a:off x="9735678" y="3000589"/>
              <a:ext cx="432000" cy="540000"/>
            </a:xfrm>
            <a:prstGeom prst="triangle">
              <a:avLst/>
            </a:prstGeom>
            <a:solidFill>
              <a:srgbClr val="1A93D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6" name="Isosceles Triangle 15">
              <a:extLst>
                <a:ext uri="{FF2B5EF4-FFF2-40B4-BE49-F238E27FC236}">
                  <a16:creationId xmlns:a16="http://schemas.microsoft.com/office/drawing/2014/main" xmlns="" id="{47031925-6FC2-40F0-8B04-0A72564E789C}"/>
                </a:ext>
              </a:extLst>
            </p:cNvPr>
            <p:cNvSpPr/>
            <p:nvPr/>
          </p:nvSpPr>
          <p:spPr>
            <a:xfrm>
              <a:off x="9441139" y="4031482"/>
              <a:ext cx="432000" cy="540000"/>
            </a:xfrm>
            <a:prstGeom prst="triangle">
              <a:avLst/>
            </a:prstGeom>
            <a:solidFill>
              <a:srgbClr val="70181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7" name="Isosceles Triangle 16">
              <a:extLst>
                <a:ext uri="{FF2B5EF4-FFF2-40B4-BE49-F238E27FC236}">
                  <a16:creationId xmlns:a16="http://schemas.microsoft.com/office/drawing/2014/main" xmlns="" id="{6AA31D02-16E7-43B5-A767-5C80AFCA631F}"/>
                </a:ext>
              </a:extLst>
            </p:cNvPr>
            <p:cNvSpPr/>
            <p:nvPr/>
          </p:nvSpPr>
          <p:spPr>
            <a:xfrm>
              <a:off x="9735678" y="3950762"/>
              <a:ext cx="432000" cy="540000"/>
            </a:xfrm>
            <a:prstGeom prst="triangle">
              <a:avLst/>
            </a:prstGeom>
            <a:solidFill>
              <a:srgbClr val="EA383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8" name="Isosceles Triangle 17">
              <a:extLst>
                <a:ext uri="{FF2B5EF4-FFF2-40B4-BE49-F238E27FC236}">
                  <a16:creationId xmlns:a16="http://schemas.microsoft.com/office/drawing/2014/main" xmlns="" id="{4E286FA3-BB29-4675-880C-E3CD9442C72E}"/>
                </a:ext>
              </a:extLst>
            </p:cNvPr>
            <p:cNvSpPr/>
            <p:nvPr/>
          </p:nvSpPr>
          <p:spPr>
            <a:xfrm>
              <a:off x="9432065" y="6184630"/>
              <a:ext cx="432000" cy="540000"/>
            </a:xfrm>
            <a:prstGeom prst="triangle">
              <a:avLst/>
            </a:prstGeom>
            <a:solidFill>
              <a:srgbClr val="E5E5E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9" name="Isosceles Triangle 18">
              <a:extLst>
                <a:ext uri="{FF2B5EF4-FFF2-40B4-BE49-F238E27FC236}">
                  <a16:creationId xmlns:a16="http://schemas.microsoft.com/office/drawing/2014/main" xmlns="" id="{07967507-7E27-4613-B8F6-0BFDC7ABB513}"/>
                </a:ext>
              </a:extLst>
            </p:cNvPr>
            <p:cNvSpPr/>
            <p:nvPr/>
          </p:nvSpPr>
          <p:spPr>
            <a:xfrm>
              <a:off x="9942604" y="6192000"/>
              <a:ext cx="432000" cy="540000"/>
            </a:xfrm>
            <a:prstGeom prst="triangle">
              <a:avLst/>
            </a:prstGeom>
            <a:solidFill>
              <a:srgbClr val="3646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20" name="Rectangle 19">
              <a:extLst>
                <a:ext uri="{FF2B5EF4-FFF2-40B4-BE49-F238E27FC236}">
                  <a16:creationId xmlns:a16="http://schemas.microsoft.com/office/drawing/2014/main" xmlns="" id="{24A8DCC9-1B3A-41EC-B152-6A0B03411A86}"/>
                </a:ext>
              </a:extLst>
            </p:cNvPr>
            <p:cNvSpPr/>
            <p:nvPr/>
          </p:nvSpPr>
          <p:spPr>
            <a:xfrm>
              <a:off x="9311037" y="-20038"/>
              <a:ext cx="971741" cy="215444"/>
            </a:xfrm>
            <a:prstGeom prst="rect">
              <a:avLst/>
            </a:prstGeom>
          </p:spPr>
          <p:txBody>
            <a:bodyPr vert="horz" wrap="square" anchor="t" anchorCtr="0">
              <a:noAutofit/>
            </a:bodyPr>
            <a:lstStyle/>
            <a:p>
              <a:pPr algn="ctr"/>
              <a:r>
                <a:rPr lang="en-US" sz="600" b="1" dirty="0"/>
                <a:t>COLOUR PAIRS</a:t>
              </a:r>
            </a:p>
          </p:txBody>
        </p:sp>
        <p:cxnSp>
          <p:nvCxnSpPr>
            <p:cNvPr id="21" name="Straight Connector 20">
              <a:extLst>
                <a:ext uri="{FF2B5EF4-FFF2-40B4-BE49-F238E27FC236}">
                  <a16:creationId xmlns:a16="http://schemas.microsoft.com/office/drawing/2014/main" xmlns="" id="{971A419E-2336-4B97-954B-1E084752B85A}"/>
                </a:ext>
              </a:extLst>
            </p:cNvPr>
            <p:cNvCxnSpPr/>
            <p:nvPr/>
          </p:nvCxnSpPr>
          <p:spPr>
            <a:xfrm>
              <a:off x="9403521" y="5240952"/>
              <a:ext cx="874448"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317F4A56-352C-4DCC-99E1-75869EDF8F52}"/>
                </a:ext>
              </a:extLst>
            </p:cNvPr>
            <p:cNvSpPr/>
            <p:nvPr/>
          </p:nvSpPr>
          <p:spPr>
            <a:xfrm>
              <a:off x="9324910" y="5249294"/>
              <a:ext cx="1011816" cy="215444"/>
            </a:xfrm>
            <a:prstGeom prst="rect">
              <a:avLst/>
            </a:prstGeom>
          </p:spPr>
          <p:txBody>
            <a:bodyPr vert="horz" wrap="square" anchor="t" anchorCtr="0">
              <a:noAutofit/>
            </a:bodyPr>
            <a:lstStyle/>
            <a:p>
              <a:pPr algn="ctr"/>
              <a:r>
                <a:rPr lang="en-US" sz="600" b="1" dirty="0"/>
                <a:t>BASE COLOURS</a:t>
              </a:r>
            </a:p>
          </p:txBody>
        </p:sp>
        <p:sp>
          <p:nvSpPr>
            <p:cNvPr id="23" name="Isosceles Triangle 22">
              <a:extLst>
                <a:ext uri="{FF2B5EF4-FFF2-40B4-BE49-F238E27FC236}">
                  <a16:creationId xmlns:a16="http://schemas.microsoft.com/office/drawing/2014/main" xmlns="" id="{7EF6A3FA-A3E8-4C68-BA5E-DA6295BFAF32}"/>
                </a:ext>
              </a:extLst>
            </p:cNvPr>
            <p:cNvSpPr/>
            <p:nvPr/>
          </p:nvSpPr>
          <p:spPr>
            <a:xfrm>
              <a:off x="9687335" y="5516204"/>
              <a:ext cx="43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grpSp>
      <p:sp>
        <p:nvSpPr>
          <p:cNvPr id="24" name="Rectangle 23">
            <a:extLst>
              <a:ext uri="{FF2B5EF4-FFF2-40B4-BE49-F238E27FC236}">
                <a16:creationId xmlns:a16="http://schemas.microsoft.com/office/drawing/2014/main" xmlns="" id="{7A318640-6FDB-481A-8872-F031AECC378A}"/>
              </a:ext>
            </a:extLst>
          </p:cNvPr>
          <p:cNvSpPr/>
          <p:nvPr/>
        </p:nvSpPr>
        <p:spPr>
          <a:xfrm>
            <a:off x="10233734" y="2816645"/>
            <a:ext cx="1660291" cy="3422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Rectangle 24">
            <a:extLst>
              <a:ext uri="{FF2B5EF4-FFF2-40B4-BE49-F238E27FC236}">
                <a16:creationId xmlns:a16="http://schemas.microsoft.com/office/drawing/2014/main" xmlns="" id="{0A32AE4D-4269-457D-92DF-0F527617829B}"/>
              </a:ext>
            </a:extLst>
          </p:cNvPr>
          <p:cNvSpPr/>
          <p:nvPr/>
        </p:nvSpPr>
        <p:spPr>
          <a:xfrm>
            <a:off x="10233734" y="-15028"/>
            <a:ext cx="1660291" cy="27215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6" name="Picture 25">
            <a:extLst>
              <a:ext uri="{FF2B5EF4-FFF2-40B4-BE49-F238E27FC236}">
                <a16:creationId xmlns:a16="http://schemas.microsoft.com/office/drawing/2014/main" xmlns="" id="{81C15D25-3E78-43D4-B044-D5B1559D28BD}"/>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0233734" y="676987"/>
            <a:ext cx="1285875" cy="1971675"/>
          </a:xfrm>
          <a:prstGeom prst="rect">
            <a:avLst/>
          </a:prstGeom>
        </p:spPr>
      </p:pic>
      <p:sp>
        <p:nvSpPr>
          <p:cNvPr id="27" name="Arrow: Left 26">
            <a:extLst>
              <a:ext uri="{FF2B5EF4-FFF2-40B4-BE49-F238E27FC236}">
                <a16:creationId xmlns:a16="http://schemas.microsoft.com/office/drawing/2014/main" xmlns="" id="{DED5C87A-F32C-4036-B609-98B113211F85}"/>
              </a:ext>
            </a:extLst>
          </p:cNvPr>
          <p:cNvSpPr/>
          <p:nvPr/>
        </p:nvSpPr>
        <p:spPr>
          <a:xfrm>
            <a:off x="10969807" y="2356364"/>
            <a:ext cx="820373" cy="350300"/>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0" dirty="0">
                <a:ln>
                  <a:noFill/>
                </a:ln>
                <a:solidFill>
                  <a:schemeClr val="bg1"/>
                </a:solidFill>
              </a:rPr>
              <a:t>Click</a:t>
            </a:r>
            <a:endParaRPr lang="en-GB" sz="1350" b="0" dirty="0">
              <a:ln>
                <a:noFill/>
              </a:ln>
              <a:solidFill>
                <a:schemeClr val="bg1"/>
              </a:solidFill>
            </a:endParaRPr>
          </a:p>
        </p:txBody>
      </p:sp>
      <p:sp>
        <p:nvSpPr>
          <p:cNvPr id="28" name="Rectangle 27">
            <a:extLst>
              <a:ext uri="{FF2B5EF4-FFF2-40B4-BE49-F238E27FC236}">
                <a16:creationId xmlns:a16="http://schemas.microsoft.com/office/drawing/2014/main" xmlns="" id="{2B1E2AD9-2000-4937-AC32-20CCA54383E7}"/>
              </a:ext>
            </a:extLst>
          </p:cNvPr>
          <p:cNvSpPr/>
          <p:nvPr/>
        </p:nvSpPr>
        <p:spPr>
          <a:xfrm>
            <a:off x="10281989" y="-15029"/>
            <a:ext cx="1508190" cy="185682"/>
          </a:xfrm>
          <a:prstGeom prst="rect">
            <a:avLst/>
          </a:prstGeom>
        </p:spPr>
        <p:txBody>
          <a:bodyPr vert="horz" wrap="square" anchor="t" anchorCtr="0">
            <a:noAutofit/>
          </a:bodyPr>
          <a:lstStyle/>
          <a:p>
            <a:pPr algn="l"/>
            <a:r>
              <a:rPr lang="en-US" sz="750" b="1" dirty="0"/>
              <a:t>Text: Changing </a:t>
            </a:r>
            <a:r>
              <a:rPr lang="en-US" sz="750" b="1" dirty="0" err="1"/>
              <a:t>colour</a:t>
            </a:r>
            <a:endParaRPr lang="en-US" sz="750" b="1" dirty="0"/>
          </a:p>
        </p:txBody>
      </p:sp>
      <p:sp>
        <p:nvSpPr>
          <p:cNvPr id="29" name="Rectangle 28">
            <a:extLst>
              <a:ext uri="{FF2B5EF4-FFF2-40B4-BE49-F238E27FC236}">
                <a16:creationId xmlns:a16="http://schemas.microsoft.com/office/drawing/2014/main" xmlns="" id="{A8421CE3-5950-4A1A-AA46-55BB32A6D108}"/>
              </a:ext>
            </a:extLst>
          </p:cNvPr>
          <p:cNvSpPr/>
          <p:nvPr/>
        </p:nvSpPr>
        <p:spPr>
          <a:xfrm>
            <a:off x="10281989" y="170653"/>
            <a:ext cx="1323944" cy="529418"/>
          </a:xfrm>
          <a:prstGeom prst="rect">
            <a:avLst/>
          </a:prstGeom>
        </p:spPr>
        <p:txBody>
          <a:bodyPr vert="horz" wrap="square" anchor="t" anchorCtr="0">
            <a:noAutofit/>
          </a:bodyPr>
          <a:lstStyle/>
          <a:p>
            <a:pPr marL="171450" indent="-171450" algn="l">
              <a:buAutoNum type="arabicPeriod"/>
            </a:pPr>
            <a:r>
              <a:rPr lang="en-US" sz="600" b="0" dirty="0"/>
              <a:t>Select your text to </a:t>
            </a:r>
            <a:r>
              <a:rPr lang="en-US" sz="600" b="0" dirty="0" err="1"/>
              <a:t>colour</a:t>
            </a:r>
            <a:endParaRPr lang="en-US" sz="600" b="0" dirty="0"/>
          </a:p>
          <a:p>
            <a:pPr marL="171450" indent="-171450" algn="l">
              <a:buAutoNum type="arabicPeriod"/>
            </a:pPr>
            <a:r>
              <a:rPr lang="en-US" sz="600" b="0" dirty="0"/>
              <a:t>Click on the A icon</a:t>
            </a:r>
          </a:p>
          <a:p>
            <a:pPr marL="171450" indent="-171450" algn="l">
              <a:buAutoNum type="arabicPeriod"/>
            </a:pPr>
            <a:r>
              <a:rPr lang="en-US" sz="600" b="0" dirty="0"/>
              <a:t>Click on the Eyedropper icon</a:t>
            </a:r>
          </a:p>
          <a:p>
            <a:pPr marL="171450" indent="-171450" algn="l">
              <a:buAutoNum type="arabicPeriod"/>
            </a:pPr>
            <a:r>
              <a:rPr lang="en-US" sz="600" b="0" dirty="0"/>
              <a:t>Click on the triangle </a:t>
            </a:r>
            <a:r>
              <a:rPr lang="en-US" sz="600" b="0" dirty="0" err="1"/>
              <a:t>colour</a:t>
            </a:r>
            <a:r>
              <a:rPr lang="en-US" sz="600" b="0" dirty="0"/>
              <a:t> pair of your choice on the left.</a:t>
            </a:r>
          </a:p>
          <a:p>
            <a:pPr marL="171450" indent="-171450" algn="l">
              <a:buAutoNum type="arabicPeriod"/>
            </a:pPr>
            <a:endParaRPr lang="en-US" sz="600" b="1" dirty="0"/>
          </a:p>
          <a:p>
            <a:pPr marL="171450" indent="-171450" algn="ctr">
              <a:buAutoNum type="arabicPeriod"/>
            </a:pPr>
            <a:endParaRPr lang="en-US" sz="600" b="1" dirty="0"/>
          </a:p>
        </p:txBody>
      </p:sp>
      <p:sp>
        <p:nvSpPr>
          <p:cNvPr id="30" name="Rectangle 29">
            <a:extLst>
              <a:ext uri="{FF2B5EF4-FFF2-40B4-BE49-F238E27FC236}">
                <a16:creationId xmlns:a16="http://schemas.microsoft.com/office/drawing/2014/main" xmlns="" id="{5563F424-35A0-464B-938A-4A84AFFF9555}"/>
              </a:ext>
            </a:extLst>
          </p:cNvPr>
          <p:cNvSpPr/>
          <p:nvPr/>
        </p:nvSpPr>
        <p:spPr>
          <a:xfrm>
            <a:off x="10281988" y="2864103"/>
            <a:ext cx="1508191" cy="185682"/>
          </a:xfrm>
          <a:prstGeom prst="rect">
            <a:avLst/>
          </a:prstGeom>
        </p:spPr>
        <p:txBody>
          <a:bodyPr vert="horz" wrap="square" anchor="t" anchorCtr="0">
            <a:noAutofit/>
          </a:bodyPr>
          <a:lstStyle/>
          <a:p>
            <a:pPr algn="l"/>
            <a:r>
              <a:rPr lang="en-US" sz="750" b="1" dirty="0"/>
              <a:t>Objects: Changing </a:t>
            </a:r>
            <a:r>
              <a:rPr lang="en-US" sz="750" b="1" dirty="0" err="1"/>
              <a:t>colour</a:t>
            </a:r>
            <a:endParaRPr lang="en-US" sz="750" b="1" dirty="0"/>
          </a:p>
        </p:txBody>
      </p:sp>
      <p:sp>
        <p:nvSpPr>
          <p:cNvPr id="31" name="Rectangle 30">
            <a:extLst>
              <a:ext uri="{FF2B5EF4-FFF2-40B4-BE49-F238E27FC236}">
                <a16:creationId xmlns:a16="http://schemas.microsoft.com/office/drawing/2014/main" xmlns="" id="{5682EA56-83CB-4F9B-A6CB-A23573010CD9}"/>
              </a:ext>
            </a:extLst>
          </p:cNvPr>
          <p:cNvSpPr/>
          <p:nvPr/>
        </p:nvSpPr>
        <p:spPr>
          <a:xfrm>
            <a:off x="10281989" y="3049785"/>
            <a:ext cx="1323944" cy="529418"/>
          </a:xfrm>
          <a:prstGeom prst="rect">
            <a:avLst/>
          </a:prstGeom>
        </p:spPr>
        <p:txBody>
          <a:bodyPr vert="horz" wrap="square" anchor="t" anchorCtr="0">
            <a:noAutofit/>
          </a:bodyPr>
          <a:lstStyle/>
          <a:p>
            <a:pPr marL="171450" indent="-171450" algn="l">
              <a:buAutoNum type="arabicPeriod"/>
            </a:pPr>
            <a:r>
              <a:rPr lang="en-US" sz="600" b="0" dirty="0"/>
              <a:t>Select your fill to </a:t>
            </a:r>
            <a:r>
              <a:rPr lang="en-US" sz="600" b="0" dirty="0" err="1"/>
              <a:t>colour</a:t>
            </a:r>
            <a:endParaRPr lang="en-US" sz="600" b="0" dirty="0"/>
          </a:p>
          <a:p>
            <a:pPr marL="171450" indent="-171450" algn="l">
              <a:buAutoNum type="arabicPeriod"/>
            </a:pPr>
            <a:r>
              <a:rPr lang="en-US" sz="600" b="0" dirty="0"/>
              <a:t>Click on the shape fill icon</a:t>
            </a:r>
          </a:p>
          <a:p>
            <a:pPr marL="171450" indent="-171450" algn="l">
              <a:buAutoNum type="arabicPeriod"/>
            </a:pPr>
            <a:r>
              <a:rPr lang="en-US" sz="600" b="0" dirty="0"/>
              <a:t>Click on the Eyedropper icon</a:t>
            </a:r>
          </a:p>
          <a:p>
            <a:pPr marL="171450" indent="-171450" algn="l">
              <a:buAutoNum type="arabicPeriod"/>
            </a:pPr>
            <a:r>
              <a:rPr lang="en-US" sz="600" b="0" dirty="0"/>
              <a:t>Click on the triangle </a:t>
            </a:r>
            <a:r>
              <a:rPr lang="en-US" sz="600" b="0" dirty="0" err="1"/>
              <a:t>colour</a:t>
            </a:r>
            <a:r>
              <a:rPr lang="en-US" sz="600" b="0" dirty="0"/>
              <a:t> pair of your choice on the left.</a:t>
            </a:r>
          </a:p>
          <a:p>
            <a:pPr marL="171450" indent="-171450" algn="l">
              <a:buAutoNum type="arabicPeriod"/>
            </a:pPr>
            <a:endParaRPr lang="en-US" sz="600" b="1" dirty="0"/>
          </a:p>
          <a:p>
            <a:pPr marL="171450" indent="-171450" algn="ctr">
              <a:buAutoNum type="arabicPeriod"/>
            </a:pPr>
            <a:endParaRPr lang="en-US" sz="600" b="1" dirty="0"/>
          </a:p>
        </p:txBody>
      </p:sp>
      <p:pic>
        <p:nvPicPr>
          <p:cNvPr id="32" name="Picture 31">
            <a:extLst>
              <a:ext uri="{FF2B5EF4-FFF2-40B4-BE49-F238E27FC236}">
                <a16:creationId xmlns:a16="http://schemas.microsoft.com/office/drawing/2014/main" xmlns="" id="{13517CC2-8974-4711-A315-86291694F3A7}"/>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0233734" y="3588835"/>
            <a:ext cx="1293019" cy="2650331"/>
          </a:xfrm>
          <a:prstGeom prst="rect">
            <a:avLst/>
          </a:prstGeom>
        </p:spPr>
      </p:pic>
      <p:sp>
        <p:nvSpPr>
          <p:cNvPr id="33" name="Arrow: Left 32">
            <a:extLst>
              <a:ext uri="{FF2B5EF4-FFF2-40B4-BE49-F238E27FC236}">
                <a16:creationId xmlns:a16="http://schemas.microsoft.com/office/drawing/2014/main" xmlns="" id="{5ECE52B0-FB46-4216-B5E0-E25979EBF506}"/>
              </a:ext>
            </a:extLst>
          </p:cNvPr>
          <p:cNvSpPr/>
          <p:nvPr/>
        </p:nvSpPr>
        <p:spPr>
          <a:xfrm>
            <a:off x="10969807" y="5415393"/>
            <a:ext cx="820373" cy="350300"/>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0" dirty="0">
                <a:ln>
                  <a:noFill/>
                </a:ln>
                <a:solidFill>
                  <a:schemeClr val="bg1"/>
                </a:solidFill>
              </a:rPr>
              <a:t>Click</a:t>
            </a:r>
            <a:endParaRPr lang="en-GB" sz="1350" b="0" dirty="0">
              <a:ln>
                <a:noFill/>
              </a:ln>
              <a:solidFill>
                <a:schemeClr val="bg1"/>
              </a:solidFill>
            </a:endParaRPr>
          </a:p>
        </p:txBody>
      </p:sp>
      <p:sp>
        <p:nvSpPr>
          <p:cNvPr id="35" name="TextBox 34">
            <a:extLst>
              <a:ext uri="{FF2B5EF4-FFF2-40B4-BE49-F238E27FC236}">
                <a16:creationId xmlns:a16="http://schemas.microsoft.com/office/drawing/2014/main" xmlns="" id="{FB802DA0-0552-48BA-A22D-75BA7C8C85F7}"/>
              </a:ext>
            </a:extLst>
          </p:cNvPr>
          <p:cNvSpPr txBox="1"/>
          <p:nvPr/>
        </p:nvSpPr>
        <p:spPr>
          <a:xfrm>
            <a:off x="0" y="-279104"/>
            <a:ext cx="6858000" cy="323165"/>
          </a:xfrm>
          <a:prstGeom prst="rect">
            <a:avLst/>
          </a:prstGeom>
          <a:solidFill>
            <a:schemeClr val="bg1">
              <a:lumMod val="95000"/>
            </a:schemeClr>
          </a:solidFill>
        </p:spPr>
        <p:txBody>
          <a:bodyPr wrap="square" rtlCol="0">
            <a:spAutoFit/>
          </a:bodyPr>
          <a:lstStyle/>
          <a:p>
            <a:r>
              <a:rPr lang="en-GB" sz="750" dirty="0">
                <a:solidFill>
                  <a:schemeClr val="tx1">
                    <a:lumMod val="85000"/>
                    <a:lumOff val="15000"/>
                  </a:schemeClr>
                </a:solidFill>
                <a:latin typeface="Arial" panose="020B0604020202020204" pitchFamily="34" charset="0"/>
                <a:cs typeface="Arial" panose="020B0604020202020204" pitchFamily="34" charset="0"/>
              </a:rPr>
              <a:t>When pasting slides</a:t>
            </a:r>
            <a:r>
              <a:rPr lang="en-GB" sz="750" baseline="0" dirty="0">
                <a:solidFill>
                  <a:schemeClr val="tx1">
                    <a:lumMod val="85000"/>
                    <a:lumOff val="15000"/>
                  </a:schemeClr>
                </a:solidFill>
                <a:latin typeface="Arial" panose="020B0604020202020204" pitchFamily="34" charset="0"/>
                <a:cs typeface="Arial" panose="020B0604020202020204" pitchFamily="34" charset="0"/>
              </a:rPr>
              <a:t> in from another deck it is always worth resetting the slide.  Click “Home tab &gt; Reset”, then click “Layout” and choose a suitable slide layout.</a:t>
            </a:r>
            <a:endParaRPr lang="en-GB" sz="7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C2C21EA4-3895-487D-AC04-94790F1D6876}"/>
              </a:ext>
            </a:extLst>
          </p:cNvPr>
          <p:cNvSpPr txBox="1"/>
          <p:nvPr/>
        </p:nvSpPr>
        <p:spPr>
          <a:xfrm>
            <a:off x="0" y="-497703"/>
            <a:ext cx="6858000" cy="207749"/>
          </a:xfrm>
          <a:prstGeom prst="rect">
            <a:avLst/>
          </a:prstGeom>
          <a:solidFill>
            <a:schemeClr val="bg1">
              <a:lumMod val="95000"/>
            </a:schemeClr>
          </a:solidFill>
        </p:spPr>
        <p:txBody>
          <a:bodyPr wrap="square" rtlCol="0">
            <a:spAutoFit/>
          </a:bodyPr>
          <a:lstStyle/>
          <a:p>
            <a:r>
              <a:rPr lang="en-GB" sz="750" dirty="0">
                <a:solidFill>
                  <a:schemeClr val="tx1">
                    <a:lumMod val="85000"/>
                    <a:lumOff val="15000"/>
                  </a:schemeClr>
                </a:solidFill>
                <a:latin typeface="Arial" panose="020B0604020202020204" pitchFamily="34" charset="0"/>
                <a:cs typeface="Arial" panose="020B0604020202020204" pitchFamily="34" charset="0"/>
              </a:rPr>
              <a:t>To change the colour theme and layout, right click on a slide in the slide sorter, click “Layout” and choose your layout from the pre-designed options.</a:t>
            </a:r>
          </a:p>
        </p:txBody>
      </p:sp>
    </p:spTree>
    <p:extLst>
      <p:ext uri="{BB962C8B-B14F-4D97-AF65-F5344CB8AC3E}">
        <p14:creationId xmlns:p14="http://schemas.microsoft.com/office/powerpoint/2010/main" val="23533982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Lst>
  <p:hf hdr="0" dt="0"/>
  <p:txStyles>
    <p:titleStyle>
      <a:lvl1pPr algn="l" defTabSz="685800" rtl="0" eaLnBrk="1" latinLnBrk="0" hangingPunct="1">
        <a:lnSpc>
          <a:spcPts val="2100"/>
        </a:lnSpc>
        <a:spcBef>
          <a:spcPct val="0"/>
        </a:spcBef>
        <a:buNone/>
        <a:defRPr sz="2100" b="1" kern="1200" cap="none" baseline="0">
          <a:solidFill>
            <a:schemeClr val="accent1"/>
          </a:solidFill>
          <a:latin typeface="+mj-lt"/>
          <a:ea typeface="+mj-ea"/>
          <a:cs typeface="+mj-cs"/>
        </a:defRPr>
      </a:lvl1pPr>
    </p:titleStyle>
    <p:bodyStyle>
      <a:lvl1pPr marL="215504"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800" kern="1200">
          <a:solidFill>
            <a:schemeClr val="tx1"/>
          </a:solidFill>
          <a:latin typeface="+mn-lt"/>
          <a:ea typeface="+mn-ea"/>
          <a:cs typeface="+mn-cs"/>
        </a:defRPr>
      </a:lvl1pPr>
      <a:lvl2pPr marL="432000"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500" b="0" kern="1200">
          <a:solidFill>
            <a:schemeClr val="tx1"/>
          </a:solidFill>
          <a:latin typeface="+mn-lt"/>
          <a:ea typeface="+mn-ea"/>
          <a:cs typeface="+mn-cs"/>
        </a:defRPr>
      </a:lvl2pPr>
      <a:lvl3pPr marL="648000"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3pPr>
      <a:lvl4pPr marL="863204"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4pPr>
      <a:lvl5pPr marL="1079897"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5pPr>
      <a:lvl6pPr marL="1296000" indent="-216000"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6pPr>
      <a:lvl7pPr marL="1512000" indent="-216000"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7pPr>
      <a:lvl8pPr marL="1728000" indent="-216000"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48">
          <p15:clr>
            <a:srgbClr val="F26B43"/>
          </p15:clr>
        </p15:guide>
        <p15:guide id="2" pos="3840">
          <p15:clr>
            <a:srgbClr val="F26B43"/>
          </p15:clr>
        </p15:guide>
        <p15:guide id="3" pos="316">
          <p15:clr>
            <a:srgbClr val="F26B43"/>
          </p15:clr>
        </p15:guide>
        <p15:guide id="4" orient="horz" pos="230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78000" y="4914000"/>
            <a:ext cx="5388300" cy="135000"/>
          </a:xfrm>
          <a:prstGeom prst="rect">
            <a:avLst/>
          </a:prstGeom>
        </p:spPr>
        <p:txBody>
          <a:bodyPr vert="horz" wrap="square" lIns="0" tIns="0" rIns="0" bIns="0" rtlCol="0" anchor="t" anchorCtr="0">
            <a:noAutofit/>
          </a:bodyPr>
          <a:lstStyle>
            <a:lvl1pPr algn="l">
              <a:defRPr sz="600">
                <a:solidFill>
                  <a:schemeClr val="tx1"/>
                </a:solidFill>
              </a:defRPr>
            </a:lvl1pPr>
          </a:lstStyle>
          <a:p>
            <a:r>
              <a:rPr lang="en-GB" dirty="0"/>
              <a:t>© 2018 AVEVA Group plc and its subsidiaries. All rights reserved.</a:t>
            </a:r>
          </a:p>
        </p:txBody>
      </p:sp>
      <p:sp>
        <p:nvSpPr>
          <p:cNvPr id="2" name="Title Placeholder 1"/>
          <p:cNvSpPr>
            <a:spLocks noGrp="1"/>
          </p:cNvSpPr>
          <p:nvPr>
            <p:ph type="title"/>
          </p:nvPr>
        </p:nvSpPr>
        <p:spPr>
          <a:xfrm>
            <a:off x="378000" y="459000"/>
            <a:ext cx="5521500" cy="297000"/>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78000" y="1188000"/>
            <a:ext cx="5521500" cy="3240000"/>
          </a:xfrm>
          <a:prstGeom prst="rect">
            <a:avLst/>
          </a:prstGeom>
        </p:spPr>
        <p:txBody>
          <a:bodyPr vert="horz" wrap="square"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Continuation level</a:t>
            </a:r>
          </a:p>
          <a:p>
            <a:pPr lvl="6"/>
            <a:r>
              <a:rPr lang="en-US" dirty="0"/>
              <a:t>Continuation level</a:t>
            </a:r>
          </a:p>
          <a:p>
            <a:pPr lvl="7"/>
            <a:r>
              <a:rPr lang="en-US" dirty="0"/>
              <a:t>Continuation level</a:t>
            </a:r>
          </a:p>
        </p:txBody>
      </p:sp>
      <p:sp>
        <p:nvSpPr>
          <p:cNvPr id="6" name="Slide Number Placeholder 5"/>
          <p:cNvSpPr>
            <a:spLocks noGrp="1"/>
          </p:cNvSpPr>
          <p:nvPr>
            <p:ph type="sldNum" sz="quarter" idx="4"/>
          </p:nvPr>
        </p:nvSpPr>
        <p:spPr>
          <a:xfrm>
            <a:off x="189000" y="4914000"/>
            <a:ext cx="162000" cy="135000"/>
          </a:xfrm>
          <a:prstGeom prst="rect">
            <a:avLst/>
          </a:prstGeom>
        </p:spPr>
        <p:txBody>
          <a:bodyPr vert="horz" wrap="square" lIns="0" tIns="0" rIns="0" bIns="0" rtlCol="0" anchor="t" anchorCtr="0">
            <a:noAutofit/>
          </a:bodyPr>
          <a:lstStyle>
            <a:lvl1pPr algn="l">
              <a:defRPr sz="600">
                <a:solidFill>
                  <a:schemeClr val="tx1"/>
                </a:solidFill>
              </a:defRPr>
            </a:lvl1pPr>
          </a:lstStyle>
          <a:p>
            <a:fld id="{267CDB12-45E5-4FD7-AE50-9CB5AFC72BA1}" type="slidenum">
              <a:rPr lang="en-GB" smtClean="0"/>
              <a:pPr/>
              <a:t>‹#›</a:t>
            </a:fld>
            <a:endParaRPr lang="en-GB" dirty="0"/>
          </a:p>
        </p:txBody>
      </p:sp>
      <p:grpSp>
        <p:nvGrpSpPr>
          <p:cNvPr id="7" name="Group 6">
            <a:extLst>
              <a:ext uri="{FF2B5EF4-FFF2-40B4-BE49-F238E27FC236}">
                <a16:creationId xmlns:a16="http://schemas.microsoft.com/office/drawing/2014/main" xmlns="" id="{07AE9980-3BA0-4E4B-AB09-E6D5511B35FF}"/>
              </a:ext>
            </a:extLst>
          </p:cNvPr>
          <p:cNvGrpSpPr/>
          <p:nvPr/>
        </p:nvGrpSpPr>
        <p:grpSpPr>
          <a:xfrm>
            <a:off x="9284024" y="-15029"/>
            <a:ext cx="797675" cy="5064029"/>
            <a:chOff x="9311037" y="-20038"/>
            <a:chExt cx="1063567" cy="6752038"/>
          </a:xfrm>
        </p:grpSpPr>
        <p:sp>
          <p:nvSpPr>
            <p:cNvPr id="8" name="Isosceles Triangle 7">
              <a:extLst>
                <a:ext uri="{FF2B5EF4-FFF2-40B4-BE49-F238E27FC236}">
                  <a16:creationId xmlns:a16="http://schemas.microsoft.com/office/drawing/2014/main" xmlns="" id="{F08447BE-FBA2-4ACF-8AFB-B4FD94FE6A78}"/>
                </a:ext>
              </a:extLst>
            </p:cNvPr>
            <p:cNvSpPr/>
            <p:nvPr/>
          </p:nvSpPr>
          <p:spPr>
            <a:xfrm>
              <a:off x="9432065" y="393428"/>
              <a:ext cx="432000" cy="540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9" name="Isosceles Triangle 8">
              <a:extLst>
                <a:ext uri="{FF2B5EF4-FFF2-40B4-BE49-F238E27FC236}">
                  <a16:creationId xmlns:a16="http://schemas.microsoft.com/office/drawing/2014/main" xmlns="" id="{86000ABC-3A1D-46F2-BE1F-A5B1600E32BA}"/>
                </a:ext>
              </a:extLst>
            </p:cNvPr>
            <p:cNvSpPr/>
            <p:nvPr/>
          </p:nvSpPr>
          <p:spPr>
            <a:xfrm>
              <a:off x="9726604" y="305056"/>
              <a:ext cx="432000" cy="540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0" name="Isosceles Triangle 9">
              <a:extLst>
                <a:ext uri="{FF2B5EF4-FFF2-40B4-BE49-F238E27FC236}">
                  <a16:creationId xmlns:a16="http://schemas.microsoft.com/office/drawing/2014/main" xmlns="" id="{EC5AA421-2675-4AA8-87E4-B123F1810BC7}"/>
                </a:ext>
              </a:extLst>
            </p:cNvPr>
            <p:cNvSpPr/>
            <p:nvPr/>
          </p:nvSpPr>
          <p:spPr>
            <a:xfrm>
              <a:off x="9432065" y="1221888"/>
              <a:ext cx="432000" cy="540000"/>
            </a:xfrm>
            <a:prstGeom prst="triangle">
              <a:avLst/>
            </a:prstGeom>
            <a:solidFill>
              <a:srgbClr val="054D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1" name="Isosceles Triangle 10">
              <a:extLst>
                <a:ext uri="{FF2B5EF4-FFF2-40B4-BE49-F238E27FC236}">
                  <a16:creationId xmlns:a16="http://schemas.microsoft.com/office/drawing/2014/main" xmlns="" id="{6C7C95F0-EA85-4CA0-834E-2182F6262DB3}"/>
                </a:ext>
              </a:extLst>
            </p:cNvPr>
            <p:cNvSpPr/>
            <p:nvPr/>
          </p:nvSpPr>
          <p:spPr>
            <a:xfrm>
              <a:off x="9726604" y="1137662"/>
              <a:ext cx="432000" cy="540000"/>
            </a:xfrm>
            <a:prstGeom prst="triangle">
              <a:avLst/>
            </a:prstGeom>
            <a:solidFill>
              <a:srgbClr val="19938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2" name="Isosceles Triangle 11">
              <a:extLst>
                <a:ext uri="{FF2B5EF4-FFF2-40B4-BE49-F238E27FC236}">
                  <a16:creationId xmlns:a16="http://schemas.microsoft.com/office/drawing/2014/main" xmlns="" id="{C510909E-19DE-40C7-899C-DB41CFCCA6CA}"/>
                </a:ext>
              </a:extLst>
            </p:cNvPr>
            <p:cNvSpPr/>
            <p:nvPr/>
          </p:nvSpPr>
          <p:spPr>
            <a:xfrm>
              <a:off x="9441139" y="2118474"/>
              <a:ext cx="432000" cy="540000"/>
            </a:xfrm>
            <a:prstGeom prst="triangle">
              <a:avLst/>
            </a:prstGeom>
            <a:solidFill>
              <a:srgbClr val="5482A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3" name="Isosceles Triangle 12">
              <a:extLst>
                <a:ext uri="{FF2B5EF4-FFF2-40B4-BE49-F238E27FC236}">
                  <a16:creationId xmlns:a16="http://schemas.microsoft.com/office/drawing/2014/main" xmlns="" id="{1AFD0FE3-6CAF-4D6F-9AF4-1B729ABB2497}"/>
                </a:ext>
              </a:extLst>
            </p:cNvPr>
            <p:cNvSpPr/>
            <p:nvPr/>
          </p:nvSpPr>
          <p:spPr>
            <a:xfrm>
              <a:off x="9735678" y="2050348"/>
              <a:ext cx="432000" cy="540000"/>
            </a:xfrm>
            <a:prstGeom prst="triangle">
              <a:avLst/>
            </a:prstGeom>
            <a:solidFill>
              <a:srgbClr val="1A93D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4" name="Isosceles Triangle 13">
              <a:extLst>
                <a:ext uri="{FF2B5EF4-FFF2-40B4-BE49-F238E27FC236}">
                  <a16:creationId xmlns:a16="http://schemas.microsoft.com/office/drawing/2014/main" xmlns="" id="{07D11034-C25E-4F66-AF7B-288AD90EA2C4}"/>
                </a:ext>
              </a:extLst>
            </p:cNvPr>
            <p:cNvSpPr/>
            <p:nvPr/>
          </p:nvSpPr>
          <p:spPr>
            <a:xfrm>
              <a:off x="9441139" y="3068715"/>
              <a:ext cx="432000" cy="540000"/>
            </a:xfrm>
            <a:prstGeom prst="triangle">
              <a:avLst/>
            </a:prstGeom>
            <a:solidFill>
              <a:srgbClr val="70181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dirty="0"/>
            </a:p>
          </p:txBody>
        </p:sp>
        <p:sp>
          <p:nvSpPr>
            <p:cNvPr id="15" name="Isosceles Triangle 14">
              <a:extLst>
                <a:ext uri="{FF2B5EF4-FFF2-40B4-BE49-F238E27FC236}">
                  <a16:creationId xmlns:a16="http://schemas.microsoft.com/office/drawing/2014/main" xmlns="" id="{95D59055-AD89-478C-8CBC-A43DBE54C8F9}"/>
                </a:ext>
              </a:extLst>
            </p:cNvPr>
            <p:cNvSpPr/>
            <p:nvPr/>
          </p:nvSpPr>
          <p:spPr>
            <a:xfrm>
              <a:off x="9735678" y="3000589"/>
              <a:ext cx="432000" cy="540000"/>
            </a:xfrm>
            <a:prstGeom prst="triangle">
              <a:avLst/>
            </a:prstGeom>
            <a:solidFill>
              <a:srgbClr val="EA383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6" name="Isosceles Triangle 15">
              <a:extLst>
                <a:ext uri="{FF2B5EF4-FFF2-40B4-BE49-F238E27FC236}">
                  <a16:creationId xmlns:a16="http://schemas.microsoft.com/office/drawing/2014/main" xmlns="" id="{47031925-6FC2-40F0-8B04-0A72564E789C}"/>
                </a:ext>
              </a:extLst>
            </p:cNvPr>
            <p:cNvSpPr/>
            <p:nvPr/>
          </p:nvSpPr>
          <p:spPr>
            <a:xfrm>
              <a:off x="9441139" y="4031482"/>
              <a:ext cx="432000" cy="540000"/>
            </a:xfrm>
            <a:prstGeom prst="triangle">
              <a:avLst/>
            </a:prstGeom>
            <a:solidFill>
              <a:srgbClr val="936E28"/>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7" name="Isosceles Triangle 16">
              <a:extLst>
                <a:ext uri="{FF2B5EF4-FFF2-40B4-BE49-F238E27FC236}">
                  <a16:creationId xmlns:a16="http://schemas.microsoft.com/office/drawing/2014/main" xmlns="" id="{6AA31D02-16E7-43B5-A767-5C80AFCA631F}"/>
                </a:ext>
              </a:extLst>
            </p:cNvPr>
            <p:cNvSpPr/>
            <p:nvPr/>
          </p:nvSpPr>
          <p:spPr>
            <a:xfrm>
              <a:off x="9735678" y="3950762"/>
              <a:ext cx="432000" cy="540000"/>
            </a:xfrm>
            <a:prstGeom prst="triangle">
              <a:avLst/>
            </a:prstGeom>
            <a:solidFill>
              <a:srgbClr val="FFBC38"/>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8" name="Isosceles Triangle 17">
              <a:extLst>
                <a:ext uri="{FF2B5EF4-FFF2-40B4-BE49-F238E27FC236}">
                  <a16:creationId xmlns:a16="http://schemas.microsoft.com/office/drawing/2014/main" xmlns="" id="{4E286FA3-BB29-4675-880C-E3CD9442C72E}"/>
                </a:ext>
              </a:extLst>
            </p:cNvPr>
            <p:cNvSpPr/>
            <p:nvPr/>
          </p:nvSpPr>
          <p:spPr>
            <a:xfrm>
              <a:off x="9432065" y="6184630"/>
              <a:ext cx="432000" cy="540000"/>
            </a:xfrm>
            <a:prstGeom prst="triangle">
              <a:avLst/>
            </a:prstGeom>
            <a:solidFill>
              <a:srgbClr val="E5E5E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19" name="Isosceles Triangle 18">
              <a:extLst>
                <a:ext uri="{FF2B5EF4-FFF2-40B4-BE49-F238E27FC236}">
                  <a16:creationId xmlns:a16="http://schemas.microsoft.com/office/drawing/2014/main" xmlns="" id="{07967507-7E27-4613-B8F6-0BFDC7ABB513}"/>
                </a:ext>
              </a:extLst>
            </p:cNvPr>
            <p:cNvSpPr/>
            <p:nvPr/>
          </p:nvSpPr>
          <p:spPr>
            <a:xfrm>
              <a:off x="9942604" y="6192000"/>
              <a:ext cx="432000" cy="540000"/>
            </a:xfrm>
            <a:prstGeom prst="triangle">
              <a:avLst/>
            </a:prstGeom>
            <a:solidFill>
              <a:srgbClr val="3646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sp>
          <p:nvSpPr>
            <p:cNvPr id="20" name="Rectangle 19">
              <a:extLst>
                <a:ext uri="{FF2B5EF4-FFF2-40B4-BE49-F238E27FC236}">
                  <a16:creationId xmlns:a16="http://schemas.microsoft.com/office/drawing/2014/main" xmlns="" id="{24A8DCC9-1B3A-41EC-B152-6A0B03411A86}"/>
                </a:ext>
              </a:extLst>
            </p:cNvPr>
            <p:cNvSpPr/>
            <p:nvPr/>
          </p:nvSpPr>
          <p:spPr>
            <a:xfrm>
              <a:off x="9311037" y="-20038"/>
              <a:ext cx="971741" cy="215444"/>
            </a:xfrm>
            <a:prstGeom prst="rect">
              <a:avLst/>
            </a:prstGeom>
          </p:spPr>
          <p:txBody>
            <a:bodyPr vert="horz" wrap="square" anchor="t" anchorCtr="0">
              <a:noAutofit/>
            </a:bodyPr>
            <a:lstStyle/>
            <a:p>
              <a:pPr algn="ctr"/>
              <a:r>
                <a:rPr lang="en-US" sz="600" b="1" dirty="0"/>
                <a:t>COLOUR PAIRS</a:t>
              </a:r>
            </a:p>
          </p:txBody>
        </p:sp>
        <p:cxnSp>
          <p:nvCxnSpPr>
            <p:cNvPr id="21" name="Straight Connector 20">
              <a:extLst>
                <a:ext uri="{FF2B5EF4-FFF2-40B4-BE49-F238E27FC236}">
                  <a16:creationId xmlns:a16="http://schemas.microsoft.com/office/drawing/2014/main" xmlns="" id="{971A419E-2336-4B97-954B-1E084752B85A}"/>
                </a:ext>
              </a:extLst>
            </p:cNvPr>
            <p:cNvCxnSpPr/>
            <p:nvPr/>
          </p:nvCxnSpPr>
          <p:spPr>
            <a:xfrm>
              <a:off x="9403521" y="5240952"/>
              <a:ext cx="874448"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317F4A56-352C-4DCC-99E1-75869EDF8F52}"/>
                </a:ext>
              </a:extLst>
            </p:cNvPr>
            <p:cNvSpPr/>
            <p:nvPr/>
          </p:nvSpPr>
          <p:spPr>
            <a:xfrm>
              <a:off x="9324910" y="5249294"/>
              <a:ext cx="1011816" cy="215444"/>
            </a:xfrm>
            <a:prstGeom prst="rect">
              <a:avLst/>
            </a:prstGeom>
          </p:spPr>
          <p:txBody>
            <a:bodyPr vert="horz" wrap="square" anchor="t" anchorCtr="0">
              <a:noAutofit/>
            </a:bodyPr>
            <a:lstStyle/>
            <a:p>
              <a:pPr algn="ctr"/>
              <a:r>
                <a:rPr lang="en-US" sz="600" b="1" dirty="0"/>
                <a:t>BASE COLOURS</a:t>
              </a:r>
            </a:p>
          </p:txBody>
        </p:sp>
        <p:sp>
          <p:nvSpPr>
            <p:cNvPr id="23" name="Isosceles Triangle 22">
              <a:extLst>
                <a:ext uri="{FF2B5EF4-FFF2-40B4-BE49-F238E27FC236}">
                  <a16:creationId xmlns:a16="http://schemas.microsoft.com/office/drawing/2014/main" xmlns="" id="{7EF6A3FA-A3E8-4C68-BA5E-DA6295BFAF32}"/>
                </a:ext>
              </a:extLst>
            </p:cNvPr>
            <p:cNvSpPr/>
            <p:nvPr/>
          </p:nvSpPr>
          <p:spPr>
            <a:xfrm>
              <a:off x="9687335" y="5516204"/>
              <a:ext cx="43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350"/>
            </a:p>
          </p:txBody>
        </p:sp>
      </p:grpSp>
      <p:sp>
        <p:nvSpPr>
          <p:cNvPr id="24" name="Rectangle 23">
            <a:extLst>
              <a:ext uri="{FF2B5EF4-FFF2-40B4-BE49-F238E27FC236}">
                <a16:creationId xmlns:a16="http://schemas.microsoft.com/office/drawing/2014/main" xmlns="" id="{8E5065FE-4E14-4A4E-B33C-F0985F0842AE}"/>
              </a:ext>
            </a:extLst>
          </p:cNvPr>
          <p:cNvSpPr/>
          <p:nvPr/>
        </p:nvSpPr>
        <p:spPr>
          <a:xfrm>
            <a:off x="10233734" y="2816645"/>
            <a:ext cx="1660291" cy="3422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Rectangle 24">
            <a:extLst>
              <a:ext uri="{FF2B5EF4-FFF2-40B4-BE49-F238E27FC236}">
                <a16:creationId xmlns:a16="http://schemas.microsoft.com/office/drawing/2014/main" xmlns="" id="{40F248FB-480C-48CF-A50D-466D2D378D56}"/>
              </a:ext>
            </a:extLst>
          </p:cNvPr>
          <p:cNvSpPr/>
          <p:nvPr/>
        </p:nvSpPr>
        <p:spPr>
          <a:xfrm>
            <a:off x="10233734" y="-15028"/>
            <a:ext cx="1660291" cy="27215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6" name="Picture 25">
            <a:extLst>
              <a:ext uri="{FF2B5EF4-FFF2-40B4-BE49-F238E27FC236}">
                <a16:creationId xmlns:a16="http://schemas.microsoft.com/office/drawing/2014/main" xmlns="" id="{F4E33B75-05E7-4844-ABBB-E88C3F9EDF83}"/>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0233734" y="676987"/>
            <a:ext cx="1285875" cy="1971675"/>
          </a:xfrm>
          <a:prstGeom prst="rect">
            <a:avLst/>
          </a:prstGeom>
        </p:spPr>
      </p:pic>
      <p:sp>
        <p:nvSpPr>
          <p:cNvPr id="27" name="Arrow: Left 26">
            <a:extLst>
              <a:ext uri="{FF2B5EF4-FFF2-40B4-BE49-F238E27FC236}">
                <a16:creationId xmlns:a16="http://schemas.microsoft.com/office/drawing/2014/main" xmlns="" id="{36E9C85D-505F-43BF-A607-272F3682B275}"/>
              </a:ext>
            </a:extLst>
          </p:cNvPr>
          <p:cNvSpPr/>
          <p:nvPr/>
        </p:nvSpPr>
        <p:spPr>
          <a:xfrm>
            <a:off x="10969807" y="2356364"/>
            <a:ext cx="820373" cy="350300"/>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0" dirty="0">
                <a:ln>
                  <a:noFill/>
                </a:ln>
                <a:solidFill>
                  <a:schemeClr val="bg1"/>
                </a:solidFill>
              </a:rPr>
              <a:t>Click</a:t>
            </a:r>
            <a:endParaRPr lang="en-GB" sz="1350" b="0" dirty="0">
              <a:ln>
                <a:noFill/>
              </a:ln>
              <a:solidFill>
                <a:schemeClr val="bg1"/>
              </a:solidFill>
            </a:endParaRPr>
          </a:p>
        </p:txBody>
      </p:sp>
      <p:sp>
        <p:nvSpPr>
          <p:cNvPr id="28" name="Rectangle 27">
            <a:extLst>
              <a:ext uri="{FF2B5EF4-FFF2-40B4-BE49-F238E27FC236}">
                <a16:creationId xmlns:a16="http://schemas.microsoft.com/office/drawing/2014/main" xmlns="" id="{CFB3AD45-0FC6-46BF-8242-F8A57DA3D457}"/>
              </a:ext>
            </a:extLst>
          </p:cNvPr>
          <p:cNvSpPr/>
          <p:nvPr/>
        </p:nvSpPr>
        <p:spPr>
          <a:xfrm>
            <a:off x="10281989" y="-15029"/>
            <a:ext cx="1508190" cy="185682"/>
          </a:xfrm>
          <a:prstGeom prst="rect">
            <a:avLst/>
          </a:prstGeom>
        </p:spPr>
        <p:txBody>
          <a:bodyPr vert="horz" wrap="square" anchor="t" anchorCtr="0">
            <a:noAutofit/>
          </a:bodyPr>
          <a:lstStyle/>
          <a:p>
            <a:pPr algn="l"/>
            <a:r>
              <a:rPr lang="en-US" sz="750" b="1" dirty="0"/>
              <a:t>Text: Changing </a:t>
            </a:r>
            <a:r>
              <a:rPr lang="en-US" sz="750" b="1" dirty="0" err="1"/>
              <a:t>colour</a:t>
            </a:r>
            <a:endParaRPr lang="en-US" sz="750" b="1" dirty="0"/>
          </a:p>
        </p:txBody>
      </p:sp>
      <p:sp>
        <p:nvSpPr>
          <p:cNvPr id="29" name="Rectangle 28">
            <a:extLst>
              <a:ext uri="{FF2B5EF4-FFF2-40B4-BE49-F238E27FC236}">
                <a16:creationId xmlns:a16="http://schemas.microsoft.com/office/drawing/2014/main" xmlns="" id="{50347866-3C0E-4858-91CC-2E9709491309}"/>
              </a:ext>
            </a:extLst>
          </p:cNvPr>
          <p:cNvSpPr/>
          <p:nvPr/>
        </p:nvSpPr>
        <p:spPr>
          <a:xfrm>
            <a:off x="10281989" y="170653"/>
            <a:ext cx="1323944" cy="529418"/>
          </a:xfrm>
          <a:prstGeom prst="rect">
            <a:avLst/>
          </a:prstGeom>
        </p:spPr>
        <p:txBody>
          <a:bodyPr vert="horz" wrap="square" anchor="t" anchorCtr="0">
            <a:noAutofit/>
          </a:bodyPr>
          <a:lstStyle/>
          <a:p>
            <a:pPr marL="171450" indent="-171450" algn="l">
              <a:buAutoNum type="arabicPeriod"/>
            </a:pPr>
            <a:r>
              <a:rPr lang="en-US" sz="600" b="0" dirty="0"/>
              <a:t>Select your text to </a:t>
            </a:r>
            <a:r>
              <a:rPr lang="en-US" sz="600" b="0" dirty="0" err="1"/>
              <a:t>colour</a:t>
            </a:r>
            <a:endParaRPr lang="en-US" sz="600" b="0" dirty="0"/>
          </a:p>
          <a:p>
            <a:pPr marL="171450" indent="-171450" algn="l">
              <a:buAutoNum type="arabicPeriod"/>
            </a:pPr>
            <a:r>
              <a:rPr lang="en-US" sz="600" b="0" dirty="0"/>
              <a:t>Click on the A icon</a:t>
            </a:r>
          </a:p>
          <a:p>
            <a:pPr marL="171450" indent="-171450" algn="l">
              <a:buAutoNum type="arabicPeriod"/>
            </a:pPr>
            <a:r>
              <a:rPr lang="en-US" sz="600" b="0" dirty="0"/>
              <a:t>Click on the Eyedropper icon</a:t>
            </a:r>
          </a:p>
          <a:p>
            <a:pPr marL="171450" indent="-171450" algn="l">
              <a:buAutoNum type="arabicPeriod"/>
            </a:pPr>
            <a:r>
              <a:rPr lang="en-US" sz="600" b="0" dirty="0"/>
              <a:t>Click on the triangle </a:t>
            </a:r>
            <a:r>
              <a:rPr lang="en-US" sz="600" b="0" dirty="0" err="1"/>
              <a:t>colour</a:t>
            </a:r>
            <a:r>
              <a:rPr lang="en-US" sz="600" b="0" dirty="0"/>
              <a:t> pair of your choice on the left.</a:t>
            </a:r>
          </a:p>
          <a:p>
            <a:pPr marL="171450" indent="-171450" algn="l">
              <a:buAutoNum type="arabicPeriod"/>
            </a:pPr>
            <a:endParaRPr lang="en-US" sz="600" b="1" dirty="0"/>
          </a:p>
          <a:p>
            <a:pPr marL="171450" indent="-171450" algn="ctr">
              <a:buAutoNum type="arabicPeriod"/>
            </a:pPr>
            <a:endParaRPr lang="en-US" sz="600" b="1" dirty="0"/>
          </a:p>
        </p:txBody>
      </p:sp>
      <p:sp>
        <p:nvSpPr>
          <p:cNvPr id="30" name="Rectangle 29">
            <a:extLst>
              <a:ext uri="{FF2B5EF4-FFF2-40B4-BE49-F238E27FC236}">
                <a16:creationId xmlns:a16="http://schemas.microsoft.com/office/drawing/2014/main" xmlns="" id="{049D86EF-CA39-4775-8F42-D734BBE4A22E}"/>
              </a:ext>
            </a:extLst>
          </p:cNvPr>
          <p:cNvSpPr/>
          <p:nvPr/>
        </p:nvSpPr>
        <p:spPr>
          <a:xfrm>
            <a:off x="10281988" y="2864103"/>
            <a:ext cx="1508191" cy="185682"/>
          </a:xfrm>
          <a:prstGeom prst="rect">
            <a:avLst/>
          </a:prstGeom>
        </p:spPr>
        <p:txBody>
          <a:bodyPr vert="horz" wrap="square" anchor="t" anchorCtr="0">
            <a:noAutofit/>
          </a:bodyPr>
          <a:lstStyle/>
          <a:p>
            <a:pPr algn="l"/>
            <a:r>
              <a:rPr lang="en-US" sz="750" b="1" dirty="0"/>
              <a:t>Objects: Changing </a:t>
            </a:r>
            <a:r>
              <a:rPr lang="en-US" sz="750" b="1" dirty="0" err="1"/>
              <a:t>colour</a:t>
            </a:r>
            <a:endParaRPr lang="en-US" sz="750" b="1" dirty="0"/>
          </a:p>
        </p:txBody>
      </p:sp>
      <p:sp>
        <p:nvSpPr>
          <p:cNvPr id="31" name="Rectangle 30">
            <a:extLst>
              <a:ext uri="{FF2B5EF4-FFF2-40B4-BE49-F238E27FC236}">
                <a16:creationId xmlns:a16="http://schemas.microsoft.com/office/drawing/2014/main" xmlns="" id="{38609786-3EF1-4841-948C-26CCAA52CA02}"/>
              </a:ext>
            </a:extLst>
          </p:cNvPr>
          <p:cNvSpPr/>
          <p:nvPr/>
        </p:nvSpPr>
        <p:spPr>
          <a:xfrm>
            <a:off x="10281989" y="3049785"/>
            <a:ext cx="1323944" cy="529418"/>
          </a:xfrm>
          <a:prstGeom prst="rect">
            <a:avLst/>
          </a:prstGeom>
        </p:spPr>
        <p:txBody>
          <a:bodyPr vert="horz" wrap="square" anchor="t" anchorCtr="0">
            <a:noAutofit/>
          </a:bodyPr>
          <a:lstStyle/>
          <a:p>
            <a:pPr marL="171450" indent="-171450" algn="l">
              <a:buAutoNum type="arabicPeriod"/>
            </a:pPr>
            <a:r>
              <a:rPr lang="en-US" sz="600" b="0" dirty="0"/>
              <a:t>Select your fill to </a:t>
            </a:r>
            <a:r>
              <a:rPr lang="en-US" sz="600" b="0" dirty="0" err="1"/>
              <a:t>colour</a:t>
            </a:r>
            <a:endParaRPr lang="en-US" sz="600" b="0" dirty="0"/>
          </a:p>
          <a:p>
            <a:pPr marL="171450" indent="-171450" algn="l">
              <a:buAutoNum type="arabicPeriod"/>
            </a:pPr>
            <a:r>
              <a:rPr lang="en-US" sz="600" b="0" dirty="0"/>
              <a:t>Click on the shape fill icon</a:t>
            </a:r>
          </a:p>
          <a:p>
            <a:pPr marL="171450" indent="-171450" algn="l">
              <a:buAutoNum type="arabicPeriod"/>
            </a:pPr>
            <a:r>
              <a:rPr lang="en-US" sz="600" b="0" dirty="0"/>
              <a:t>Click on the Eyedropper icon</a:t>
            </a:r>
          </a:p>
          <a:p>
            <a:pPr marL="171450" indent="-171450" algn="l">
              <a:buAutoNum type="arabicPeriod"/>
            </a:pPr>
            <a:r>
              <a:rPr lang="en-US" sz="600" b="0" dirty="0"/>
              <a:t>Click on the triangle </a:t>
            </a:r>
            <a:r>
              <a:rPr lang="en-US" sz="600" b="0" dirty="0" err="1"/>
              <a:t>colour</a:t>
            </a:r>
            <a:r>
              <a:rPr lang="en-US" sz="600" b="0" dirty="0"/>
              <a:t> pair of your choice on the left.</a:t>
            </a:r>
          </a:p>
          <a:p>
            <a:pPr marL="171450" indent="-171450" algn="l">
              <a:buAutoNum type="arabicPeriod"/>
            </a:pPr>
            <a:endParaRPr lang="en-US" sz="600" b="1" dirty="0"/>
          </a:p>
          <a:p>
            <a:pPr marL="171450" indent="-171450" algn="ctr">
              <a:buAutoNum type="arabicPeriod"/>
            </a:pPr>
            <a:endParaRPr lang="en-US" sz="600" b="1" dirty="0"/>
          </a:p>
        </p:txBody>
      </p:sp>
      <p:pic>
        <p:nvPicPr>
          <p:cNvPr id="32" name="Picture 31">
            <a:extLst>
              <a:ext uri="{FF2B5EF4-FFF2-40B4-BE49-F238E27FC236}">
                <a16:creationId xmlns:a16="http://schemas.microsoft.com/office/drawing/2014/main" xmlns="" id="{D18968BF-849D-46B0-9672-59B95BE7FCBD}"/>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0233734" y="3588835"/>
            <a:ext cx="1293019" cy="2650331"/>
          </a:xfrm>
          <a:prstGeom prst="rect">
            <a:avLst/>
          </a:prstGeom>
        </p:spPr>
      </p:pic>
      <p:sp>
        <p:nvSpPr>
          <p:cNvPr id="33" name="Arrow: Left 32">
            <a:extLst>
              <a:ext uri="{FF2B5EF4-FFF2-40B4-BE49-F238E27FC236}">
                <a16:creationId xmlns:a16="http://schemas.microsoft.com/office/drawing/2014/main" xmlns="" id="{7CAD6FB0-31FB-451E-B4A8-A78E194160BD}"/>
              </a:ext>
            </a:extLst>
          </p:cNvPr>
          <p:cNvSpPr/>
          <p:nvPr/>
        </p:nvSpPr>
        <p:spPr>
          <a:xfrm>
            <a:off x="10969807" y="5415393"/>
            <a:ext cx="820373" cy="350300"/>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0" dirty="0">
                <a:ln>
                  <a:noFill/>
                </a:ln>
                <a:solidFill>
                  <a:schemeClr val="bg1"/>
                </a:solidFill>
              </a:rPr>
              <a:t>Click</a:t>
            </a:r>
            <a:endParaRPr lang="en-GB" sz="1350" b="0" dirty="0">
              <a:ln>
                <a:noFill/>
              </a:ln>
              <a:solidFill>
                <a:schemeClr val="bg1"/>
              </a:solidFill>
            </a:endParaRPr>
          </a:p>
        </p:txBody>
      </p:sp>
      <p:sp>
        <p:nvSpPr>
          <p:cNvPr id="35" name="TextBox 34">
            <a:extLst>
              <a:ext uri="{FF2B5EF4-FFF2-40B4-BE49-F238E27FC236}">
                <a16:creationId xmlns:a16="http://schemas.microsoft.com/office/drawing/2014/main" xmlns="" id="{B4D43210-F461-4C58-9372-7EF5045D14D0}"/>
              </a:ext>
            </a:extLst>
          </p:cNvPr>
          <p:cNvSpPr txBox="1"/>
          <p:nvPr/>
        </p:nvSpPr>
        <p:spPr>
          <a:xfrm>
            <a:off x="0" y="-279104"/>
            <a:ext cx="6858000" cy="323165"/>
          </a:xfrm>
          <a:prstGeom prst="rect">
            <a:avLst/>
          </a:prstGeom>
          <a:solidFill>
            <a:schemeClr val="bg1">
              <a:lumMod val="95000"/>
            </a:schemeClr>
          </a:solidFill>
        </p:spPr>
        <p:txBody>
          <a:bodyPr wrap="square" rtlCol="0">
            <a:spAutoFit/>
          </a:bodyPr>
          <a:lstStyle/>
          <a:p>
            <a:r>
              <a:rPr lang="en-GB" sz="750" dirty="0">
                <a:solidFill>
                  <a:schemeClr val="tx1">
                    <a:lumMod val="85000"/>
                    <a:lumOff val="15000"/>
                  </a:schemeClr>
                </a:solidFill>
                <a:latin typeface="Arial" panose="020B0604020202020204" pitchFamily="34" charset="0"/>
                <a:cs typeface="Arial" panose="020B0604020202020204" pitchFamily="34" charset="0"/>
              </a:rPr>
              <a:t>When pasting slides</a:t>
            </a:r>
            <a:r>
              <a:rPr lang="en-GB" sz="750" baseline="0" dirty="0">
                <a:solidFill>
                  <a:schemeClr val="tx1">
                    <a:lumMod val="85000"/>
                    <a:lumOff val="15000"/>
                  </a:schemeClr>
                </a:solidFill>
                <a:latin typeface="Arial" panose="020B0604020202020204" pitchFamily="34" charset="0"/>
                <a:cs typeface="Arial" panose="020B0604020202020204" pitchFamily="34" charset="0"/>
              </a:rPr>
              <a:t> in from another deck it is always worth resetting the slide.  Click “Home tab &gt; Reset”, then click “Layout” and choose a suitable slide layout.</a:t>
            </a:r>
            <a:endParaRPr lang="en-GB" sz="7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5882678E-56CB-49B2-84BE-2868CB0DD64C}"/>
              </a:ext>
            </a:extLst>
          </p:cNvPr>
          <p:cNvSpPr txBox="1"/>
          <p:nvPr/>
        </p:nvSpPr>
        <p:spPr>
          <a:xfrm>
            <a:off x="0" y="-497703"/>
            <a:ext cx="6858000" cy="207749"/>
          </a:xfrm>
          <a:prstGeom prst="rect">
            <a:avLst/>
          </a:prstGeom>
          <a:solidFill>
            <a:schemeClr val="bg1">
              <a:lumMod val="95000"/>
            </a:schemeClr>
          </a:solidFill>
        </p:spPr>
        <p:txBody>
          <a:bodyPr wrap="square" rtlCol="0">
            <a:spAutoFit/>
          </a:bodyPr>
          <a:lstStyle/>
          <a:p>
            <a:r>
              <a:rPr lang="en-GB" sz="750" dirty="0">
                <a:solidFill>
                  <a:schemeClr val="tx1">
                    <a:lumMod val="85000"/>
                    <a:lumOff val="15000"/>
                  </a:schemeClr>
                </a:solidFill>
                <a:latin typeface="Arial" panose="020B0604020202020204" pitchFamily="34" charset="0"/>
                <a:cs typeface="Arial" panose="020B0604020202020204" pitchFamily="34" charset="0"/>
              </a:rPr>
              <a:t>To change the colour theme and layout, right click on a slide in the slide sorter, click “Layout” and choose your layout from the pre-designed options.</a:t>
            </a:r>
          </a:p>
        </p:txBody>
      </p:sp>
    </p:spTree>
    <p:extLst>
      <p:ext uri="{BB962C8B-B14F-4D97-AF65-F5344CB8AC3E}">
        <p14:creationId xmlns:p14="http://schemas.microsoft.com/office/powerpoint/2010/main" val="403772588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Lst>
  <p:hf hdr="0" dt="0"/>
  <p:txStyles>
    <p:titleStyle>
      <a:lvl1pPr algn="l" defTabSz="685800" rtl="0" eaLnBrk="1" latinLnBrk="0" hangingPunct="1">
        <a:lnSpc>
          <a:spcPts val="2100"/>
        </a:lnSpc>
        <a:spcBef>
          <a:spcPct val="0"/>
        </a:spcBef>
        <a:buNone/>
        <a:defRPr sz="2100" b="1" kern="1200" cap="none" baseline="0">
          <a:solidFill>
            <a:schemeClr val="accent1"/>
          </a:solidFill>
          <a:latin typeface="+mj-lt"/>
          <a:ea typeface="+mj-ea"/>
          <a:cs typeface="+mj-cs"/>
        </a:defRPr>
      </a:lvl1pPr>
    </p:titleStyle>
    <p:bodyStyle>
      <a:lvl1pPr marL="215504"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800" kern="1200">
          <a:solidFill>
            <a:schemeClr val="tx1"/>
          </a:solidFill>
          <a:latin typeface="+mn-lt"/>
          <a:ea typeface="+mn-ea"/>
          <a:cs typeface="+mn-cs"/>
        </a:defRPr>
      </a:lvl1pPr>
      <a:lvl2pPr marL="432000"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500" b="0" kern="1200">
          <a:solidFill>
            <a:schemeClr val="tx1"/>
          </a:solidFill>
          <a:latin typeface="+mn-lt"/>
          <a:ea typeface="+mn-ea"/>
          <a:cs typeface="+mn-cs"/>
        </a:defRPr>
      </a:lvl2pPr>
      <a:lvl3pPr marL="648000"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3pPr>
      <a:lvl4pPr marL="863204"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4pPr>
      <a:lvl5pPr marL="1079897" indent="-215504"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5pPr>
      <a:lvl6pPr marL="1296000" indent="-216000"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6pPr>
      <a:lvl7pPr marL="1512000" indent="-216000"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7pPr>
      <a:lvl8pPr marL="1728000" indent="-216000" algn="l" defTabSz="685800" rtl="0" eaLnBrk="1" latinLnBrk="0" hangingPunct="1">
        <a:lnSpc>
          <a:spcPct val="100000"/>
        </a:lnSpc>
        <a:spcBef>
          <a:spcPts val="150"/>
        </a:spcBef>
        <a:spcAft>
          <a:spcPts val="450"/>
        </a:spcAft>
        <a:buClr>
          <a:schemeClr val="accent2"/>
        </a:buClr>
        <a:buSzPct val="50000"/>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48">
          <p15:clr>
            <a:srgbClr val="F26B43"/>
          </p15:clr>
        </p15:guide>
        <p15:guide id="2" pos="3840">
          <p15:clr>
            <a:srgbClr val="F26B43"/>
          </p15:clr>
        </p15:guide>
        <p15:guide id="3" pos="316">
          <p15:clr>
            <a:srgbClr val="F26B43"/>
          </p15:clr>
        </p15:guide>
        <p15:guide id="4" orient="horz" pos="23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8.png"/><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hyperlink" Target="https://sw.aveva.com/success-stories/enterprise-asset-management-cf-industrial-fertilizer-plant" TargetMode="External"/><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image" Target="../media/image125.jpeg"/><Relationship Id="rId4" Type="http://schemas.openxmlformats.org/officeDocument/2006/relationships/image" Target="../media/image8.png"/><Relationship Id="rId5" Type="http://schemas.openxmlformats.org/officeDocument/2006/relationships/image" Target="../media/image28.png"/><Relationship Id="rId1" Type="http://schemas.openxmlformats.org/officeDocument/2006/relationships/slideLayout" Target="../slideLayouts/slideLayout16.xml"/><Relationship Id="rId2" Type="http://schemas.openxmlformats.org/officeDocument/2006/relationships/notesSlide" Target="../notesSlides/notesSlide99.xml"/></Relationships>
</file>

<file path=ppt/slides/_rels/slide101.xml.rels><?xml version="1.0" encoding="UTF-8" standalone="yes"?>
<Relationships xmlns="http://schemas.openxmlformats.org/package/2006/relationships"><Relationship Id="rId3" Type="http://schemas.openxmlformats.org/officeDocument/2006/relationships/image" Target="../media/image126.jpeg"/><Relationship Id="rId4" Type="http://schemas.openxmlformats.org/officeDocument/2006/relationships/hyperlink" Target="https://sw.aveva.com/success-stories/9ren" TargetMode="External"/><Relationship Id="rId1" Type="http://schemas.openxmlformats.org/officeDocument/2006/relationships/slideLayout" Target="../slideLayouts/slideLayout16.xml"/><Relationship Id="rId2" Type="http://schemas.openxmlformats.org/officeDocument/2006/relationships/notesSlide" Target="../notesSlides/notesSlide100.xml"/></Relationships>
</file>

<file path=ppt/slides/_rels/slide102.xml.rels><?xml version="1.0" encoding="UTF-8" standalone="yes"?>
<Relationships xmlns="http://schemas.openxmlformats.org/package/2006/relationships"><Relationship Id="rId3" Type="http://schemas.openxmlformats.org/officeDocument/2006/relationships/image" Target="../media/image127.jpeg"/><Relationship Id="rId4" Type="http://schemas.openxmlformats.org/officeDocument/2006/relationships/hyperlink" Target="https://sw.aveva.com/success-stories/bermuda-utility-provides-consistent-power-and-deploy-upgrades-with-aveva" TargetMode="External"/><Relationship Id="rId1" Type="http://schemas.openxmlformats.org/officeDocument/2006/relationships/slideLayout" Target="../slideLayouts/slideLayout16.xml"/><Relationship Id="rId2" Type="http://schemas.openxmlformats.org/officeDocument/2006/relationships/notesSlide" Target="../notesSlides/notesSlide10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2.xml"/><Relationship Id="rId3" Type="http://schemas.openxmlformats.org/officeDocument/2006/relationships/image" Target="../media/image128.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3.xml"/><Relationship Id="rId3" Type="http://schemas.openxmlformats.org/officeDocument/2006/relationships/image" Target="../media/image129.jpeg"/></Relationships>
</file>

<file path=ppt/slides/_rels/slide105.xml.rels><?xml version="1.0" encoding="UTF-8" standalone="yes"?>
<Relationships xmlns="http://schemas.openxmlformats.org/package/2006/relationships"><Relationship Id="rId3" Type="http://schemas.openxmlformats.org/officeDocument/2006/relationships/image" Target="../media/image130.jpeg"/><Relationship Id="rId4" Type="http://schemas.openxmlformats.org/officeDocument/2006/relationships/hyperlink" Target="https://sw.aveva.com/success-stories/eskom-centralizes-critical-power-generation-data/" TargetMode="External"/><Relationship Id="rId1" Type="http://schemas.openxmlformats.org/officeDocument/2006/relationships/slideLayout" Target="../slideLayouts/slideLayout16.xml"/><Relationship Id="rId2" Type="http://schemas.openxmlformats.org/officeDocument/2006/relationships/notesSlide" Target="../notesSlides/notesSlide104.xml"/></Relationships>
</file>

<file path=ppt/slides/_rels/slide106.xml.rels><?xml version="1.0" encoding="UTF-8" standalone="yes"?>
<Relationships xmlns="http://schemas.openxmlformats.org/package/2006/relationships"><Relationship Id="rId3" Type="http://schemas.openxmlformats.org/officeDocument/2006/relationships/image" Target="../media/image131.jpeg"/><Relationship Id="rId4" Type="http://schemas.openxmlformats.org/officeDocument/2006/relationships/hyperlink" Target="https://sw.aveva.com/success-stories/generic-drum-unit-simulator-boosts-productivity-at-south-african-power-plant" TargetMode="External"/><Relationship Id="rId1" Type="http://schemas.openxmlformats.org/officeDocument/2006/relationships/slideLayout" Target="../slideLayouts/slideLayout16.xml"/><Relationship Id="rId2" Type="http://schemas.openxmlformats.org/officeDocument/2006/relationships/notesSlide" Target="../notesSlides/notesSlide105.xml"/></Relationships>
</file>

<file path=ppt/slides/_rels/slide107.xml.rels><?xml version="1.0" encoding="UTF-8" standalone="yes"?>
<Relationships xmlns="http://schemas.openxmlformats.org/package/2006/relationships"><Relationship Id="rId3" Type="http://schemas.openxmlformats.org/officeDocument/2006/relationships/image" Target="../media/image132.jpeg"/><Relationship Id="rId4" Type="http://schemas.openxmlformats.org/officeDocument/2006/relationships/hyperlink" Target="https://sw.aveva.com/success-stories/page/9" TargetMode="External"/><Relationship Id="rId1" Type="http://schemas.openxmlformats.org/officeDocument/2006/relationships/slideLayout" Target="../slideLayouts/slideLayout16.xml"/><Relationship Id="rId2" Type="http://schemas.openxmlformats.org/officeDocument/2006/relationships/notesSlide" Target="../notesSlides/notesSlide106.xml"/></Relationships>
</file>

<file path=ppt/slides/_rels/slide108.xml.rels><?xml version="1.0" encoding="UTF-8" standalone="yes"?>
<Relationships xmlns="http://schemas.openxmlformats.org/package/2006/relationships"><Relationship Id="rId3" Type="http://schemas.openxmlformats.org/officeDocument/2006/relationships/image" Target="../media/image133.jpeg"/><Relationship Id="rId4" Type="http://schemas.openxmlformats.org/officeDocument/2006/relationships/hyperlink" Target="https://sw.aveva.com/success-stories/simsci-dynsim-power-simulation-software-validates-controls-and-trains-operators-on-new-dcs/" TargetMode="External"/><Relationship Id="rId1" Type="http://schemas.openxmlformats.org/officeDocument/2006/relationships/slideLayout" Target="../slideLayouts/slideLayout16.xml"/><Relationship Id="rId2" Type="http://schemas.openxmlformats.org/officeDocument/2006/relationships/notesSlide" Target="../notesSlides/notesSlide107.xml"/></Relationships>
</file>

<file path=ppt/slides/_rels/slide109.xml.rels><?xml version="1.0" encoding="UTF-8" standalone="yes"?>
<Relationships xmlns="http://schemas.openxmlformats.org/package/2006/relationships"><Relationship Id="rId3" Type="http://schemas.openxmlformats.org/officeDocument/2006/relationships/image" Target="../media/image134.jpeg"/><Relationship Id="rId4" Type="http://schemas.openxmlformats.org/officeDocument/2006/relationships/hyperlink" Target="https://sw.aveva.com/success-stories/portland-general-electric" TargetMode="External"/><Relationship Id="rId1" Type="http://schemas.openxmlformats.org/officeDocument/2006/relationships/slideLayout" Target="../slideLayouts/slideLayout16.xml"/><Relationship Id="rId2" Type="http://schemas.openxmlformats.org/officeDocument/2006/relationships/notesSlide" Target="../notesSlides/notesSlide108.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hyperlink" Target="https://sw.aveva.com/success-stories/system-platform-supports-strategic-management-of-operations-at-resin-production-plant" TargetMode="External"/><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3" Type="http://schemas.openxmlformats.org/officeDocument/2006/relationships/image" Target="../media/image135.jpeg"/><Relationship Id="rId4" Type="http://schemas.openxmlformats.org/officeDocument/2006/relationships/hyperlink" Target="https://sw.aveva.com/success-stories/power-packed-capabilities-light-the-way-for-indonesian-electricity-producer/" TargetMode="External"/><Relationship Id="rId1" Type="http://schemas.openxmlformats.org/officeDocument/2006/relationships/slideLayout" Target="../slideLayouts/slideLayout16.xml"/><Relationship Id="rId2" Type="http://schemas.openxmlformats.org/officeDocument/2006/relationships/notesSlide" Target="../notesSlides/notesSlide109.xml"/></Relationships>
</file>

<file path=ppt/slides/_rels/slide111.xml.rels><?xml version="1.0" encoding="UTF-8" standalone="yes"?>
<Relationships xmlns="http://schemas.openxmlformats.org/package/2006/relationships"><Relationship Id="rId3" Type="http://schemas.openxmlformats.org/officeDocument/2006/relationships/image" Target="../media/image136.jpeg"/><Relationship Id="rId4" Type="http://schemas.openxmlformats.org/officeDocument/2006/relationships/hyperlink" Target="https://sw.aveva.com/success-stories/large-public-power-utility-quells-nuisance-alarms/" TargetMode="External"/><Relationship Id="rId1" Type="http://schemas.openxmlformats.org/officeDocument/2006/relationships/slideLayout" Target="../slideLayouts/slideLayout16.xml"/><Relationship Id="rId2" Type="http://schemas.openxmlformats.org/officeDocument/2006/relationships/notesSlide" Target="../notesSlides/notesSlide1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1.xml"/><Relationship Id="rId3" Type="http://schemas.openxmlformats.org/officeDocument/2006/relationships/image" Target="../media/image137.jpeg"/></Relationships>
</file>

<file path=ppt/slides/_rels/slide113.xml.rels><?xml version="1.0" encoding="UTF-8" standalone="yes"?>
<Relationships xmlns="http://schemas.openxmlformats.org/package/2006/relationships"><Relationship Id="rId3" Type="http://schemas.openxmlformats.org/officeDocument/2006/relationships/image" Target="../media/image138.jpeg"/><Relationship Id="rId4" Type="http://schemas.openxmlformats.org/officeDocument/2006/relationships/hyperlink" Target="https://sw.aveva.com/success-stories/optimization-system-increases-profitability-southern-mississippi-electric-power-association/" TargetMode="External"/><Relationship Id="rId1" Type="http://schemas.openxmlformats.org/officeDocument/2006/relationships/slideLayout" Target="../slideLayouts/slideLayout16.xml"/><Relationship Id="rId2" Type="http://schemas.openxmlformats.org/officeDocument/2006/relationships/notesSlide" Target="../notesSlides/notesSlide112.xml"/></Relationships>
</file>

<file path=ppt/slides/_rels/slide114.xml.rels><?xml version="1.0" encoding="UTF-8" standalone="yes"?>
<Relationships xmlns="http://schemas.openxmlformats.org/package/2006/relationships"><Relationship Id="rId3" Type="http://schemas.openxmlformats.org/officeDocument/2006/relationships/image" Target="../media/image139.jpeg"/><Relationship Id="rId4" Type="http://schemas.openxmlformats.org/officeDocument/2006/relationships/hyperlink" Target="https://sw.aveva.com/success-stories/tata-power-uses-predictive-asset-analytics-software/" TargetMode="External"/><Relationship Id="rId1" Type="http://schemas.openxmlformats.org/officeDocument/2006/relationships/slideLayout" Target="../slideLayouts/slideLayout16.xml"/><Relationship Id="rId2" Type="http://schemas.openxmlformats.org/officeDocument/2006/relationships/notesSlide" Target="../notesSlides/notesSlide113.xml"/></Relationships>
</file>

<file path=ppt/slides/_rels/slide115.xml.rels><?xml version="1.0" encoding="UTF-8" standalone="yes"?>
<Relationships xmlns="http://schemas.openxmlformats.org/package/2006/relationships"><Relationship Id="rId3" Type="http://schemas.openxmlformats.org/officeDocument/2006/relationships/image" Target="../media/image140.jpeg"/><Relationship Id="rId4" Type="http://schemas.openxmlformats.org/officeDocument/2006/relationships/hyperlink" Target="https://sw.aveva.com/success-stories/enterprise-asset-management-software-assists-vectren/" TargetMode="External"/><Relationship Id="rId1" Type="http://schemas.openxmlformats.org/officeDocument/2006/relationships/slideLayout" Target="../slideLayouts/slideLayout16.xml"/><Relationship Id="rId2" Type="http://schemas.openxmlformats.org/officeDocument/2006/relationships/notesSlide" Target="../notesSlides/notesSlide1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5.xml"/><Relationship Id="rId3" Type="http://schemas.openxmlformats.org/officeDocument/2006/relationships/image" Target="../media/image141.jpeg"/></Relationships>
</file>

<file path=ppt/slides/_rels/slide117.xml.rels><?xml version="1.0" encoding="UTF-8" standalone="yes"?>
<Relationships xmlns="http://schemas.openxmlformats.org/package/2006/relationships"><Relationship Id="rId3" Type="http://schemas.openxmlformats.org/officeDocument/2006/relationships/image" Target="../media/image142.jpeg"/><Relationship Id="rId4" Type="http://schemas.openxmlformats.org/officeDocument/2006/relationships/image" Target="../media/image8.png"/><Relationship Id="rId5" Type="http://schemas.openxmlformats.org/officeDocument/2006/relationships/image" Target="../media/image28.png"/><Relationship Id="rId1" Type="http://schemas.openxmlformats.org/officeDocument/2006/relationships/slideLayout" Target="../slideLayouts/slideLayout16.xml"/><Relationship Id="rId2" Type="http://schemas.openxmlformats.org/officeDocument/2006/relationships/notesSlide" Target="../notesSlides/notesSlide116.xml"/></Relationships>
</file>

<file path=ppt/slides/_rels/slide118.xml.rels><?xml version="1.0" encoding="UTF-8" standalone="yes"?>
<Relationships xmlns="http://schemas.openxmlformats.org/package/2006/relationships"><Relationship Id="rId3" Type="http://schemas.openxmlformats.org/officeDocument/2006/relationships/image" Target="../media/image143.jpeg"/><Relationship Id="rId4" Type="http://schemas.openxmlformats.org/officeDocument/2006/relationships/hyperlink" Target="https://sw.aveva.com/success-stories/plascon-paints-a-brighter-production-picture-with-help-from-wonderware/" TargetMode="External"/><Relationship Id="rId1" Type="http://schemas.openxmlformats.org/officeDocument/2006/relationships/slideLayout" Target="../slideLayouts/slideLayout16.xml"/><Relationship Id="rId2" Type="http://schemas.openxmlformats.org/officeDocument/2006/relationships/notesSlide" Target="../notesSlides/notesSlide11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44.jpeg"/><Relationship Id="rId3" Type="http://schemas.openxmlformats.org/officeDocument/2006/relationships/hyperlink" Target="https://sw.aveva.com/success-stories/at-bluewater-the-clearest-path-to-modernization-is-through-avev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37.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8.xml"/><Relationship Id="rId3" Type="http://schemas.openxmlformats.org/officeDocument/2006/relationships/image" Target="../media/image145.jpeg"/></Relationships>
</file>

<file path=ppt/slides/_rels/slide121.xml.rels><?xml version="1.0" encoding="UTF-8" standalone="yes"?>
<Relationships xmlns="http://schemas.openxmlformats.org/package/2006/relationships"><Relationship Id="rId3" Type="http://schemas.openxmlformats.org/officeDocument/2006/relationships/image" Target="../media/image146.jpeg"/><Relationship Id="rId4" Type="http://schemas.openxmlformats.org/officeDocument/2006/relationships/hyperlink" Target="https://sw.aveva.com/success-stories/chevron-drives-process-standardization-and-efficiency-with-mobile-decision-support/" TargetMode="External"/><Relationship Id="rId1" Type="http://schemas.openxmlformats.org/officeDocument/2006/relationships/slideLayout" Target="../slideLayouts/slideLayout16.xml"/><Relationship Id="rId2" Type="http://schemas.openxmlformats.org/officeDocument/2006/relationships/notesSlide" Target="../notesSlides/notesSlide11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0.xml"/><Relationship Id="rId3" Type="http://schemas.openxmlformats.org/officeDocument/2006/relationships/image" Target="../media/image147.jpeg"/></Relationships>
</file>

<file path=ppt/slides/_rels/slide123.xml.rels><?xml version="1.0" encoding="UTF-8" standalone="yes"?>
<Relationships xmlns="http://schemas.openxmlformats.org/package/2006/relationships"><Relationship Id="rId3" Type="http://schemas.openxmlformats.org/officeDocument/2006/relationships/image" Target="../media/image148.jpeg"/><Relationship Id="rId4" Type="http://schemas.openxmlformats.org/officeDocument/2006/relationships/hyperlink" Target="https://sw.aveva.com/success-stories/plant-operational-excellence-thanks-to-mobile-operator-rounds" TargetMode="External"/><Relationship Id="rId1" Type="http://schemas.openxmlformats.org/officeDocument/2006/relationships/slideLayout" Target="../slideLayouts/slideLayout16.xml"/><Relationship Id="rId2" Type="http://schemas.openxmlformats.org/officeDocument/2006/relationships/notesSlide" Target="../notesSlides/notesSlide121.xml"/></Relationships>
</file>

<file path=ppt/slides/_rels/slide124.xml.rels><?xml version="1.0" encoding="UTF-8" standalone="yes"?>
<Relationships xmlns="http://schemas.openxmlformats.org/package/2006/relationships"><Relationship Id="rId3" Type="http://schemas.openxmlformats.org/officeDocument/2006/relationships/image" Target="../media/image149.jpeg"/><Relationship Id="rId4" Type="http://schemas.openxmlformats.org/officeDocument/2006/relationships/hyperlink" Target="https://sw.aveva.com/success-stories/kuwait-oil-company-provides-smart-training-through-immersive-virtual-reality-environment" TargetMode="External"/><Relationship Id="rId1" Type="http://schemas.openxmlformats.org/officeDocument/2006/relationships/slideLayout" Target="../slideLayouts/slideLayout16.xml"/><Relationship Id="rId2" Type="http://schemas.openxmlformats.org/officeDocument/2006/relationships/notesSlide" Target="../notesSlides/notesSlide12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3.xml"/><Relationship Id="rId3" Type="http://schemas.openxmlformats.org/officeDocument/2006/relationships/image" Target="../media/image150.jpeg"/></Relationships>
</file>

<file path=ppt/slides/_rels/slide126.xml.rels><?xml version="1.0" encoding="UTF-8" standalone="yes"?>
<Relationships xmlns="http://schemas.openxmlformats.org/package/2006/relationships"><Relationship Id="rId3" Type="http://schemas.openxmlformats.org/officeDocument/2006/relationships/image" Target="../media/image151.jpeg"/><Relationship Id="rId4" Type="http://schemas.openxmlformats.org/officeDocument/2006/relationships/hyperlink" Target="https://sw.aveva.com/success-stories/teksolv-deploys-aveva-software-as-technology-standard-for-hydrowatch-remote-management-solutions" TargetMode="External"/><Relationship Id="rId1" Type="http://schemas.openxmlformats.org/officeDocument/2006/relationships/slideLayout" Target="../slideLayouts/slideLayout16.xml"/><Relationship Id="rId2" Type="http://schemas.openxmlformats.org/officeDocument/2006/relationships/notesSlide" Target="../notesSlides/notesSlide12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5.xml"/><Relationship Id="rId3" Type="http://schemas.openxmlformats.org/officeDocument/2006/relationships/image" Target="../media/image152.jpeg"/></Relationships>
</file>

<file path=ppt/slides/_rels/slide128.xml.rels><?xml version="1.0" encoding="UTF-8" standalone="yes"?>
<Relationships xmlns="http://schemas.openxmlformats.org/package/2006/relationships"><Relationship Id="rId3" Type="http://schemas.openxmlformats.org/officeDocument/2006/relationships/image" Target="../media/image153.jpeg"/><Relationship Id="rId4" Type="http://schemas.openxmlformats.org/officeDocument/2006/relationships/hyperlink" Target="https://sw.aveva.com/success-stories/maintenance-management-helps-western-refining-optimize-availability-of-plant-assets" TargetMode="External"/><Relationship Id="rId1" Type="http://schemas.openxmlformats.org/officeDocument/2006/relationships/slideLayout" Target="../slideLayouts/slideLayout16.xml"/><Relationship Id="rId2" Type="http://schemas.openxmlformats.org/officeDocument/2006/relationships/notesSlide" Target="../notesSlides/notesSlide126.xml"/></Relationships>
</file>

<file path=ppt/slides/_rels/slide129.xml.rels><?xml version="1.0" encoding="UTF-8" standalone="yes"?>
<Relationships xmlns="http://schemas.openxmlformats.org/package/2006/relationships"><Relationship Id="rId3" Type="http://schemas.openxmlformats.org/officeDocument/2006/relationships/image" Target="../media/image154.jpeg"/><Relationship Id="rId4" Type="http://schemas.openxmlformats.org/officeDocument/2006/relationships/image" Target="../media/image8.png"/><Relationship Id="rId5" Type="http://schemas.openxmlformats.org/officeDocument/2006/relationships/image" Target="../media/image28.png"/><Relationship Id="rId1" Type="http://schemas.openxmlformats.org/officeDocument/2006/relationships/slideLayout" Target="../slideLayouts/slideLayout16.xml"/><Relationship Id="rId2" Type="http://schemas.openxmlformats.org/officeDocument/2006/relationships/notesSlide" Target="../notesSlides/notesSlide1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38.jpeg"/></Relationships>
</file>

<file path=ppt/slides/_rels/slide130.xml.rels><?xml version="1.0" encoding="UTF-8" standalone="yes"?>
<Relationships xmlns="http://schemas.openxmlformats.org/package/2006/relationships"><Relationship Id="rId3" Type="http://schemas.openxmlformats.org/officeDocument/2006/relationships/image" Target="../media/image155.jpeg"/><Relationship Id="rId4" Type="http://schemas.openxmlformats.org/officeDocument/2006/relationships/hyperlink" Target="https://sw.aveva.com/success-stories/software-unites-disparate-water-and-wastewater-systems-for-a-solid-solution/" TargetMode="External"/><Relationship Id="rId1" Type="http://schemas.openxmlformats.org/officeDocument/2006/relationships/slideLayout" Target="../slideLayouts/slideLayout16.xml"/><Relationship Id="rId2" Type="http://schemas.openxmlformats.org/officeDocument/2006/relationships/notesSlide" Target="../notesSlides/notesSlide128.xml"/></Relationships>
</file>

<file path=ppt/slides/_rels/slide131.xml.rels><?xml version="1.0" encoding="UTF-8" standalone="yes"?>
<Relationships xmlns="http://schemas.openxmlformats.org/package/2006/relationships"><Relationship Id="rId3" Type="http://schemas.openxmlformats.org/officeDocument/2006/relationships/image" Target="../media/image156.jpeg"/><Relationship Id="rId4" Type="http://schemas.openxmlformats.org/officeDocument/2006/relationships/hyperlink" Target="https://sw.aveva.com/success-stories/scada-solution-provides-ease-of-use-and-expansion-for-new-water-treatment-plant/" TargetMode="External"/><Relationship Id="rId1" Type="http://schemas.openxmlformats.org/officeDocument/2006/relationships/slideLayout" Target="../slideLayouts/slideLayout16.xml"/><Relationship Id="rId2" Type="http://schemas.openxmlformats.org/officeDocument/2006/relationships/notesSlide" Target="../notesSlides/notesSlide129.xml"/></Relationships>
</file>

<file path=ppt/slides/_rels/slide132.xml.rels><?xml version="1.0" encoding="UTF-8" standalone="yes"?>
<Relationships xmlns="http://schemas.openxmlformats.org/package/2006/relationships"><Relationship Id="rId3" Type="http://schemas.openxmlformats.org/officeDocument/2006/relationships/image" Target="../media/image157.jpeg"/><Relationship Id="rId4" Type="http://schemas.openxmlformats.org/officeDocument/2006/relationships/hyperlink" Target="https://sw.aveva.com/success-stories/the-city-of-toronto-implements-best-practices-and-increases-productivity-with-avantis/" TargetMode="External"/><Relationship Id="rId1" Type="http://schemas.openxmlformats.org/officeDocument/2006/relationships/slideLayout" Target="../slideLayouts/slideLayout16.xml"/><Relationship Id="rId2" Type="http://schemas.openxmlformats.org/officeDocument/2006/relationships/notesSlide" Target="../notesSlides/notesSlide13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1.xml"/><Relationship Id="rId3" Type="http://schemas.openxmlformats.org/officeDocument/2006/relationships/image" Target="../media/image158.jpeg"/></Relationships>
</file>

<file path=ppt/slides/_rels/slide134.xml.rels><?xml version="1.0" encoding="UTF-8" standalone="yes"?>
<Relationships xmlns="http://schemas.openxmlformats.org/package/2006/relationships"><Relationship Id="rId3" Type="http://schemas.openxmlformats.org/officeDocument/2006/relationships/image" Target="../media/image159.jpeg"/><Relationship Id="rId4" Type="http://schemas.openxmlformats.org/officeDocument/2006/relationships/hyperlink" Target="https://sw.aveva.com/success-stories/solution-based-on-wonderware-intouch-uses-autocad-and-video-to-ensure-water-distribution-in-paris/" TargetMode="External"/><Relationship Id="rId1" Type="http://schemas.openxmlformats.org/officeDocument/2006/relationships/slideLayout" Target="../slideLayouts/slideLayout16.xml"/><Relationship Id="rId2" Type="http://schemas.openxmlformats.org/officeDocument/2006/relationships/notesSlide" Target="../notesSlides/notesSlide13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3.xml"/><Relationship Id="rId3" Type="http://schemas.openxmlformats.org/officeDocument/2006/relationships/image" Target="../media/image160.jpeg"/></Relationships>
</file>

<file path=ppt/slides/_rels/slide136.xml.rels><?xml version="1.0" encoding="UTF-8" standalone="yes"?>
<Relationships xmlns="http://schemas.openxmlformats.org/package/2006/relationships"><Relationship Id="rId3" Type="http://schemas.openxmlformats.org/officeDocument/2006/relationships/image" Target="../media/image161.jpeg"/><Relationship Id="rId4" Type="http://schemas.openxmlformats.org/officeDocument/2006/relationships/hyperlink" Target="https://sw.aveva.com/success-stories/long-beach-water-department-increases-efficiency-with-scada-solution/" TargetMode="External"/><Relationship Id="rId1" Type="http://schemas.openxmlformats.org/officeDocument/2006/relationships/slideLayout" Target="../slideLayouts/slideLayout16.xml"/><Relationship Id="rId2" Type="http://schemas.openxmlformats.org/officeDocument/2006/relationships/notesSlide" Target="../notesSlides/notesSlide13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5.xml"/><Relationship Id="rId3" Type="http://schemas.openxmlformats.org/officeDocument/2006/relationships/image" Target="../media/image162.jpeg"/></Relationships>
</file>

<file path=ppt/slides/_rels/slide138.xml.rels><?xml version="1.0" encoding="UTF-8" standalone="yes"?>
<Relationships xmlns="http://schemas.openxmlformats.org/package/2006/relationships"><Relationship Id="rId3" Type="http://schemas.openxmlformats.org/officeDocument/2006/relationships/image" Target="../media/image163.jpeg"/><Relationship Id="rId4" Type="http://schemas.openxmlformats.org/officeDocument/2006/relationships/hyperlink" Target="https://sw.aveva.com/success-stories/ontario-citizens-enjoy-consistent-clean-water-thanks-to-a-wonderware-software-solution/" TargetMode="External"/><Relationship Id="rId1" Type="http://schemas.openxmlformats.org/officeDocument/2006/relationships/slideLayout" Target="../slideLayouts/slideLayout16.xml"/><Relationship Id="rId2" Type="http://schemas.openxmlformats.org/officeDocument/2006/relationships/notesSlide" Target="../notesSlides/notesSlide136.xml"/></Relationships>
</file>

<file path=ppt/slides/_rels/slide139.xml.rels><?xml version="1.0" encoding="UTF-8" standalone="yes"?>
<Relationships xmlns="http://schemas.openxmlformats.org/package/2006/relationships"><Relationship Id="rId3" Type="http://schemas.openxmlformats.org/officeDocument/2006/relationships/image" Target="../media/image164.jpeg"/><Relationship Id="rId4" Type="http://schemas.openxmlformats.org/officeDocument/2006/relationships/hyperlink" Target="https://sw.aveva.com/success-stories/pima-county-implements-situational-awareness-strategy-to-improve-operational-effi-ciency-of-wastewater-facilities/" TargetMode="External"/><Relationship Id="rId1" Type="http://schemas.openxmlformats.org/officeDocument/2006/relationships/slideLayout" Target="../slideLayouts/slideLayout16.xml"/><Relationship Id="rId2" Type="http://schemas.openxmlformats.org/officeDocument/2006/relationships/notesSlide" Target="../notesSlides/notesSlide1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39.jpeg"/></Relationships>
</file>

<file path=ppt/slides/_rels/slide140.xml.rels><?xml version="1.0" encoding="UTF-8" standalone="yes"?>
<Relationships xmlns="http://schemas.openxmlformats.org/package/2006/relationships"><Relationship Id="rId3" Type="http://schemas.openxmlformats.org/officeDocument/2006/relationships/image" Target="../media/image165.jpeg"/><Relationship Id="rId4" Type="http://schemas.openxmlformats.org/officeDocument/2006/relationships/hyperlink" Target="https://sw.aveva.com/success-stories/delivering-clean-water-to-pinellas-county/" TargetMode="External"/><Relationship Id="rId1" Type="http://schemas.openxmlformats.org/officeDocument/2006/relationships/slideLayout" Target="../slideLayouts/slideLayout16.xml"/><Relationship Id="rId2" Type="http://schemas.openxmlformats.org/officeDocument/2006/relationships/notesSlide" Target="../notesSlides/notesSlide138.xml"/></Relationships>
</file>

<file path=ppt/slides/_rels/slide141.xml.rels><?xml version="1.0" encoding="UTF-8" standalone="yes"?>
<Relationships xmlns="http://schemas.openxmlformats.org/package/2006/relationships"><Relationship Id="rId3" Type="http://schemas.openxmlformats.org/officeDocument/2006/relationships/image" Target="../media/image166.jpeg"/><Relationship Id="rId4" Type="http://schemas.openxmlformats.org/officeDocument/2006/relationships/hyperlink" Target="https://sw.aveva.com/success-stories/puerto-rico-water-and-sewage-authority-delivers-increased-customer-satisfaction-with-wonderware-solution/" TargetMode="External"/><Relationship Id="rId1" Type="http://schemas.openxmlformats.org/officeDocument/2006/relationships/slideLayout" Target="../slideLayouts/slideLayout16.xml"/><Relationship Id="rId2" Type="http://schemas.openxmlformats.org/officeDocument/2006/relationships/notesSlide" Target="../notesSlides/notesSlide139.xml"/></Relationships>
</file>

<file path=ppt/slides/_rels/slide142.xml.rels><?xml version="1.0" encoding="UTF-8" standalone="yes"?>
<Relationships xmlns="http://schemas.openxmlformats.org/package/2006/relationships"><Relationship Id="rId3" Type="http://schemas.openxmlformats.org/officeDocument/2006/relationships/image" Target="../media/image167.jpeg"/><Relationship Id="rId4" Type="http://schemas.openxmlformats.org/officeDocument/2006/relationships/hyperlink" Target="https://sw.aveva.com/success-stories/seminole-county" TargetMode="External"/><Relationship Id="rId1" Type="http://schemas.openxmlformats.org/officeDocument/2006/relationships/slideLayout" Target="../slideLayouts/slideLayout16.xml"/><Relationship Id="rId2" Type="http://schemas.openxmlformats.org/officeDocument/2006/relationships/notesSlide" Target="../notesSlides/notesSlide14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1.xml"/><Relationship Id="rId3" Type="http://schemas.openxmlformats.org/officeDocument/2006/relationships/image" Target="../media/image168.jpe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2.xml"/><Relationship Id="rId3" Type="http://schemas.openxmlformats.org/officeDocument/2006/relationships/image" Target="../media/image169.jpeg"/></Relationships>
</file>

<file path=ppt/slides/_rels/slide145.xml.rels><?xml version="1.0" encoding="UTF-8" standalone="yes"?>
<Relationships xmlns="http://schemas.openxmlformats.org/package/2006/relationships"><Relationship Id="rId3" Type="http://schemas.openxmlformats.org/officeDocument/2006/relationships/image" Target="../media/image170.jpeg"/><Relationship Id="rId4" Type="http://schemas.openxmlformats.org/officeDocument/2006/relationships/hyperlink" Target="https://sw.aveva.com/success-stories/improved-data-collection-and-scalability-for-spokane-water-department/" TargetMode="External"/><Relationship Id="rId1" Type="http://schemas.openxmlformats.org/officeDocument/2006/relationships/slideLayout" Target="../slideLayouts/slideLayout16.xml"/><Relationship Id="rId2" Type="http://schemas.openxmlformats.org/officeDocument/2006/relationships/notesSlide" Target="../notesSlides/notesSlide143.xml"/></Relationships>
</file>

<file path=ppt/slides/_rels/slide146.xml.rels><?xml version="1.0" encoding="UTF-8" standalone="yes"?>
<Relationships xmlns="http://schemas.openxmlformats.org/package/2006/relationships"><Relationship Id="rId3" Type="http://schemas.openxmlformats.org/officeDocument/2006/relationships/image" Target="../media/image171.jpeg"/><Relationship Id="rId4" Type="http://schemas.openxmlformats.org/officeDocument/2006/relationships/hyperlink" Target="https://sw.aveva.com/success-stories/dusseldorf-waterworks-reduces-costs-optimizes-control-and-improves-reporting" TargetMode="External"/><Relationship Id="rId1" Type="http://schemas.openxmlformats.org/officeDocument/2006/relationships/slideLayout" Target="../slideLayouts/slideLayout16.xml"/><Relationship Id="rId2" Type="http://schemas.openxmlformats.org/officeDocument/2006/relationships/notesSlide" Target="../notesSlides/notesSlide144.xml"/></Relationships>
</file>

<file path=ppt/slides/_rels/slide147.xml.rels><?xml version="1.0" encoding="UTF-8" standalone="yes"?>
<Relationships xmlns="http://schemas.openxmlformats.org/package/2006/relationships"><Relationship Id="rId3" Type="http://schemas.openxmlformats.org/officeDocument/2006/relationships/image" Target="../media/image172.jpeg"/><Relationship Id="rId4" Type="http://schemas.openxmlformats.org/officeDocument/2006/relationships/hyperlink" Target="https://sw.aveva.com/success-stories/city-of-vaasa-gets-quick-upgrade-to-higher-reliability-and-functionality" TargetMode="External"/><Relationship Id="rId1" Type="http://schemas.openxmlformats.org/officeDocument/2006/relationships/slideLayout" Target="../slideLayouts/slideLayout16.xml"/><Relationship Id="rId2" Type="http://schemas.openxmlformats.org/officeDocument/2006/relationships/notesSlide" Target="../notesSlides/notesSlide145.xml"/></Relationships>
</file>

<file path=ppt/slides/_rels/slide148.xml.rels><?xml version="1.0" encoding="UTF-8" standalone="yes"?>
<Relationships xmlns="http://schemas.openxmlformats.org/package/2006/relationships"><Relationship Id="rId3" Type="http://schemas.openxmlformats.org/officeDocument/2006/relationships/image" Target="../media/image173.jpeg"/><Relationship Id="rId4" Type="http://schemas.openxmlformats.org/officeDocument/2006/relationships/hyperlink" Target="https://sw.aveva.com/success-stories/ecostruxure-helps-waterforce-improve-efficiency-and-sustainability/" TargetMode="External"/><Relationship Id="rId1" Type="http://schemas.openxmlformats.org/officeDocument/2006/relationships/slideLayout" Target="../slideLayouts/slideLayout16.xml"/><Relationship Id="rId2" Type="http://schemas.openxmlformats.org/officeDocument/2006/relationships/notesSlide" Target="../notesSlides/notesSlide146.xml"/></Relationships>
</file>

<file path=ppt/slides/_rels/slide149.xml.rels><?xml version="1.0" encoding="UTF-8" standalone="yes"?>
<Relationships xmlns="http://schemas.openxmlformats.org/package/2006/relationships"><Relationship Id="rId3" Type="http://schemas.openxmlformats.org/officeDocument/2006/relationships/image" Target="../media/image174.jpeg"/><Relationship Id="rId4" Type="http://schemas.openxmlformats.org/officeDocument/2006/relationships/hyperlink" Target="https://sw.aveva.com/success-stories/yellow-river-conservancy-commission" TargetMode="External"/><Relationship Id="rId1" Type="http://schemas.openxmlformats.org/officeDocument/2006/relationships/slideLayout" Target="../slideLayouts/slideLayout16.xml"/><Relationship Id="rId2" Type="http://schemas.openxmlformats.org/officeDocument/2006/relationships/notesSlide" Target="../notesSlides/notesSlide1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0.jpeg"/><Relationship Id="rId3" Type="http://schemas.openxmlformats.org/officeDocument/2006/relationships/hyperlink" Target="https://sw.aveva.com/success-stories/st-powder-coatings-uses-software-solution-to-connect-erp-and-plant-systems" TargetMode="External"/></Relationships>
</file>

<file path=ppt/slides/_rels/slide150.xml.rels><?xml version="1.0" encoding="UTF-8" standalone="yes"?>
<Relationships xmlns="http://schemas.openxmlformats.org/package/2006/relationships"><Relationship Id="rId3" Type="http://schemas.openxmlformats.org/officeDocument/2006/relationships/image" Target="../media/image175.jpeg"/><Relationship Id="rId4" Type="http://schemas.openxmlformats.org/officeDocument/2006/relationships/image" Target="../media/image8.png"/><Relationship Id="rId5" Type="http://schemas.openxmlformats.org/officeDocument/2006/relationships/image" Target="../media/image28.png"/><Relationship Id="rId1" Type="http://schemas.openxmlformats.org/officeDocument/2006/relationships/slideLayout" Target="../slideLayouts/slideLayout16.xml"/><Relationship Id="rId2" Type="http://schemas.openxmlformats.org/officeDocument/2006/relationships/notesSlide" Target="../notesSlides/notesSlide148.xml"/></Relationships>
</file>

<file path=ppt/slides/_rels/slide151.xml.rels><?xml version="1.0" encoding="UTF-8" standalone="yes"?>
<Relationships xmlns="http://schemas.openxmlformats.org/package/2006/relationships"><Relationship Id="rId3" Type="http://schemas.openxmlformats.org/officeDocument/2006/relationships/image" Target="../media/image176.jpeg"/><Relationship Id="rId4" Type="http://schemas.openxmlformats.org/officeDocument/2006/relationships/hyperlink" Target="https://sw.aveva.com/success-stories/yamatake-creates-value-through-human-centered-automation/" TargetMode="External"/><Relationship Id="rId1" Type="http://schemas.openxmlformats.org/officeDocument/2006/relationships/slideLayout" Target="../slideLayouts/slideLayout16.xml"/><Relationship Id="rId2" Type="http://schemas.openxmlformats.org/officeDocument/2006/relationships/notesSlide" Target="../notesSlides/notesSlide149.xml"/></Relationships>
</file>

<file path=ppt/slides/_rels/slide152.xml.rels><?xml version="1.0" encoding="UTF-8" standalone="yes"?>
<Relationships xmlns="http://schemas.openxmlformats.org/package/2006/relationships"><Relationship Id="rId3" Type="http://schemas.openxmlformats.org/officeDocument/2006/relationships/image" Target="../media/image177.jpeg"/><Relationship Id="rId4" Type="http://schemas.openxmlformats.org/officeDocument/2006/relationships/hyperlink" Target="https://sw.aveva.com/success-stories/plant-floor-intelligence-project-helps-biggest-household-appliance-manufacturer-in-europe/" TargetMode="External"/><Relationship Id="rId1" Type="http://schemas.openxmlformats.org/officeDocument/2006/relationships/slideLayout" Target="../slideLayouts/slideLayout16.xml"/><Relationship Id="rId2" Type="http://schemas.openxmlformats.org/officeDocument/2006/relationships/notesSlide" Target="../notesSlides/notesSlide15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1.xml"/><Relationship Id="rId3" Type="http://schemas.openxmlformats.org/officeDocument/2006/relationships/image" Target="../media/image178.jpeg"/></Relationships>
</file>

<file path=ppt/slides/_rels/slide154.xml.rels><?xml version="1.0" encoding="UTF-8" standalone="yes"?>
<Relationships xmlns="http://schemas.openxmlformats.org/package/2006/relationships"><Relationship Id="rId3" Type="http://schemas.openxmlformats.org/officeDocument/2006/relationships/image" Target="../media/image179.jpeg"/><Relationship Id="rId4" Type="http://schemas.openxmlformats.org/officeDocument/2006/relationships/hyperlink" Target="https://sw.aveva.com/success-stories/avantis-helps-nascar-hendrick-motorsports" TargetMode="External"/><Relationship Id="rId1" Type="http://schemas.openxmlformats.org/officeDocument/2006/relationships/slideLayout" Target="../slideLayouts/slideLayout16.xml"/><Relationship Id="rId2" Type="http://schemas.openxmlformats.org/officeDocument/2006/relationships/notesSlide" Target="../notesSlides/notesSlide152.xml"/></Relationships>
</file>

<file path=ppt/slides/_rels/slide155.xml.rels><?xml version="1.0" encoding="UTF-8" standalone="yes"?>
<Relationships xmlns="http://schemas.openxmlformats.org/package/2006/relationships"><Relationship Id="rId3" Type="http://schemas.openxmlformats.org/officeDocument/2006/relationships/image" Target="../media/image180.jpeg"/><Relationship Id="rId4" Type="http://schemas.openxmlformats.org/officeDocument/2006/relationships/hyperlink" Target="https://sw.aveva.com/success-stories/management-system-dramatically-cuts-energy-consumption-for-compressed-air-production" TargetMode="External"/><Relationship Id="rId1" Type="http://schemas.openxmlformats.org/officeDocument/2006/relationships/slideLayout" Target="../slideLayouts/slideLayout16.xml"/><Relationship Id="rId2" Type="http://schemas.openxmlformats.org/officeDocument/2006/relationships/notesSlide" Target="../notesSlides/notesSlide153.xml"/></Relationships>
</file>

<file path=ppt/slides/_rels/slide156.xml.rels><?xml version="1.0" encoding="UTF-8" standalone="yes"?>
<Relationships xmlns="http://schemas.openxmlformats.org/package/2006/relationships"><Relationship Id="rId3" Type="http://schemas.openxmlformats.org/officeDocument/2006/relationships/image" Target="../media/image181.jpeg"/><Relationship Id="rId4" Type="http://schemas.openxmlformats.org/officeDocument/2006/relationships/hyperlink" Target="https://sw.aveva.com/success-stories/cars-are-made-to-exact-specification-with-a-little-help-from-mes-solutions" TargetMode="External"/><Relationship Id="rId1" Type="http://schemas.openxmlformats.org/officeDocument/2006/relationships/slideLayout" Target="../slideLayouts/slideLayout16.xml"/><Relationship Id="rId2" Type="http://schemas.openxmlformats.org/officeDocument/2006/relationships/notesSlide" Target="../notesSlides/notesSlide15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5.xml"/><Relationship Id="rId3" Type="http://schemas.openxmlformats.org/officeDocument/2006/relationships/image" Target="../media/image182.jpe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6.xml"/><Relationship Id="rId3" Type="http://schemas.openxmlformats.org/officeDocument/2006/relationships/image" Target="../media/image183.jpeg"/></Relationships>
</file>

<file path=ppt/slides/_rels/slide159.xml.rels><?xml version="1.0" encoding="UTF-8" standalone="yes"?>
<Relationships xmlns="http://schemas.openxmlformats.org/package/2006/relationships"><Relationship Id="rId3" Type="http://schemas.openxmlformats.org/officeDocument/2006/relationships/image" Target="../media/image184.jpeg"/><Relationship Id="rId4" Type="http://schemas.openxmlformats.org/officeDocument/2006/relationships/hyperlink" Target="https://sw.aveva.com/success-stories/logistics-boosted-at-magna-automotive/" TargetMode="External"/><Relationship Id="rId1" Type="http://schemas.openxmlformats.org/officeDocument/2006/relationships/slideLayout" Target="../slideLayouts/slideLayout16.xml"/><Relationship Id="rId2" Type="http://schemas.openxmlformats.org/officeDocument/2006/relationships/notesSlide" Target="../notesSlides/notesSlide157.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hyperlink" Target="https://sw.aveva.com/success-stories/improved-consistency-increased-productivity-for-pvc-compound-fabricator/" TargetMode="External"/><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0.xml.rels><?xml version="1.0" encoding="UTF-8" standalone="yes"?>
<Relationships xmlns="http://schemas.openxmlformats.org/package/2006/relationships"><Relationship Id="rId3" Type="http://schemas.openxmlformats.org/officeDocument/2006/relationships/image" Target="../media/image185.jpeg"/><Relationship Id="rId4" Type="http://schemas.openxmlformats.org/officeDocument/2006/relationships/hyperlink" Target="https://sw.aveva.com/success-stories/wonderware-and-meteng-combine-for-innovative-3d-process-modeling-and-simulation-system/" TargetMode="External"/><Relationship Id="rId1" Type="http://schemas.openxmlformats.org/officeDocument/2006/relationships/slideLayout" Target="../slideLayouts/slideLayout16.xml"/><Relationship Id="rId2" Type="http://schemas.openxmlformats.org/officeDocument/2006/relationships/notesSlide" Target="../notesSlides/notesSlide15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9.xml"/><Relationship Id="rId3" Type="http://schemas.openxmlformats.org/officeDocument/2006/relationships/image" Target="../media/image186.jpeg"/></Relationships>
</file>

<file path=ppt/slides/_rels/slide162.xml.rels><?xml version="1.0" encoding="UTF-8" standalone="yes"?>
<Relationships xmlns="http://schemas.openxmlformats.org/package/2006/relationships"><Relationship Id="rId3" Type="http://schemas.openxmlformats.org/officeDocument/2006/relationships/image" Target="../media/image187.jpeg"/><Relationship Id="rId4" Type="http://schemas.openxmlformats.org/officeDocument/2006/relationships/hyperlink" Target="https://sw.aveva.com/success-stories/mes-provides-operations-and-performance-improvements-to-valmet-automotive-manufacturing" TargetMode="External"/><Relationship Id="rId1" Type="http://schemas.openxmlformats.org/officeDocument/2006/relationships/slideLayout" Target="../slideLayouts/slideLayout16.xml"/><Relationship Id="rId2" Type="http://schemas.openxmlformats.org/officeDocument/2006/relationships/notesSlide" Target="../notesSlides/notesSlide16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1.xml"/><Relationship Id="rId3" Type="http://schemas.openxmlformats.org/officeDocument/2006/relationships/image" Target="../media/image188.jpe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2.xml"/><Relationship Id="rId3" Type="http://schemas.openxmlformats.org/officeDocument/2006/relationships/image" Target="../media/image189.jpe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3.xml"/><Relationship Id="rId3" Type="http://schemas.openxmlformats.org/officeDocument/2006/relationships/image" Target="../media/image190.jpeg"/></Relationships>
</file>

<file path=ppt/slides/_rels/slide166.xml.rels><?xml version="1.0" encoding="UTF-8" standalone="yes"?>
<Relationships xmlns="http://schemas.openxmlformats.org/package/2006/relationships"><Relationship Id="rId3" Type="http://schemas.openxmlformats.org/officeDocument/2006/relationships/image" Target="../media/image191.jpeg"/><Relationship Id="rId4" Type="http://schemas.openxmlformats.org/officeDocument/2006/relationships/hyperlink" Target="https://sw.aveva.com/success-stories/foxboro-dcs-system-helps-power-station-upgrade/" TargetMode="External"/><Relationship Id="rId1" Type="http://schemas.openxmlformats.org/officeDocument/2006/relationships/slideLayout" Target="../slideLayouts/slideLayout16.xml"/><Relationship Id="rId2" Type="http://schemas.openxmlformats.org/officeDocument/2006/relationships/notesSlide" Target="../notesSlides/notesSlide164.xml"/></Relationships>
</file>

<file path=ppt/slides/_rels/slide167.xml.rels><?xml version="1.0" encoding="UTF-8" standalone="yes"?>
<Relationships xmlns="http://schemas.openxmlformats.org/package/2006/relationships"><Relationship Id="rId3" Type="http://schemas.openxmlformats.org/officeDocument/2006/relationships/image" Target="../media/image192.jpeg"/><Relationship Id="rId4" Type="http://schemas.openxmlformats.org/officeDocument/2006/relationships/image" Target="../media/image8.png"/><Relationship Id="rId5" Type="http://schemas.openxmlformats.org/officeDocument/2006/relationships/image" Target="../media/image28.png"/><Relationship Id="rId1" Type="http://schemas.openxmlformats.org/officeDocument/2006/relationships/slideLayout" Target="../slideLayouts/slideLayout16.xml"/><Relationship Id="rId2" Type="http://schemas.openxmlformats.org/officeDocument/2006/relationships/notesSlide" Target="../notesSlides/notesSlide16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6.xml"/><Relationship Id="rId3" Type="http://schemas.openxmlformats.org/officeDocument/2006/relationships/image" Target="../media/image193.jpeg"/></Relationships>
</file>

<file path=ppt/slides/_rels/slide169.xml.rels><?xml version="1.0" encoding="UTF-8" standalone="yes"?>
<Relationships xmlns="http://schemas.openxmlformats.org/package/2006/relationships"><Relationship Id="rId3" Type="http://schemas.openxmlformats.org/officeDocument/2006/relationships/image" Target="../media/image194.jpeg"/><Relationship Id="rId4" Type="http://schemas.openxmlformats.org/officeDocument/2006/relationships/hyperlink" Target="https://sw.aveva.com/success-stories/aracruz-celulose-modernizes-upgrades-production-at-worlds-largest-pulp-producer" TargetMode="External"/><Relationship Id="rId1" Type="http://schemas.openxmlformats.org/officeDocument/2006/relationships/slideLayout" Target="../slideLayouts/slideLayout16.xml"/><Relationship Id="rId2" Type="http://schemas.openxmlformats.org/officeDocument/2006/relationships/notesSlide" Target="../notesSlides/notesSlide1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42.jpeg"/></Relationships>
</file>

<file path=ppt/slides/_rels/slide170.xml.rels><?xml version="1.0" encoding="UTF-8" standalone="yes"?>
<Relationships xmlns="http://schemas.openxmlformats.org/package/2006/relationships"><Relationship Id="rId3" Type="http://schemas.openxmlformats.org/officeDocument/2006/relationships/image" Target="../media/image195.jpeg"/><Relationship Id="rId4" Type="http://schemas.openxmlformats.org/officeDocument/2006/relationships/hyperlink" Target="https://sw.aveva.com/success-stories/boise-cascade-finds-scalability-automated-reporting-with-wonderware/" TargetMode="External"/><Relationship Id="rId1" Type="http://schemas.openxmlformats.org/officeDocument/2006/relationships/slideLayout" Target="../slideLayouts/slideLayout16.xml"/><Relationship Id="rId2" Type="http://schemas.openxmlformats.org/officeDocument/2006/relationships/notesSlide" Target="../notesSlides/notesSlide168.xml"/></Relationships>
</file>

<file path=ppt/slides/_rels/slide171.xml.rels><?xml version="1.0" encoding="UTF-8" standalone="yes"?>
<Relationships xmlns="http://schemas.openxmlformats.org/package/2006/relationships"><Relationship Id="rId3" Type="http://schemas.openxmlformats.org/officeDocument/2006/relationships/image" Target="../media/image196.jpeg"/><Relationship Id="rId4" Type="http://schemas.openxmlformats.org/officeDocument/2006/relationships/hyperlink" Target="https://sw.aveva.com/success-stories/cascades-tissue-group-achieves-operating-efficiencies/" TargetMode="External"/><Relationship Id="rId1" Type="http://schemas.openxmlformats.org/officeDocument/2006/relationships/slideLayout" Target="../slideLayouts/slideLayout16.xml"/><Relationship Id="rId2" Type="http://schemas.openxmlformats.org/officeDocument/2006/relationships/notesSlide" Target="../notesSlides/notesSlide169.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0.xml"/><Relationship Id="rId3" Type="http://schemas.openxmlformats.org/officeDocument/2006/relationships/image" Target="../media/image197.jpe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1.xml"/><Relationship Id="rId3" Type="http://schemas.openxmlformats.org/officeDocument/2006/relationships/image" Target="../media/image198.jpeg"/></Relationships>
</file>

<file path=ppt/slides/_rels/slide174.xml.rels><?xml version="1.0" encoding="UTF-8" standalone="yes"?>
<Relationships xmlns="http://schemas.openxmlformats.org/package/2006/relationships"><Relationship Id="rId3" Type="http://schemas.openxmlformats.org/officeDocument/2006/relationships/image" Target="../media/image199.jpeg"/><Relationship Id="rId4" Type="http://schemas.openxmlformats.org/officeDocument/2006/relationships/hyperlink" Target="https://sw.aveva.com/success-stories/plascon-paints-a-brighter-production-picture-with-help-from-wonderware/" TargetMode="External"/><Relationship Id="rId1" Type="http://schemas.openxmlformats.org/officeDocument/2006/relationships/slideLayout" Target="../slideLayouts/slideLayout16.xml"/><Relationship Id="rId2" Type="http://schemas.openxmlformats.org/officeDocument/2006/relationships/notesSlide" Target="../notesSlides/notesSlide172.xml"/></Relationships>
</file>

<file path=ppt/slides/_rels/slide175.xml.rels><?xml version="1.0" encoding="UTF-8" standalone="yes"?>
<Relationships xmlns="http://schemas.openxmlformats.org/package/2006/relationships"><Relationship Id="rId3" Type="http://schemas.openxmlformats.org/officeDocument/2006/relationships/image" Target="../media/image200.jpeg"/><Relationship Id="rId4" Type="http://schemas.openxmlformats.org/officeDocument/2006/relationships/hyperlink" Target="https://sw.aveva.com/success-stories/plascon-paints-a-brighter-production-picture-with-help-from-wonderware/" TargetMode="External"/><Relationship Id="rId1" Type="http://schemas.openxmlformats.org/officeDocument/2006/relationships/slideLayout" Target="../slideLayouts/slideLayout16.xml"/><Relationship Id="rId2" Type="http://schemas.openxmlformats.org/officeDocument/2006/relationships/notesSlide" Target="../notesSlides/notesSlide173.xml"/></Relationships>
</file>

<file path=ppt/slides/_rels/slide176.xml.rels><?xml version="1.0" encoding="UTF-8" standalone="yes"?>
<Relationships xmlns="http://schemas.openxmlformats.org/package/2006/relationships"><Relationship Id="rId3" Type="http://schemas.openxmlformats.org/officeDocument/2006/relationships/image" Target="../media/image201.jpeg"/><Relationship Id="rId4" Type="http://schemas.openxmlformats.org/officeDocument/2006/relationships/hyperlink" Target="https://sw.aveva.com/success-stories/plascon-paints-a-brighter-production-picture-with-help-from-wonderware/" TargetMode="External"/><Relationship Id="rId1" Type="http://schemas.openxmlformats.org/officeDocument/2006/relationships/slideLayout" Target="../slideLayouts/slideLayout16.xml"/><Relationship Id="rId2" Type="http://schemas.openxmlformats.org/officeDocument/2006/relationships/notesSlide" Target="../notesSlides/notesSlide174.xml"/></Relationships>
</file>

<file path=ppt/slides/_rels/slide177.xml.rels><?xml version="1.0" encoding="UTF-8" standalone="yes"?>
<Relationships xmlns="http://schemas.openxmlformats.org/package/2006/relationships"><Relationship Id="rId3" Type="http://schemas.openxmlformats.org/officeDocument/2006/relationships/image" Target="../media/image202.jpeg"/><Relationship Id="rId4" Type="http://schemas.openxmlformats.org/officeDocument/2006/relationships/hyperlink" Target="https://sw.aveva.com/success-stories/weldwood-of-canada-uses-avantis-pro-solution-to-reduce-operation-cost-and-increase-efficiency/" TargetMode="External"/><Relationship Id="rId1" Type="http://schemas.openxmlformats.org/officeDocument/2006/relationships/slideLayout" Target="../slideLayouts/slideLayout16.xml"/><Relationship Id="rId2" Type="http://schemas.openxmlformats.org/officeDocument/2006/relationships/notesSlide" Target="../notesSlides/notesSlide175.xml"/></Relationships>
</file>

<file path=ppt/slides/_rels/slide178.xml.rels><?xml version="1.0" encoding="UTF-8" standalone="yes"?>
<Relationships xmlns="http://schemas.openxmlformats.org/package/2006/relationships"><Relationship Id="rId3" Type="http://schemas.openxmlformats.org/officeDocument/2006/relationships/image" Target="../media/image203.jpeg"/><Relationship Id="rId4" Type="http://schemas.openxmlformats.org/officeDocument/2006/relationships/image" Target="../media/image8.png"/><Relationship Id="rId5" Type="http://schemas.openxmlformats.org/officeDocument/2006/relationships/image" Target="../media/image28.png"/><Relationship Id="rId1" Type="http://schemas.openxmlformats.org/officeDocument/2006/relationships/slideLayout" Target="../slideLayouts/slideLayout16.xml"/><Relationship Id="rId2" Type="http://schemas.openxmlformats.org/officeDocument/2006/relationships/notesSlide" Target="../notesSlides/notesSlide17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7.xml"/><Relationship Id="rId3" Type="http://schemas.openxmlformats.org/officeDocument/2006/relationships/image" Target="../media/image204.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8.png"/><Relationship Id="rId5" Type="http://schemas.openxmlformats.org/officeDocument/2006/relationships/image" Target="../media/image28.png"/><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0.xml.rels><?xml version="1.0" encoding="UTF-8" standalone="yes"?>
<Relationships xmlns="http://schemas.openxmlformats.org/package/2006/relationships"><Relationship Id="rId3" Type="http://schemas.openxmlformats.org/officeDocument/2006/relationships/image" Target="../media/image205.jpeg"/><Relationship Id="rId4" Type="http://schemas.openxmlformats.org/officeDocument/2006/relationships/image" Target="../media/image8.png"/><Relationship Id="rId5" Type="http://schemas.openxmlformats.org/officeDocument/2006/relationships/image" Target="../media/image28.png"/><Relationship Id="rId1" Type="http://schemas.openxmlformats.org/officeDocument/2006/relationships/slideLayout" Target="../slideLayouts/slideLayout16.xml"/><Relationship Id="rId2" Type="http://schemas.openxmlformats.org/officeDocument/2006/relationships/notesSlide" Target="../notesSlides/notesSlide178.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9.xml"/><Relationship Id="rId3" Type="http://schemas.openxmlformats.org/officeDocument/2006/relationships/image" Target="../media/image206.jpe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0.xml"/><Relationship Id="rId3" Type="http://schemas.openxmlformats.org/officeDocument/2006/relationships/image" Target="../media/image207.jpe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1.xml"/><Relationship Id="rId3" Type="http://schemas.openxmlformats.org/officeDocument/2006/relationships/image" Target="../media/image208.jpe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hyperlink" Target="https://sw.aveva.com/success-stories/carson-city-public-works" TargetMode="External"/><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9" Type="http://schemas.openxmlformats.org/officeDocument/2006/relationships/slide" Target="slide81.xml"/><Relationship Id="rId20" Type="http://schemas.openxmlformats.org/officeDocument/2006/relationships/slide" Target="slide167.xml"/><Relationship Id="rId21" Type="http://schemas.openxmlformats.org/officeDocument/2006/relationships/image" Target="../media/image23.png"/><Relationship Id="rId22" Type="http://schemas.openxmlformats.org/officeDocument/2006/relationships/slide" Target="slide76.xml"/><Relationship Id="rId23" Type="http://schemas.openxmlformats.org/officeDocument/2006/relationships/image" Target="../media/image24.jpeg"/><Relationship Id="rId24" Type="http://schemas.openxmlformats.org/officeDocument/2006/relationships/slide" Target="slide178.xml"/><Relationship Id="rId25" Type="http://schemas.openxmlformats.org/officeDocument/2006/relationships/image" Target="../media/image25.jpeg"/><Relationship Id="rId26" Type="http://schemas.openxmlformats.org/officeDocument/2006/relationships/slide" Target="slide180.xml"/><Relationship Id="rId27" Type="http://schemas.openxmlformats.org/officeDocument/2006/relationships/image" Target="../media/image26.jpeg"/><Relationship Id="rId10" Type="http://schemas.openxmlformats.org/officeDocument/2006/relationships/image" Target="../media/image18.jpeg"/><Relationship Id="rId11" Type="http://schemas.openxmlformats.org/officeDocument/2006/relationships/slide" Target="slide47.xml"/><Relationship Id="rId12" Type="http://schemas.openxmlformats.org/officeDocument/2006/relationships/image" Target="../media/image19.jpeg"/><Relationship Id="rId13" Type="http://schemas.openxmlformats.org/officeDocument/2006/relationships/slide" Target="slide18.xml"/><Relationship Id="rId14" Type="http://schemas.openxmlformats.org/officeDocument/2006/relationships/image" Target="../media/image20.jpeg"/><Relationship Id="rId15" Type="http://schemas.openxmlformats.org/officeDocument/2006/relationships/slide" Target="slide150.xml"/><Relationship Id="rId16" Type="http://schemas.openxmlformats.org/officeDocument/2006/relationships/image" Target="../media/image21.jpeg"/><Relationship Id="rId17" Type="http://schemas.openxmlformats.org/officeDocument/2006/relationships/slide" Target="slide129.xml"/><Relationship Id="rId18" Type="http://schemas.openxmlformats.org/officeDocument/2006/relationships/image" Target="../media/image22.jpeg"/><Relationship Id="rId19" Type="http://schemas.openxmlformats.org/officeDocument/2006/relationships/image" Target="../media/image7.png"/><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slide" Target="slide3.xml"/><Relationship Id="rId4" Type="http://schemas.openxmlformats.org/officeDocument/2006/relationships/image" Target="../media/image15.jpeg"/><Relationship Id="rId5" Type="http://schemas.openxmlformats.org/officeDocument/2006/relationships/slide" Target="slide100.xml"/><Relationship Id="rId6" Type="http://schemas.openxmlformats.org/officeDocument/2006/relationships/image" Target="../media/image16.jpeg"/><Relationship Id="rId7" Type="http://schemas.openxmlformats.org/officeDocument/2006/relationships/slide" Target="slide117.xml"/><Relationship Id="rId8"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hyperlink" Target="https://sw.aveva.com/success-stories/china-ministry-of-rail" TargetMode="External"/><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4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hyperlink" Target="https://sw.aveva.com/success-stories/city-of-bremen-cuts-energy-consumption-and-consolidates-building-management" TargetMode="External"/><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hyperlink" Target="https://sw.aveva.com/success-stories/echelon-incorporates-wonderware-software-showcase-powerful-facilities-management-solution" TargetMode="External"/><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hyperlink" Target="https://sw.aveva.com/success-stories/valdespartera-becomes-spains-first-sustainable-smart-city" TargetMode="External"/><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hyperlink" Target="https://sw.aveva.com/success-stories/elbe-tunnel-moves-into-the-future-with-wonderware-software/" TargetMode="External"/><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hyperlink" Target="https://sw.aveva.com/success-stories/software-helps-ferrocarrils-de-la-generalitat-de-catalunya-receive-consistent-high-marks-in-customer-satisfaction/" TargetMode="External"/><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hyperlink" Target="https://sw.aveva.com/success-stories/cost-effectiveness-through-standardization-and-scalability-port-of-hamburg" TargetMode="External"/><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8.png"/><Relationship Id="rId5" Type="http://schemas.openxmlformats.org/officeDocument/2006/relationships/image" Target="../media/image28.png"/><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 Id="rId3"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hyperlink" Target="https://sw.aveva.com/success-stories/production-downtime-and-inefficiencies-dramatically-reduced-at-lassila-and-tikanoja-with-help-of-wonderware-software/" TargetMode="External"/><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hyperlink" Target="https://sw.aveva.com/success-stories/facilities-management-solution-for-maximum-asset-performance-and-cost-control-museumsinsel-berlin" TargetMode="External"/><Relationship Id="rId1" Type="http://schemas.openxmlformats.org/officeDocument/2006/relationships/slideLayout" Target="../slideLayouts/slideLayout16.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hyperlink" Target="https://sw.aveva.com/success-stories/sustainability-through-efficient-operations-nanjing-metro" TargetMode="External"/><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hyperlink" Target="https://sw.aveva.com/success-stories/wonderware-keeps-norfolk-southern-railway-on-track/" TargetMode="External"/><Relationship Id="rId1" Type="http://schemas.openxmlformats.org/officeDocument/2006/relationships/slideLayout" Target="../slideLayouts/slideLayout16.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image" Target="../media/image60.jpeg"/></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hyperlink" Target="https://sw.aveva.com/success-stories/school-district-of-philadelphia-uses-avantis-asset-performance-solution/" TargetMode="External"/><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hyperlink" Target="https://sw.aveva.com/success-stories/port-of-portland-marine-maintenance-department-incorporates-avantis-solution/" TargetMode="External"/><Relationship Id="rId1" Type="http://schemas.openxmlformats.org/officeDocument/2006/relationships/slideLayout" Target="../slideLayouts/slideLayout16.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hyperlink" Target="https://sw.aveva.com/success-stories/success-with-12-motorway-maintenance-and-driver-safety" TargetMode="External"/><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hyperlink" Target="https://sw.aveva.com/success-stories/success-with-12-motorway-maintenance-and-driver-safety" TargetMode="External"/><Relationship Id="rId1" Type="http://schemas.openxmlformats.org/officeDocument/2006/relationships/slideLayout" Target="../slideLayouts/slideLayout16.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8.png"/><Relationship Id="rId5" Type="http://schemas.openxmlformats.org/officeDocument/2006/relationships/hyperlink" Target="https://sw.aveva.com/success-stories/ascend" TargetMode="External"/><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hyperlink" Target="https://sw.aveva.com/success-stories/scada-an-important-help-for-managing-road-infrastructure/" TargetMode="External"/><Relationship Id="rId1" Type="http://schemas.openxmlformats.org/officeDocument/2006/relationships/slideLayout" Target="../slideLayouts/slideLayout16.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hyperlink" Target="https://sw.aveva.com/success-stories/intouch-hmi-helps-optimize-conveyor-routing-solution-at-iron-ore-terminal-in-south-africa/" TargetMode="External"/><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hyperlink" Target="https://sw.aveva.com/success-stories/the-university-of-strasbourg-centralizes-facility-management-processes-with-wonderware/" TargetMode="External"/><Relationship Id="rId1" Type="http://schemas.openxmlformats.org/officeDocument/2006/relationships/slideLayout" Target="../slideLayouts/slideLayout16.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hyperlink" Target="https://sw.aveva.com/success-stories/venetian-hotel" TargetMode="External"/><Relationship Id="rId1" Type="http://schemas.openxmlformats.org/officeDocument/2006/relationships/slideLayout" Target="../slideLayouts/slideLayout16.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hyperlink" Target="https://sw.aveva.com/success-stories/software-enables-remote-monitoring-of-wuxi-transportation-tunnel-system-in-china" TargetMode="External"/><Relationship Id="rId1" Type="http://schemas.openxmlformats.org/officeDocument/2006/relationships/slideLayout" Target="../slideLayouts/slideLayout16.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 Id="rId3" Type="http://schemas.openxmlformats.org/officeDocument/2006/relationships/image" Target="../media/image70.jpeg"/></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hyperlink" Target="https://sw.aveva.com/success-stories/wonderware-system-platform-helps-run-the-air-conditioning-system-s-chilled-water-production-at-dalkia/" TargetMode="External"/><Relationship Id="rId1" Type="http://schemas.openxmlformats.org/officeDocument/2006/relationships/slideLayout" Target="../slideLayouts/slideLayout16.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8.png"/><Relationship Id="rId5" Type="http://schemas.openxmlformats.org/officeDocument/2006/relationships/image" Target="../media/image28.png"/><Relationship Id="rId1" Type="http://schemas.openxmlformats.org/officeDocument/2006/relationships/slideLayout" Target="../slideLayouts/slideLayout16.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hyperlink" Target="https://sw.aveva.com/success-stories/the-ideal-temperature" TargetMode="External"/><Relationship Id="rId1" Type="http://schemas.openxmlformats.org/officeDocument/2006/relationships/slideLayout" Target="../slideLayouts/slideLayout16.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hyperlink" Target="https://sw.aveva.com/success-stories/software-improves-packaging-line-performance-of-brewery" TargetMode="External"/><Relationship Id="rId1" Type="http://schemas.openxmlformats.org/officeDocument/2006/relationships/slideLayout" Target="../slideLayouts/slideLayout16.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30.jpeg"/></Relationships>
</file>

<file path=ppt/slides/_rels/slide50.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hyperlink" Target="https://sw.aveva.com/success-stories/auto-bake-software-solution" TargetMode="External"/><Relationship Id="rId1" Type="http://schemas.openxmlformats.org/officeDocument/2006/relationships/slideLayout" Target="../slideLayouts/slideLayout16.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hyperlink" Target="https://sw.aveva.com/success-stories/baltika-masters-brewing-automation-with-mes/" TargetMode="External"/><Relationship Id="rId1" Type="http://schemas.openxmlformats.org/officeDocument/2006/relationships/slideLayout" Target="../slideLayouts/slideLayout16.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hyperlink" Target="https://sw.aveva.com/success-stories/beam-global-spirits-and-wine" TargetMode="External"/><Relationship Id="rId1" Type="http://schemas.openxmlformats.org/officeDocument/2006/relationships/slideLayout" Target="../slideLayouts/slideLayout16.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hyperlink" Target="https://sw.aveva.com/success-stories/coca-cola" TargetMode="External"/><Relationship Id="rId1" Type="http://schemas.openxmlformats.org/officeDocument/2006/relationships/slideLayout" Target="../slideLayouts/slideLayout16.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3.xml"/><Relationship Id="rId3" Type="http://schemas.openxmlformats.org/officeDocument/2006/relationships/image" Target="../media/image79.jpeg"/></Relationships>
</file>

<file path=ppt/slides/_rels/slide55.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hyperlink" Target="https://sw.aveva.com/success-stories/fandn-dairies" TargetMode="External"/><Relationship Id="rId1" Type="http://schemas.openxmlformats.org/officeDocument/2006/relationships/slideLayout" Target="../slideLayouts/slideLayout16.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3" Type="http://schemas.openxmlformats.org/officeDocument/2006/relationships/image" Target="../media/image81.jpeg"/><Relationship Id="rId4" Type="http://schemas.openxmlformats.org/officeDocument/2006/relationships/hyperlink" Target="http://wonderware.co.uk/downloadable-media/success-story-greene-king/" TargetMode="External"/><Relationship Id="rId1" Type="http://schemas.openxmlformats.org/officeDocument/2006/relationships/slideLayout" Target="../slideLayouts/slideLayout16.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3" Type="http://schemas.openxmlformats.org/officeDocument/2006/relationships/image" Target="../media/image82.jpeg"/><Relationship Id="rId4" Type="http://schemas.openxmlformats.org/officeDocument/2006/relationships/hyperlink" Target="https://sw.aveva.com/success-stories/software-solution-helps-specialty-sugar-producer-retain-cost-competitive-edge/" TargetMode="External"/><Relationship Id="rId1" Type="http://schemas.openxmlformats.org/officeDocument/2006/relationships/slideLayout" Target="../slideLayouts/slideLayout16.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7.xml"/><Relationship Id="rId3" Type="http://schemas.openxmlformats.org/officeDocument/2006/relationships/image" Target="../media/image8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8.xml"/><Relationship Id="rId3" Type="http://schemas.openxmlformats.org/officeDocument/2006/relationships/image" Target="../media/image84.jpe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hyperlink" Target="https://sw.aveva.com/success-stories/wonderware-and-sitam-increase-plant-treatment-productivity" TargetMode="External"/><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9.xml"/><Relationship Id="rId3" Type="http://schemas.openxmlformats.org/officeDocument/2006/relationships/image" Target="../media/image8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0.xml"/><Relationship Id="rId3" Type="http://schemas.openxmlformats.org/officeDocument/2006/relationships/image" Target="../media/image8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1.xml"/><Relationship Id="rId3" Type="http://schemas.openxmlformats.org/officeDocument/2006/relationships/image" Target="../media/image8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2.xml"/><Relationship Id="rId3" Type="http://schemas.openxmlformats.org/officeDocument/2006/relationships/image" Target="../media/image8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3.xml"/><Relationship Id="rId3" Type="http://schemas.openxmlformats.org/officeDocument/2006/relationships/image" Target="../media/image89.jpeg"/></Relationships>
</file>

<file path=ppt/slides/_rels/slide65.xml.rels><?xml version="1.0" encoding="UTF-8" standalone="yes"?>
<Relationships xmlns="http://schemas.openxmlformats.org/package/2006/relationships"><Relationship Id="rId3" Type="http://schemas.openxmlformats.org/officeDocument/2006/relationships/image" Target="../media/image90.jpeg"/><Relationship Id="rId4" Type="http://schemas.openxmlformats.org/officeDocument/2006/relationships/hyperlink" Target="https://sw.aveva.com/success-stories/namibia-breweries-limited" TargetMode="External"/><Relationship Id="rId1" Type="http://schemas.openxmlformats.org/officeDocument/2006/relationships/slideLayout" Target="../slideLayouts/slideLayout16.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3" Type="http://schemas.openxmlformats.org/officeDocument/2006/relationships/image" Target="../media/image91.tiff"/><Relationship Id="rId4" Type="http://schemas.openxmlformats.org/officeDocument/2006/relationships/hyperlink" Target="https://sw.aveva.com/success-stories/brewery-with-progressive-reputation-makes-the-most-of-wonderware-software/" TargetMode="External"/><Relationship Id="rId1" Type="http://schemas.openxmlformats.org/officeDocument/2006/relationships/slideLayout" Target="../slideLayouts/slideLayout16.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3" Type="http://schemas.openxmlformats.org/officeDocument/2006/relationships/image" Target="../media/image92.jpeg"/><Relationship Id="rId4" Type="http://schemas.openxmlformats.org/officeDocument/2006/relationships/hyperlink" Target="https://sw.aveva.com/success-stories/brewery-with-progressive-reputation-makes-the-most-of-wonderware-software/" TargetMode="External"/><Relationship Id="rId1" Type="http://schemas.openxmlformats.org/officeDocument/2006/relationships/slideLayout" Target="../slideLayouts/slideLayout16.xml"/><Relationship Id="rId2"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7.xml"/><Relationship Id="rId3" Type="http://schemas.openxmlformats.org/officeDocument/2006/relationships/image" Target="../media/image93.jpeg"/></Relationships>
</file>

<file path=ppt/slides/_rels/slide69.xml.rels><?xml version="1.0" encoding="UTF-8" standalone="yes"?>
<Relationships xmlns="http://schemas.openxmlformats.org/package/2006/relationships"><Relationship Id="rId3" Type="http://schemas.openxmlformats.org/officeDocument/2006/relationships/image" Target="../media/image94.jpeg"/><Relationship Id="rId4" Type="http://schemas.openxmlformats.org/officeDocument/2006/relationships/hyperlink" Target="https://sw.aveva.com/success-stories/production-monitoring-for-world-class-chocolate-manufacturing" TargetMode="External"/><Relationship Id="rId1" Type="http://schemas.openxmlformats.org/officeDocument/2006/relationships/slideLayout" Target="../slideLayouts/slideLayout16.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hyperlink" Target="https://sw.aveva.com/success-stories/wonderware-software-helps-hip-plant-profit-through-improved-process-control-and-proactive-maintenance/" TargetMode="External"/><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95.jpeg"/><Relationship Id="rId4" Type="http://schemas.openxmlformats.org/officeDocument/2006/relationships/hyperlink" Target="https://sw.aveva.com/success-stories/pepsi-bottling-ventures" TargetMode="External"/><Relationship Id="rId1" Type="http://schemas.openxmlformats.org/officeDocument/2006/relationships/slideLayout" Target="../slideLayouts/slideLayout16.xml"/><Relationship Id="rId2"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3" Type="http://schemas.openxmlformats.org/officeDocument/2006/relationships/image" Target="../media/image96.jpeg"/><Relationship Id="rId4" Type="http://schemas.openxmlformats.org/officeDocument/2006/relationships/hyperlink" Target="https://www.wonderware.com/success-stories/pepsi-bottling-ventures/" TargetMode="External"/><Relationship Id="rId5" Type="http://schemas.openxmlformats.org/officeDocument/2006/relationships/hyperlink" Target="https://sw.aveva.com/success-stories/bottling-plant-decreases-downtime-and-achieves-swift-payback-with-software-solution/" TargetMode="External"/><Relationship Id="rId1" Type="http://schemas.openxmlformats.org/officeDocument/2006/relationships/slideLayout" Target="../slideLayouts/slideLayout16.xml"/><Relationship Id="rId2"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1.xml"/><Relationship Id="rId3" Type="http://schemas.openxmlformats.org/officeDocument/2006/relationships/image" Target="../media/image97.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2.xml"/><Relationship Id="rId3" Type="http://schemas.openxmlformats.org/officeDocument/2006/relationships/image" Target="../media/image98.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3.xml"/><Relationship Id="rId3" Type="http://schemas.openxmlformats.org/officeDocument/2006/relationships/image" Target="../media/image99.jpeg"/></Relationships>
</file>

<file path=ppt/slides/_rels/slide75.xml.rels><?xml version="1.0" encoding="UTF-8" standalone="yes"?>
<Relationships xmlns="http://schemas.openxmlformats.org/package/2006/relationships"><Relationship Id="rId3" Type="http://schemas.openxmlformats.org/officeDocument/2006/relationships/image" Target="../media/image100.jpeg"/><Relationship Id="rId4" Type="http://schemas.openxmlformats.org/officeDocument/2006/relationships/hyperlink" Target="https://sw.aveva.com/success-stories/wonderware-system-platform-improves-the-production-monitoring-and-control-system-at-woodlands-dairy/" TargetMode="External"/><Relationship Id="rId1" Type="http://schemas.openxmlformats.org/officeDocument/2006/relationships/slideLayout" Target="../slideLayouts/slideLayout16.xml"/><Relationship Id="rId2" Type="http://schemas.openxmlformats.org/officeDocument/2006/relationships/notesSlide" Target="../notesSlides/notesSlide74.xml"/></Relationships>
</file>

<file path=ppt/slides/_rels/slide76.xml.rels><?xml version="1.0" encoding="UTF-8" standalone="yes"?>
<Relationships xmlns="http://schemas.openxmlformats.org/package/2006/relationships"><Relationship Id="rId3" Type="http://schemas.openxmlformats.org/officeDocument/2006/relationships/image" Target="../media/image101.jpeg"/><Relationship Id="rId4" Type="http://schemas.openxmlformats.org/officeDocument/2006/relationships/image" Target="../media/image8.png"/><Relationship Id="rId5" Type="http://schemas.openxmlformats.org/officeDocument/2006/relationships/image" Target="../media/image28.png"/><Relationship Id="rId1" Type="http://schemas.openxmlformats.org/officeDocument/2006/relationships/slideLayout" Target="../slideLayouts/slideLayout16.xml"/><Relationship Id="rId2" Type="http://schemas.openxmlformats.org/officeDocument/2006/relationships/notesSlide" Target="../notesSlides/notesSlide75.xml"/></Relationships>
</file>

<file path=ppt/slides/_rels/slide77.xml.rels><?xml version="1.0" encoding="UTF-8" standalone="yes"?>
<Relationships xmlns="http://schemas.openxmlformats.org/package/2006/relationships"><Relationship Id="rId3" Type="http://schemas.openxmlformats.org/officeDocument/2006/relationships/image" Target="../media/image102.jpeg"/><Relationship Id="rId4" Type="http://schemas.openxmlformats.org/officeDocument/2006/relationships/hyperlink" Target="https://sw.aveva.com/success-stories/essential-nutriments-to-save-lives-made-possible-by-aveva" TargetMode="External"/><Relationship Id="rId1" Type="http://schemas.openxmlformats.org/officeDocument/2006/relationships/slideLayout" Target="../slideLayouts/slideLayout16.xml"/><Relationship Id="rId2" Type="http://schemas.openxmlformats.org/officeDocument/2006/relationships/notesSlide" Target="../notesSlides/notesSlide76.xml"/></Relationships>
</file>

<file path=ppt/slides/_rels/slide78.xml.rels><?xml version="1.0" encoding="UTF-8" standalone="yes"?>
<Relationships xmlns="http://schemas.openxmlformats.org/package/2006/relationships"><Relationship Id="rId3" Type="http://schemas.openxmlformats.org/officeDocument/2006/relationships/image" Target="../media/image103.jpeg"/><Relationship Id="rId4" Type="http://schemas.openxmlformats.org/officeDocument/2006/relationships/hyperlink" Target="https://sw.aveva.com/success-stories/fujirebio-diagnostics" TargetMode="External"/><Relationship Id="rId1" Type="http://schemas.openxmlformats.org/officeDocument/2006/relationships/slideLayout" Target="../slideLayouts/slideLayout16.xml"/><Relationship Id="rId2" Type="http://schemas.openxmlformats.org/officeDocument/2006/relationships/notesSlide" Target="../notesSlides/notesSlide7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8.xml"/><Relationship Id="rId3" Type="http://schemas.openxmlformats.org/officeDocument/2006/relationships/image" Target="../media/image104.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hyperlink" Target="https://sw.aveva.com/success-stories/mes-maximizes-operational-efficiency-brisa-bridgestone/" TargetMode="External"/><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105.jpeg"/><Relationship Id="rId4" Type="http://schemas.openxmlformats.org/officeDocument/2006/relationships/hyperlink" Target="https://sw.aveva.com/success-stories/xcellerex-achieves-significant-reductions-in-operating-costs-and-accelerates-time-to-market" TargetMode="External"/><Relationship Id="rId1" Type="http://schemas.openxmlformats.org/officeDocument/2006/relationships/slideLayout" Target="../slideLayouts/slideLayout16.xml"/><Relationship Id="rId2" Type="http://schemas.openxmlformats.org/officeDocument/2006/relationships/notesSlide" Target="../notesSlides/notesSlide79.xml"/></Relationships>
</file>

<file path=ppt/slides/_rels/slide81.xml.rels><?xml version="1.0" encoding="UTF-8" standalone="yes"?>
<Relationships xmlns="http://schemas.openxmlformats.org/package/2006/relationships"><Relationship Id="rId3" Type="http://schemas.openxmlformats.org/officeDocument/2006/relationships/image" Target="../media/image106.jpeg"/><Relationship Id="rId4" Type="http://schemas.openxmlformats.org/officeDocument/2006/relationships/image" Target="../media/image8.png"/><Relationship Id="rId5" Type="http://schemas.openxmlformats.org/officeDocument/2006/relationships/image" Target="../media/image28.png"/><Relationship Id="rId1" Type="http://schemas.openxmlformats.org/officeDocument/2006/relationships/slideLayout" Target="../slideLayouts/slideLayout16.xml"/><Relationship Id="rId2"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3" Type="http://schemas.openxmlformats.org/officeDocument/2006/relationships/image" Target="../media/image107.jpeg"/><Relationship Id="rId4" Type="http://schemas.openxmlformats.org/officeDocument/2006/relationships/hyperlink" Target="https://sw.aveva.com/success-stories/african-explosives-limited-gives-its-customers-more-bang-for-their-buck" TargetMode="External"/><Relationship Id="rId1" Type="http://schemas.openxmlformats.org/officeDocument/2006/relationships/slideLayout" Target="../slideLayouts/slideLayout16.xml"/><Relationship Id="rId2" Type="http://schemas.openxmlformats.org/officeDocument/2006/relationships/notesSlide" Target="../notesSlides/notesSlide81.xml"/></Relationships>
</file>

<file path=ppt/slides/_rels/slide83.xml.rels><?xml version="1.0" encoding="UTF-8" standalone="yes"?>
<Relationships xmlns="http://schemas.openxmlformats.org/package/2006/relationships"><Relationship Id="rId3" Type="http://schemas.openxmlformats.org/officeDocument/2006/relationships/image" Target="../media/image108.jpeg"/><Relationship Id="rId4" Type="http://schemas.openxmlformats.org/officeDocument/2006/relationships/hyperlink" Target="https://sw.aveva.com/success-stories/enabling-intelligent-operations-at-a-gold-mine/" TargetMode="External"/><Relationship Id="rId1" Type="http://schemas.openxmlformats.org/officeDocument/2006/relationships/slideLayout" Target="../slideLayouts/slideLayout16.xml"/><Relationship Id="rId2" Type="http://schemas.openxmlformats.org/officeDocument/2006/relationships/notesSlide" Target="../notesSlides/notesSlide8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3.xml"/><Relationship Id="rId3" Type="http://schemas.openxmlformats.org/officeDocument/2006/relationships/image" Target="../media/image109.jpeg"/></Relationships>
</file>

<file path=ppt/slides/_rels/slide85.xml.rels><?xml version="1.0" encoding="UTF-8" standalone="yes"?>
<Relationships xmlns="http://schemas.openxmlformats.org/package/2006/relationships"><Relationship Id="rId3" Type="http://schemas.openxmlformats.org/officeDocument/2006/relationships/image" Target="../media/image110.jpeg"/><Relationship Id="rId4" Type="http://schemas.openxmlformats.org/officeDocument/2006/relationships/hyperlink" Target="https://sw.aveva.com/success-stories/enterprise-asset-management-ash-grove-cement/" TargetMode="External"/><Relationship Id="rId1" Type="http://schemas.openxmlformats.org/officeDocument/2006/relationships/slideLayout" Target="../slideLayouts/slideLayout16.xml"/><Relationship Id="rId2" Type="http://schemas.openxmlformats.org/officeDocument/2006/relationships/notesSlide" Target="../notesSlides/notesSlide84.xml"/></Relationships>
</file>

<file path=ppt/slides/_rels/slide86.xml.rels><?xml version="1.0" encoding="UTF-8" standalone="yes"?>
<Relationships xmlns="http://schemas.openxmlformats.org/package/2006/relationships"><Relationship Id="rId3" Type="http://schemas.openxmlformats.org/officeDocument/2006/relationships/image" Target="../media/image111.jpeg"/><Relationship Id="rId4" Type="http://schemas.openxmlformats.org/officeDocument/2006/relationships/hyperlink" Target="https://sw.aveva.com/success-stories/proof-of-the-pudding-in-action-at-south-africa-s-newest-iron-ore-mine/" TargetMode="External"/><Relationship Id="rId1" Type="http://schemas.openxmlformats.org/officeDocument/2006/relationships/slideLayout" Target="../slideLayouts/slideLayout16.xml"/><Relationship Id="rId2" Type="http://schemas.openxmlformats.org/officeDocument/2006/relationships/notesSlide" Target="../notesSlides/notesSlide85.xml"/></Relationships>
</file>

<file path=ppt/slides/_rels/slide87.xml.rels><?xml version="1.0" encoding="UTF-8" standalone="yes"?>
<Relationships xmlns="http://schemas.openxmlformats.org/package/2006/relationships"><Relationship Id="rId3" Type="http://schemas.openxmlformats.org/officeDocument/2006/relationships/image" Target="../media/image112.jpeg"/><Relationship Id="rId4" Type="http://schemas.openxmlformats.org/officeDocument/2006/relationships/hyperlink" Target="https://sw.aveva.com/success-stories/proof-of-the-pudding-in-action-at-south-africa-s-newest-iron-ore-mine/" TargetMode="External"/><Relationship Id="rId1" Type="http://schemas.openxmlformats.org/officeDocument/2006/relationships/slideLayout" Target="../slideLayouts/slideLayout16.xml"/><Relationship Id="rId2" Type="http://schemas.openxmlformats.org/officeDocument/2006/relationships/notesSlide" Target="../notesSlides/notesSlide8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7.xml"/><Relationship Id="rId3" Type="http://schemas.openxmlformats.org/officeDocument/2006/relationships/image" Target="../media/image113.jpeg"/></Relationships>
</file>

<file path=ppt/slides/_rels/slide89.xml.rels><?xml version="1.0" encoding="UTF-8" standalone="yes"?>
<Relationships xmlns="http://schemas.openxmlformats.org/package/2006/relationships"><Relationship Id="rId3" Type="http://schemas.openxmlformats.org/officeDocument/2006/relationships/image" Target="../media/image114.jpeg"/><Relationship Id="rId4" Type="http://schemas.openxmlformats.org/officeDocument/2006/relationships/hyperlink" Target="https://sw.aveva.com/success-stories/information-is-a-mines-best-friend-at-debswana/" TargetMode="External"/><Relationship Id="rId1" Type="http://schemas.openxmlformats.org/officeDocument/2006/relationships/slideLayout" Target="../slideLayouts/slideLayout16.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34.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9.xml"/><Relationship Id="rId3" Type="http://schemas.openxmlformats.org/officeDocument/2006/relationships/image" Target="../media/image115.jpeg"/></Relationships>
</file>

<file path=ppt/slides/_rels/slide91.xml.rels><?xml version="1.0" encoding="UTF-8" standalone="yes"?>
<Relationships xmlns="http://schemas.openxmlformats.org/package/2006/relationships"><Relationship Id="rId3" Type="http://schemas.openxmlformats.org/officeDocument/2006/relationships/image" Target="../media/image116.jpeg"/><Relationship Id="rId4" Type="http://schemas.openxmlformats.org/officeDocument/2006/relationships/hyperlink" Target="https://sw.aveva.com/success-stories/lonmin-migrates-vast-scada-resources-from-ifix-to-system-platform/" TargetMode="External"/><Relationship Id="rId1" Type="http://schemas.openxmlformats.org/officeDocument/2006/relationships/slideLayout" Target="../slideLayouts/slideLayout16.xml"/><Relationship Id="rId2" Type="http://schemas.openxmlformats.org/officeDocument/2006/relationships/notesSlide" Target="../notesSlides/notesSlide90.xml"/></Relationships>
</file>

<file path=ppt/slides/_rels/slide92.xml.rels><?xml version="1.0" encoding="UTF-8" standalone="yes"?>
<Relationships xmlns="http://schemas.openxmlformats.org/package/2006/relationships"><Relationship Id="rId3" Type="http://schemas.openxmlformats.org/officeDocument/2006/relationships/image" Target="../media/image117.jpeg"/><Relationship Id="rId4" Type="http://schemas.openxmlformats.org/officeDocument/2006/relationships/hyperlink" Target="https://sw.aveva.com/success-stories/nucor-steel" TargetMode="External"/><Relationship Id="rId1" Type="http://schemas.openxmlformats.org/officeDocument/2006/relationships/slideLayout" Target="../slideLayouts/slideLayout16.xml"/><Relationship Id="rId2" Type="http://schemas.openxmlformats.org/officeDocument/2006/relationships/notesSlide" Target="../notesSlides/notesSlide91.xml"/></Relationships>
</file>

<file path=ppt/slides/_rels/slide93.xml.rels><?xml version="1.0" encoding="UTF-8" standalone="yes"?>
<Relationships xmlns="http://schemas.openxmlformats.org/package/2006/relationships"><Relationship Id="rId3" Type="http://schemas.openxmlformats.org/officeDocument/2006/relationships/image" Target="../media/image118.jpeg"/><Relationship Id="rId4" Type="http://schemas.openxmlformats.org/officeDocument/2006/relationships/hyperlink" Target="https://sw.aveva.com/success-stories/pretoria-portland-cement-company-chooses-leading-scada-system-for-hercules-plant/" TargetMode="External"/><Relationship Id="rId1" Type="http://schemas.openxmlformats.org/officeDocument/2006/relationships/slideLayout" Target="../slideLayouts/slideLayout16.xml"/><Relationship Id="rId2" Type="http://schemas.openxmlformats.org/officeDocument/2006/relationships/notesSlide" Target="../notesSlides/notesSlide92.xml"/></Relationships>
</file>

<file path=ppt/slides/_rels/slide94.xml.rels><?xml version="1.0" encoding="UTF-8" standalone="yes"?>
<Relationships xmlns="http://schemas.openxmlformats.org/package/2006/relationships"><Relationship Id="rId3" Type="http://schemas.openxmlformats.org/officeDocument/2006/relationships/image" Target="../media/image119.jpeg"/><Relationship Id="rId4" Type="http://schemas.openxmlformats.org/officeDocument/2006/relationships/hyperlink" Target="https://sw.aveva.com/success-stories/58-thin-clients-replace-stand-alone-pcs-at-richards-bay-coal-terminal" TargetMode="External"/><Relationship Id="rId1" Type="http://schemas.openxmlformats.org/officeDocument/2006/relationships/slideLayout" Target="../slideLayouts/slideLayout16.xml"/><Relationship Id="rId2" Type="http://schemas.openxmlformats.org/officeDocument/2006/relationships/notesSlide" Target="../notesSlides/notesSlide9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4.xml"/><Relationship Id="rId3" Type="http://schemas.openxmlformats.org/officeDocument/2006/relationships/image" Target="../media/image120.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5.xml"/><Relationship Id="rId3" Type="http://schemas.openxmlformats.org/officeDocument/2006/relationships/image" Target="../media/image121.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6.xml"/><Relationship Id="rId3" Type="http://schemas.openxmlformats.org/officeDocument/2006/relationships/image" Target="../media/image122.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7.xml"/><Relationship Id="rId3" Type="http://schemas.openxmlformats.org/officeDocument/2006/relationships/image" Target="../media/image123.jpeg"/></Relationships>
</file>

<file path=ppt/slides/_rels/slide99.xml.rels><?xml version="1.0" encoding="UTF-8" standalone="yes"?>
<Relationships xmlns="http://schemas.openxmlformats.org/package/2006/relationships"><Relationship Id="rId3" Type="http://schemas.openxmlformats.org/officeDocument/2006/relationships/image" Target="../media/image124.jpeg"/><Relationship Id="rId4" Type="http://schemas.openxmlformats.org/officeDocument/2006/relationships/hyperlink" Target="https://sw.aveva.com/success-stories/westshore-terminals-limited-partnership-implements-manufacturing-execution-system-using-system-platform/" TargetMode="External"/><Relationship Id="rId1" Type="http://schemas.openxmlformats.org/officeDocument/2006/relationships/slideLayout" Target="../slideLayouts/slideLayout16.xml"/><Relationship Id="rId2" Type="http://schemas.openxmlformats.org/officeDocument/2006/relationships/notesSlide" Target="../notesSlides/notesSlide9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5E5E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88553CD-5EF1-B44E-84A4-85E8B72DC7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 y="0"/>
            <a:ext cx="9121140" cy="5143500"/>
          </a:xfrm>
          <a:prstGeom prst="rect">
            <a:avLst/>
          </a:prstGeom>
        </p:spPr>
      </p:pic>
      <p:pic>
        <p:nvPicPr>
          <p:cNvPr id="7" name="Picture 6">
            <a:extLst>
              <a:ext uri="{FF2B5EF4-FFF2-40B4-BE49-F238E27FC236}">
                <a16:creationId xmlns:a16="http://schemas.microsoft.com/office/drawing/2014/main" xmlns="" id="{C22D52B5-F84E-1046-B13A-0BEBA83B43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985" y="0"/>
            <a:ext cx="9121014" cy="5143500"/>
          </a:xfrm>
          <a:prstGeom prst="rect">
            <a:avLst/>
          </a:prstGeom>
        </p:spPr>
      </p:pic>
      <p:sp>
        <p:nvSpPr>
          <p:cNvPr id="15" name="Title 11">
            <a:extLst>
              <a:ext uri="{FF2B5EF4-FFF2-40B4-BE49-F238E27FC236}">
                <a16:creationId xmlns:a16="http://schemas.microsoft.com/office/drawing/2014/main" xmlns="" id="{4BDFFF57-7822-8341-8D55-C12D1E73645E}"/>
              </a:ext>
            </a:extLst>
          </p:cNvPr>
          <p:cNvSpPr txBox="1">
            <a:spLocks/>
          </p:cNvSpPr>
          <p:nvPr/>
        </p:nvSpPr>
        <p:spPr>
          <a:xfrm>
            <a:off x="550995" y="802780"/>
            <a:ext cx="8673872" cy="927596"/>
          </a:xfrm>
          <a:prstGeom prst="rect">
            <a:avLst/>
          </a:prstGeom>
        </p:spPr>
        <p:txBody>
          <a:bodyPr lIns="0" tIns="0" rIns="0" bIns="0"/>
          <a:lstStyle>
            <a:lvl1pPr algn="ctr" defTabSz="457184"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364653"/>
                </a:solidFill>
                <a:latin typeface="Arial" panose="020B0604020202020204" pitchFamily="34" charset="0"/>
                <a:ea typeface="Arial Rounded MT Pro Light" charset="0"/>
                <a:cs typeface="Arial" panose="020B0604020202020204" pitchFamily="34" charset="0"/>
              </a:rPr>
              <a:t>Success Stories</a:t>
            </a:r>
            <a:br>
              <a:rPr lang="en-US" sz="3200" dirty="0">
                <a:solidFill>
                  <a:srgbClr val="364653"/>
                </a:solidFill>
                <a:latin typeface="Arial" panose="020B0604020202020204" pitchFamily="34" charset="0"/>
                <a:ea typeface="Arial Rounded MT Pro Light" charset="0"/>
                <a:cs typeface="Arial" panose="020B0604020202020204" pitchFamily="34" charset="0"/>
              </a:rPr>
            </a:br>
            <a:r>
              <a:rPr lang="en-US" sz="3200" dirty="0">
                <a:solidFill>
                  <a:srgbClr val="364653"/>
                </a:solidFill>
                <a:latin typeface="Arial" panose="020B0604020202020204" pitchFamily="34" charset="0"/>
                <a:ea typeface="Arial Rounded MT Pro Light" charset="0"/>
                <a:cs typeface="Arial" panose="020B0604020202020204" pitchFamily="34" charset="0"/>
              </a:rPr>
              <a:t>Across Key Industries</a:t>
            </a:r>
          </a:p>
        </p:txBody>
      </p:sp>
      <p:pic>
        <p:nvPicPr>
          <p:cNvPr id="5" name="Picture 4">
            <a:extLst>
              <a:ext uri="{FF2B5EF4-FFF2-40B4-BE49-F238E27FC236}">
                <a16:creationId xmlns:a16="http://schemas.microsoft.com/office/drawing/2014/main" xmlns="" id="{44C4D726-6782-4B4D-AE74-8BA6DA9C4F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995" y="2033610"/>
            <a:ext cx="365760" cy="14631"/>
          </a:xfrm>
          <a:prstGeom prst="rect">
            <a:avLst/>
          </a:prstGeom>
        </p:spPr>
      </p:pic>
      <p:sp>
        <p:nvSpPr>
          <p:cNvPr id="6" name="TextBox 5">
            <a:extLst>
              <a:ext uri="{FF2B5EF4-FFF2-40B4-BE49-F238E27FC236}">
                <a16:creationId xmlns:a16="http://schemas.microsoft.com/office/drawing/2014/main" xmlns="" id="{A23D6075-F0AB-0A49-8B94-892338029A7D}"/>
              </a:ext>
            </a:extLst>
          </p:cNvPr>
          <p:cNvSpPr txBox="1"/>
          <p:nvPr/>
        </p:nvSpPr>
        <p:spPr>
          <a:xfrm>
            <a:off x="550996" y="2351475"/>
            <a:ext cx="3204927" cy="1582934"/>
          </a:xfrm>
          <a:prstGeom prst="rect">
            <a:avLst/>
          </a:prstGeom>
          <a:noFill/>
        </p:spPr>
        <p:txBody>
          <a:bodyPr wrap="square" lIns="0" tIns="0" rIns="0" bIns="0" rtlCol="0">
            <a:spAutoFit/>
          </a:bodyPr>
          <a:lstStyle/>
          <a:p>
            <a:pPr>
              <a:lnSpc>
                <a:spcPts val="2100"/>
              </a:lnSpc>
            </a:pPr>
            <a:r>
              <a:rPr lang="en-US" sz="1200" dirty="0">
                <a:solidFill>
                  <a:srgbClr val="757575"/>
                </a:solidFill>
                <a:latin typeface="Arial" panose="020B0604020202020204" pitchFamily="34" charset="0"/>
                <a:cs typeface="Arial" panose="020B0604020202020204" pitchFamily="34" charset="0"/>
              </a:rPr>
              <a:t>This is what customer success stories are all about: sharing innovative examples of how companies are performing their work better, faster, less expensively and greener on the fast track to achieving operational excellence, with a little help from AVEVA.</a:t>
            </a:r>
          </a:p>
        </p:txBody>
      </p:sp>
      <p:sp>
        <p:nvSpPr>
          <p:cNvPr id="8" name="Footer Placeholder 4">
            <a:extLst>
              <a:ext uri="{FF2B5EF4-FFF2-40B4-BE49-F238E27FC236}">
                <a16:creationId xmlns:a16="http://schemas.microsoft.com/office/drawing/2014/main" xmlns="" id="{A0A28F86-4D7D-C942-8F24-A29C537558F6}"/>
              </a:ext>
            </a:extLst>
          </p:cNvPr>
          <p:cNvSpPr txBox="1">
            <a:spLocks/>
          </p:cNvSpPr>
          <p:nvPr/>
        </p:nvSpPr>
        <p:spPr>
          <a:xfrm>
            <a:off x="550995" y="4850271"/>
            <a:ext cx="2182373" cy="143173"/>
          </a:xfrm>
          <a:prstGeom prst="rect">
            <a:avLst/>
          </a:prstGeom>
        </p:spPr>
        <p:txBody>
          <a:bodyPr lIns="0" tIns="0" rIns="0" bIns="0"/>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r>
              <a:rPr lang="en-US" sz="800" dirty="0">
                <a:solidFill>
                  <a:srgbClr val="757575"/>
                </a:solidFill>
              </a:rPr>
              <a:t>Confidential Property of AVEVA</a:t>
            </a:r>
          </a:p>
        </p:txBody>
      </p:sp>
    </p:spTree>
    <p:extLst>
      <p:ext uri="{BB962C8B-B14F-4D97-AF65-F5344CB8AC3E}">
        <p14:creationId xmlns:p14="http://schemas.microsoft.com/office/powerpoint/2010/main" val="2681194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20"/>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4613271" y="0"/>
            <a:ext cx="4584930" cy="2905010"/>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1"/>
            <a:r>
              <a:rPr lang="en-US" dirty="0">
                <a:solidFill>
                  <a:schemeClr val="tx1"/>
                </a:solidFill>
              </a:rPr>
              <a:t>Locate software to deliver continue maintenance planning functionality while providing the flexibility for growth and costs savings </a:t>
            </a:r>
          </a:p>
          <a:p>
            <a:r>
              <a:rPr lang="en-US" sz="900" dirty="0"/>
              <a:t>Challenge </a:t>
            </a:r>
          </a:p>
          <a:p>
            <a:pPr lvl="1"/>
            <a:r>
              <a:rPr lang="en-US" dirty="0">
                <a:solidFill>
                  <a:schemeClr val="tx1"/>
                </a:solidFill>
              </a:rPr>
              <a:t>The investment to keep homegrown application in pace with growing business is expensive (well over $1 million) </a:t>
            </a:r>
          </a:p>
          <a:p>
            <a:r>
              <a:rPr lang="en-US" sz="900" dirty="0"/>
              <a:t>Results </a:t>
            </a:r>
          </a:p>
          <a:p>
            <a:pPr lvl="2"/>
            <a:r>
              <a:rPr lang="en-US" dirty="0"/>
              <a:t>Approximate cost savings of $2 million through improved sourcing and contract negotiations  </a:t>
            </a:r>
          </a:p>
          <a:p>
            <a:pPr lvl="2"/>
            <a:r>
              <a:rPr lang="en-US" dirty="0"/>
              <a:t>Reduced inventory management and purchasing costs by several million dollars </a:t>
            </a:r>
          </a:p>
          <a:p>
            <a:pPr lvl="2"/>
            <a:r>
              <a:rPr lang="en-US" dirty="0"/>
              <a:t>This system automates maintenance planning and tracking activities on nearly 50,000 asset entities and 60,000 items in the four manufacturing locations </a:t>
            </a:r>
          </a:p>
          <a:p>
            <a:pPr lvl="2"/>
            <a:endParaRPr lang="en-US" dirty="0"/>
          </a:p>
        </p:txBody>
      </p:sp>
      <p:sp>
        <p:nvSpPr>
          <p:cNvPr id="7" name="Text Placeholder 6"/>
          <p:cNvSpPr>
            <a:spLocks noGrp="1"/>
          </p:cNvSpPr>
          <p:nvPr>
            <p:ph type="body" sz="quarter" idx="15"/>
          </p:nvPr>
        </p:nvSpPr>
        <p:spPr/>
        <p:txBody>
          <a:bodyPr/>
          <a:lstStyle/>
          <a:p>
            <a:r>
              <a:rPr lang="en-US"/>
              <a:t>CF Industries</a:t>
            </a:r>
          </a:p>
          <a:p>
            <a:pPr lvl="1"/>
            <a:r>
              <a:rPr lang="en-US"/>
              <a:t>United States </a:t>
            </a:r>
            <a:endParaRPr lang="en-US" dirty="0"/>
          </a:p>
        </p:txBody>
      </p:sp>
      <p:sp>
        <p:nvSpPr>
          <p:cNvPr id="8" name="Text Placeholder 7"/>
          <p:cNvSpPr>
            <a:spLocks noGrp="1"/>
          </p:cNvSpPr>
          <p:nvPr>
            <p:ph type="body" sz="quarter" idx="16"/>
          </p:nvPr>
        </p:nvSpPr>
        <p:spPr/>
        <p:txBody>
          <a:bodyPr/>
          <a:lstStyle/>
          <a:p>
            <a:r>
              <a:rPr lang="en-US" dirty="0"/>
              <a:t>Industry: Chemicals</a:t>
            </a:r>
          </a:p>
          <a:p>
            <a:r>
              <a:rPr lang="en-US" dirty="0"/>
              <a:t>Products: InTouch HMI  (Standard Edition)</a:t>
            </a:r>
          </a:p>
          <a:p>
            <a:r>
              <a:rPr lang="en-US" b="0" dirty="0">
                <a:solidFill>
                  <a:schemeClr val="tx1">
                    <a:lumMod val="65000"/>
                    <a:lumOff val="35000"/>
                  </a:schemeClr>
                </a:solidFill>
              </a:rPr>
              <a:t>“We’ve installed the AVEVA solution and it paid for itself almost immediately. It turns raw data into business intelligence and that improves our performance.” </a:t>
            </a:r>
          </a:p>
          <a:p>
            <a:pPr lvl="1"/>
            <a:r>
              <a:rPr lang="en-US" b="1" dirty="0">
                <a:solidFill>
                  <a:srgbClr val="5482AB"/>
                </a:solidFill>
              </a:rPr>
              <a:t>Dave </a:t>
            </a:r>
            <a:r>
              <a:rPr lang="en-US" b="1" dirty="0" err="1">
                <a:solidFill>
                  <a:srgbClr val="5482AB"/>
                </a:solidFill>
              </a:rPr>
              <a:t>Wiedenfeld</a:t>
            </a:r>
            <a:r>
              <a:rPr lang="en-US" b="1" dirty="0">
                <a:solidFill>
                  <a:srgbClr val="5482AB"/>
                </a:solidFill>
              </a:rPr>
              <a:t>, </a:t>
            </a:r>
            <a:r>
              <a:rPr lang="en-US" dirty="0">
                <a:solidFill>
                  <a:srgbClr val="5482AB"/>
                </a:solidFill>
              </a:rPr>
              <a:t>Group Project Leader, IT </a:t>
            </a:r>
          </a:p>
        </p:txBody>
      </p:sp>
      <p:grpSp>
        <p:nvGrpSpPr>
          <p:cNvPr id="11" name="Group 10">
            <a:extLst>
              <a:ext uri="{FF2B5EF4-FFF2-40B4-BE49-F238E27FC236}">
                <a16:creationId xmlns:a16="http://schemas.microsoft.com/office/drawing/2014/main" xmlns="" id="{134EDF6B-4F4B-E243-8F39-86457D47304F}"/>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29E4AF27-0630-4742-8FCB-45FA273D7F0E}"/>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967B44A1-5D8D-D043-8FDB-44D1B4168968}"/>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C21925BB-49DC-0D44-839D-8D836A9C6A67}"/>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1978F7E6-1CAF-544B-AEBE-37639968766B}"/>
              </a:ext>
            </a:extLst>
          </p:cNvPr>
          <p:cNvSpPr>
            <a:spLocks noGrp="1"/>
          </p:cNvSpPr>
          <p:nvPr>
            <p:ph type="sldNum" sz="quarter" idx="4"/>
          </p:nvPr>
        </p:nvSpPr>
        <p:spPr/>
        <p:txBody>
          <a:bodyPr/>
          <a:lstStyle/>
          <a:p>
            <a:r>
              <a:rPr lang="en-US"/>
              <a:t>Page </a:t>
            </a:r>
            <a:fld id="{5A9C12DC-491F-9444-86A2-13AC5C62A2FC}" type="slidenum">
              <a:rPr lang="en-US" smtClean="0"/>
              <a:pPr/>
              <a:t>10</a:t>
            </a:fld>
            <a:endParaRPr lang="en-US" dirty="0"/>
          </a:p>
        </p:txBody>
      </p:sp>
      <p:sp>
        <p:nvSpPr>
          <p:cNvPr id="15" name="Footer Placeholder 14">
            <a:extLst>
              <a:ext uri="{FF2B5EF4-FFF2-40B4-BE49-F238E27FC236}">
                <a16:creationId xmlns:a16="http://schemas.microsoft.com/office/drawing/2014/main" xmlns="" id="{D197CF9E-C033-E747-8737-87CEC77FBC05}"/>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A464B59B-3556-9046-B428-0E9FCEAEF2CC}"/>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5071223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DAA8CC72-4401-A443-91C9-7B0EF82AF2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78" y="-72632"/>
            <a:ext cx="9249878" cy="5216096"/>
          </a:xfrm>
          <a:prstGeom prst="rect">
            <a:avLst/>
          </a:prstGeom>
        </p:spPr>
      </p:pic>
      <p:sp>
        <p:nvSpPr>
          <p:cNvPr id="8" name="Title 11">
            <a:extLst>
              <a:ext uri="{FF2B5EF4-FFF2-40B4-BE49-F238E27FC236}">
                <a16:creationId xmlns:a16="http://schemas.microsoft.com/office/drawing/2014/main" xmlns="" id="{226DDA0B-9C6B-2C4B-B665-38E62510BD2F}"/>
              </a:ext>
            </a:extLst>
          </p:cNvPr>
          <p:cNvSpPr txBox="1">
            <a:spLocks/>
          </p:cNvSpPr>
          <p:nvPr/>
        </p:nvSpPr>
        <p:spPr>
          <a:xfrm>
            <a:off x="274063" y="3144391"/>
            <a:ext cx="3213931" cy="461244"/>
          </a:xfrm>
          <a:prstGeom prst="rect">
            <a:avLst/>
          </a:prstGeom>
        </p:spPr>
        <p:txBody>
          <a:bodyPr lIns="0" tIns="0" rIns="0" bIns="0"/>
          <a:lstStyle>
            <a:lvl1pPr algn="ctr" defTabSz="457184"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rgbClr val="364653"/>
                </a:solidFill>
                <a:latin typeface="Arial" panose="020B0604020202020204" pitchFamily="34" charset="0"/>
                <a:ea typeface="Arial Rounded MT Pro Light" charset="0"/>
                <a:cs typeface="Arial" panose="020B0604020202020204" pitchFamily="34" charset="0"/>
              </a:rPr>
              <a:t>Power and Utilities</a:t>
            </a:r>
          </a:p>
        </p:txBody>
      </p:sp>
      <p:pic>
        <p:nvPicPr>
          <p:cNvPr id="9" name="Picture 8">
            <a:extLst>
              <a:ext uri="{FF2B5EF4-FFF2-40B4-BE49-F238E27FC236}">
                <a16:creationId xmlns:a16="http://schemas.microsoft.com/office/drawing/2014/main" xmlns="" id="{405539B0-7B2D-B94E-91A7-EE9E604A5C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63" y="3694625"/>
            <a:ext cx="365760" cy="14631"/>
          </a:xfrm>
          <a:prstGeom prst="rect">
            <a:avLst/>
          </a:prstGeom>
        </p:spPr>
      </p:pic>
      <p:pic>
        <p:nvPicPr>
          <p:cNvPr id="10" name="Picture 9">
            <a:extLst>
              <a:ext uri="{FF2B5EF4-FFF2-40B4-BE49-F238E27FC236}">
                <a16:creationId xmlns:a16="http://schemas.microsoft.com/office/drawing/2014/main" xmlns="" id="{178E4EEB-3DE2-E844-9793-3A258E6829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7699" y="4814444"/>
            <a:ext cx="705329" cy="160162"/>
          </a:xfrm>
          <a:prstGeom prst="rect">
            <a:avLst/>
          </a:prstGeom>
        </p:spPr>
      </p:pic>
      <p:sp>
        <p:nvSpPr>
          <p:cNvPr id="2" name="Footer Placeholder 1">
            <a:extLst>
              <a:ext uri="{FF2B5EF4-FFF2-40B4-BE49-F238E27FC236}">
                <a16:creationId xmlns:a16="http://schemas.microsoft.com/office/drawing/2014/main" xmlns="" id="{BA9D56D4-C272-8A40-B4F6-7FF9FDCC85F0}"/>
              </a:ext>
            </a:extLst>
          </p:cNvPr>
          <p:cNvSpPr>
            <a:spLocks noGrp="1"/>
          </p:cNvSpPr>
          <p:nvPr>
            <p:ph type="ftr" sz="quarter" idx="18"/>
          </p:nvPr>
        </p:nvSpPr>
        <p:spPr/>
        <p:txBody>
          <a:bodyPr/>
          <a:lstStyle/>
          <a:p>
            <a:r>
              <a:rPr lang="en-GB" dirty="0"/>
              <a:t>© 2018 AVEVA Group plc and its subsidiaries. All rights reserved.</a:t>
            </a:r>
          </a:p>
        </p:txBody>
      </p:sp>
      <p:sp>
        <p:nvSpPr>
          <p:cNvPr id="3" name="Slide Number Placeholder 2">
            <a:extLst>
              <a:ext uri="{FF2B5EF4-FFF2-40B4-BE49-F238E27FC236}">
                <a16:creationId xmlns:a16="http://schemas.microsoft.com/office/drawing/2014/main" xmlns="" id="{0F9F360A-1F74-C640-9E75-579B2411CB1E}"/>
              </a:ext>
            </a:extLst>
          </p:cNvPr>
          <p:cNvSpPr>
            <a:spLocks noGrp="1"/>
          </p:cNvSpPr>
          <p:nvPr>
            <p:ph type="sldNum" sz="quarter" idx="4"/>
          </p:nvPr>
        </p:nvSpPr>
        <p:spPr/>
        <p:txBody>
          <a:bodyPr/>
          <a:lstStyle/>
          <a:p>
            <a:r>
              <a:rPr lang="en-US"/>
              <a:t>Page </a:t>
            </a:r>
            <a:fld id="{5A9C12DC-491F-9444-86A2-13AC5C62A2FC}" type="slidenum">
              <a:rPr lang="en-US" smtClean="0"/>
              <a:pPr/>
              <a:t>100</a:t>
            </a:fld>
            <a:endParaRPr lang="en-US" dirty="0"/>
          </a:p>
        </p:txBody>
      </p:sp>
      <p:sp>
        <p:nvSpPr>
          <p:cNvPr id="11" name="Footer Placeholder 1">
            <a:extLst>
              <a:ext uri="{FF2B5EF4-FFF2-40B4-BE49-F238E27FC236}">
                <a16:creationId xmlns:a16="http://schemas.microsoft.com/office/drawing/2014/main" xmlns="" id="{9579E676-59EC-3048-94FB-8E8C0A40A81A}"/>
              </a:ext>
            </a:extLst>
          </p:cNvPr>
          <p:cNvSpPr txBox="1">
            <a:spLocks/>
          </p:cNvSpPr>
          <p:nvPr/>
        </p:nvSpPr>
        <p:spPr>
          <a:xfrm>
            <a:off x="178896" y="4914000"/>
            <a:ext cx="199104" cy="60606"/>
          </a:xfrm>
          <a:prstGeom prst="rect">
            <a:avLst/>
          </a:prstGeom>
        </p:spPr>
        <p:txBody>
          <a:bodyPr vert="horz" wrap="square" lIns="0" tIns="0" rIns="0" bIns="0" rtlCol="0" anchor="t" anchorCtr="0">
            <a:noAutofit/>
          </a:bodyPr>
          <a:lstStyle>
            <a:defPPr>
              <a:defRPr lang="en-US"/>
            </a:defPPr>
            <a:lvl1pPr marL="0" algn="l" defTabSz="457184" rtl="0" eaLnBrk="1" latinLnBrk="0" hangingPunct="1">
              <a:defRPr sz="6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fld id="{95C52FFF-C217-CD4F-9C70-3AB1D7BD0912}" type="slidenum">
              <a:rPr lang="en-GB" smtClean="0"/>
              <a:t>100</a:t>
            </a:fld>
            <a:endParaRPr lang="en-GB" dirty="0"/>
          </a:p>
        </p:txBody>
      </p:sp>
    </p:spTree>
    <p:extLst>
      <p:ext uri="{BB962C8B-B14F-4D97-AF65-F5344CB8AC3E}">
        <p14:creationId xmlns:p14="http://schemas.microsoft.com/office/powerpoint/2010/main" val="2544783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0754" y="0"/>
            <a:ext cx="4532970" cy="2896568"/>
          </a:xfrm>
          <a:prstGeom prst="rect">
            <a:avLst/>
          </a:prstGeom>
        </p:spPr>
      </p:pic>
      <p:sp>
        <p:nvSpPr>
          <p:cNvPr id="4" name="Content Placeholder 3"/>
          <p:cNvSpPr>
            <a:spLocks noGrp="1"/>
          </p:cNvSpPr>
          <p:nvPr>
            <p:ph sz="quarter" idx="11"/>
          </p:nvPr>
        </p:nvSpPr>
        <p:spPr/>
        <p:txBody>
          <a:bodyPr/>
          <a:lstStyle/>
          <a:p>
            <a:r>
              <a:rPr lang="en-US" sz="900" dirty="0"/>
              <a:t>Goals</a:t>
            </a:r>
          </a:p>
          <a:p>
            <a:pPr lvl="2"/>
            <a:r>
              <a:rPr lang="en-US" dirty="0"/>
              <a:t>The company needed to increase the production levels of its renewable energy generation installations in Europe </a:t>
            </a:r>
          </a:p>
          <a:p>
            <a:pPr lvl="2"/>
            <a:r>
              <a:rPr lang="en-US" dirty="0"/>
              <a:t>9REN wanted to reduce its field operations maintenance costs by minimizing manual supervision of plant operations </a:t>
            </a:r>
          </a:p>
          <a:p>
            <a:r>
              <a:rPr lang="en-US" sz="900" dirty="0"/>
              <a:t>Challenges</a:t>
            </a:r>
          </a:p>
          <a:p>
            <a:pPr lvl="2"/>
            <a:r>
              <a:rPr lang="en-US" dirty="0"/>
              <a:t>Geographic dispersion of the company’s power generation sites throughout Spain and Italy demanded a centralized approach to system monitoring across differing time zones and weather patterns</a:t>
            </a:r>
          </a:p>
          <a:p>
            <a:pPr lvl="2"/>
            <a:r>
              <a:rPr lang="en-US" dirty="0"/>
              <a:t>9REN required a solution that could easily scale with the projected installation of new renewable energy Infrastructure in new regions </a:t>
            </a:r>
          </a:p>
          <a:p>
            <a:r>
              <a:rPr lang="en-US" sz="900" dirty="0"/>
              <a:t>Results</a:t>
            </a:r>
          </a:p>
          <a:p>
            <a:pPr lvl="2"/>
            <a:r>
              <a:rPr lang="en-US" dirty="0"/>
              <a:t>Monitoring technology that provides instantaneous information from all photovoltaic plant installations has considerably reduced the cost of 9REN’s field operations </a:t>
            </a:r>
          </a:p>
          <a:p>
            <a:pPr lvl="2"/>
            <a:r>
              <a:rPr lang="en-US" dirty="0"/>
              <a:t>9REN improved company profitability and power availability from its </a:t>
            </a:r>
            <a:br>
              <a:rPr lang="en-US" dirty="0"/>
            </a:br>
            <a:r>
              <a:rPr lang="en-US" dirty="0"/>
              <a:t>renewable energy plants, and reduced maintenance costs by limiting </a:t>
            </a:r>
            <a:br>
              <a:rPr lang="en-US" dirty="0"/>
            </a:br>
            <a:r>
              <a:rPr lang="en-US" dirty="0"/>
              <a:t>the need for on-site control </a:t>
            </a:r>
          </a:p>
          <a:p>
            <a:pPr lvl="2"/>
            <a:endParaRPr lang="en-US" dirty="0"/>
          </a:p>
        </p:txBody>
      </p:sp>
      <p:sp>
        <p:nvSpPr>
          <p:cNvPr id="7" name="Text Placeholder 6"/>
          <p:cNvSpPr>
            <a:spLocks noGrp="1"/>
          </p:cNvSpPr>
          <p:nvPr>
            <p:ph type="body" sz="quarter" idx="15"/>
          </p:nvPr>
        </p:nvSpPr>
        <p:spPr/>
        <p:txBody>
          <a:bodyPr/>
          <a:lstStyle/>
          <a:p>
            <a:r>
              <a:rPr lang="en-US" dirty="0"/>
              <a:t>9REN Group</a:t>
            </a:r>
            <a:br>
              <a:rPr lang="en-US" dirty="0"/>
            </a:br>
            <a:r>
              <a:rPr lang="en-US" sz="1400" dirty="0">
                <a:solidFill>
                  <a:schemeClr val="accent2"/>
                </a:solidFill>
              </a:rPr>
              <a:t>Madrid, Spain</a:t>
            </a:r>
          </a:p>
          <a:p>
            <a:r>
              <a:rPr lang="en-US" dirty="0"/>
              <a:t> </a:t>
            </a:r>
          </a:p>
          <a:p>
            <a:endParaRPr lang="en-US" dirty="0"/>
          </a:p>
        </p:txBody>
      </p:sp>
      <p:sp>
        <p:nvSpPr>
          <p:cNvPr id="8" name="Text Placeholder 7"/>
          <p:cNvSpPr>
            <a:spLocks noGrp="1"/>
          </p:cNvSpPr>
          <p:nvPr>
            <p:ph type="body" sz="quarter" idx="16"/>
          </p:nvPr>
        </p:nvSpPr>
        <p:spPr/>
        <p:txBody>
          <a:bodyPr/>
          <a:lstStyle/>
          <a:p>
            <a:pPr lvl="0"/>
            <a:r>
              <a:rPr lang="en-US" sz="900" dirty="0"/>
              <a:t>Industry: Power and Utilities</a:t>
            </a:r>
          </a:p>
          <a:p>
            <a:r>
              <a:rPr lang="en-US" sz="900" dirty="0"/>
              <a:t>Products: System Platform, InTouch HMI  (Standard Edition)</a:t>
            </a:r>
          </a:p>
          <a:p>
            <a:pPr lvl="0"/>
            <a:r>
              <a:rPr lang="en-US" b="0" dirty="0">
                <a:solidFill>
                  <a:schemeClr val="tx1">
                    <a:lumMod val="65000"/>
                    <a:lumOff val="35000"/>
                  </a:schemeClr>
                </a:solidFill>
              </a:rPr>
              <a:t>“9REN has improved the availability of this system using the very reliable solution from AVEVA. If you want to offer the market a better solution, you need to use an up-to-date monitoring system. AVEVA gave us this capability.” </a:t>
            </a:r>
            <a:endParaRPr lang="en-US" dirty="0"/>
          </a:p>
          <a:p>
            <a:pPr lvl="0"/>
            <a:r>
              <a:rPr lang="en-US" sz="900" dirty="0"/>
              <a:t>Francisco </a:t>
            </a:r>
            <a:r>
              <a:rPr lang="en-US" sz="900" dirty="0" err="1"/>
              <a:t>Alija</a:t>
            </a:r>
            <a:r>
              <a:rPr lang="en-US" sz="900" dirty="0"/>
              <a:t>, </a:t>
            </a:r>
            <a:r>
              <a:rPr lang="en-US" sz="900" b="0" dirty="0"/>
              <a:t>Monitoring and Control Manager, 9REN Group </a:t>
            </a:r>
            <a:endParaRPr lang="en-US" sz="900" dirty="0"/>
          </a:p>
          <a:p>
            <a:pPr lvl="0"/>
            <a:endParaRPr lang="en-US" sz="900" dirty="0"/>
          </a:p>
        </p:txBody>
      </p:sp>
      <p:grpSp>
        <p:nvGrpSpPr>
          <p:cNvPr id="11" name="Group 10">
            <a:extLst>
              <a:ext uri="{FF2B5EF4-FFF2-40B4-BE49-F238E27FC236}">
                <a16:creationId xmlns:a16="http://schemas.microsoft.com/office/drawing/2014/main" xmlns="" id="{C06F49EC-64C5-D34D-A6B9-09AEDB1C9BD5}"/>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D27DD914-1693-F746-BA5C-0218D9B72511}"/>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BAD64992-7CF1-524D-9A84-E731AF4DEC2A}"/>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C7CDE7F9-3E74-924A-9012-4D0D1B4D8706}"/>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0" name="Slide Number Placeholder 9">
            <a:extLst>
              <a:ext uri="{FF2B5EF4-FFF2-40B4-BE49-F238E27FC236}">
                <a16:creationId xmlns:a16="http://schemas.microsoft.com/office/drawing/2014/main" xmlns="" id="{76513CB2-2150-914F-AF03-C2FC1B7C521D}"/>
              </a:ext>
            </a:extLst>
          </p:cNvPr>
          <p:cNvSpPr>
            <a:spLocks noGrp="1"/>
          </p:cNvSpPr>
          <p:nvPr>
            <p:ph type="sldNum" sz="quarter" idx="4"/>
          </p:nvPr>
        </p:nvSpPr>
        <p:spPr/>
        <p:txBody>
          <a:bodyPr/>
          <a:lstStyle/>
          <a:p>
            <a:r>
              <a:rPr lang="en-US"/>
              <a:t>Page </a:t>
            </a:r>
            <a:fld id="{5A9C12DC-491F-9444-86A2-13AC5C62A2FC}" type="slidenum">
              <a:rPr lang="en-US" smtClean="0"/>
              <a:pPr/>
              <a:t>101</a:t>
            </a:fld>
            <a:endParaRPr lang="en-US" dirty="0"/>
          </a:p>
        </p:txBody>
      </p:sp>
      <p:sp>
        <p:nvSpPr>
          <p:cNvPr id="15" name="Footer Placeholder 14">
            <a:extLst>
              <a:ext uri="{FF2B5EF4-FFF2-40B4-BE49-F238E27FC236}">
                <a16:creationId xmlns:a16="http://schemas.microsoft.com/office/drawing/2014/main" xmlns="" id="{91C348C3-8F5D-D046-B704-27614D755C13}"/>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B2D9D48D-BA83-2745-9053-5CA8A5861D21}"/>
              </a:ext>
            </a:extLst>
          </p:cNvPr>
          <p:cNvSpPr/>
          <p:nvPr/>
        </p:nvSpPr>
        <p:spPr>
          <a:xfrm>
            <a:off x="4802345" y="4511916"/>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42471572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4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0" y="0"/>
            <a:ext cx="4562449" cy="2896568"/>
          </a:xfrm>
          <a:prstGeom prst="rect">
            <a:avLst/>
          </a:prstGeom>
          <a:noFill/>
          <a:ln>
            <a:noFill/>
          </a:ln>
        </p:spPr>
      </p:pic>
      <p:sp>
        <p:nvSpPr>
          <p:cNvPr id="4" name="Content Placeholder 3"/>
          <p:cNvSpPr>
            <a:spLocks noGrp="1"/>
          </p:cNvSpPr>
          <p:nvPr>
            <p:ph sz="quarter" idx="11"/>
          </p:nvPr>
        </p:nvSpPr>
        <p:spPr/>
        <p:txBody>
          <a:bodyPr/>
          <a:lstStyle/>
          <a:p>
            <a:r>
              <a:rPr lang="en-US" sz="900" dirty="0">
                <a:sym typeface="Arial"/>
              </a:rPr>
              <a:t>Goals</a:t>
            </a:r>
          </a:p>
          <a:p>
            <a:pPr lvl="2">
              <a:lnSpc>
                <a:spcPct val="100000"/>
              </a:lnSpc>
            </a:pPr>
            <a:r>
              <a:rPr lang="en-US" dirty="0">
                <a:sym typeface="Arial"/>
              </a:rPr>
              <a:t>Provide reliable electric power to the entire island chain</a:t>
            </a:r>
          </a:p>
          <a:p>
            <a:pPr lvl="2">
              <a:lnSpc>
                <a:spcPct val="100000"/>
              </a:lnSpc>
            </a:pPr>
            <a:r>
              <a:rPr lang="en-US" dirty="0">
                <a:sym typeface="Arial"/>
              </a:rPr>
              <a:t>Deploy new capabilities and integrate new equipment self-sufficiently</a:t>
            </a:r>
          </a:p>
          <a:p>
            <a:pPr lvl="2">
              <a:lnSpc>
                <a:spcPct val="100000"/>
              </a:lnSpc>
            </a:pPr>
            <a:r>
              <a:rPr lang="en-US" dirty="0">
                <a:sym typeface="Arial"/>
              </a:rPr>
              <a:t>Attain ISO 14001-2004 certification</a:t>
            </a:r>
          </a:p>
          <a:p>
            <a:r>
              <a:rPr lang="en-US" sz="900" dirty="0">
                <a:sym typeface="Arial"/>
              </a:rPr>
              <a:t>Challenges</a:t>
            </a:r>
          </a:p>
          <a:p>
            <a:pPr lvl="2">
              <a:lnSpc>
                <a:spcPct val="100000"/>
              </a:lnSpc>
            </a:pPr>
            <a:r>
              <a:rPr lang="en-US" dirty="0">
                <a:sym typeface="Arial"/>
              </a:rPr>
              <a:t>Bermuda’s remote location in the Atlantic Ocean means that</a:t>
            </a:r>
            <a:br>
              <a:rPr lang="en-US" dirty="0">
                <a:sym typeface="Arial"/>
              </a:rPr>
            </a:br>
            <a:r>
              <a:rPr lang="en-US" dirty="0">
                <a:sym typeface="Arial"/>
              </a:rPr>
              <a:t>in-person support is not quick to arrive and sometimes not possible</a:t>
            </a:r>
          </a:p>
          <a:p>
            <a:pPr lvl="2">
              <a:lnSpc>
                <a:spcPct val="100000"/>
              </a:lnSpc>
            </a:pPr>
            <a:r>
              <a:rPr lang="en-US" dirty="0">
                <a:sym typeface="Arial"/>
              </a:rPr>
              <a:t>Island development will require increased power generation</a:t>
            </a:r>
            <a:br>
              <a:rPr lang="en-US" dirty="0">
                <a:sym typeface="Arial"/>
              </a:rPr>
            </a:br>
            <a:r>
              <a:rPr lang="en-US" dirty="0">
                <a:sym typeface="Arial"/>
              </a:rPr>
              <a:t>in the future</a:t>
            </a:r>
          </a:p>
          <a:p>
            <a:pPr lvl="2">
              <a:lnSpc>
                <a:spcPct val="100000"/>
              </a:lnSpc>
            </a:pPr>
            <a:r>
              <a:rPr lang="en-US" dirty="0">
                <a:sym typeface="Arial"/>
              </a:rPr>
              <a:t>BELCO was attempting to be the first organization in the territory</a:t>
            </a:r>
            <a:br>
              <a:rPr lang="en-US" dirty="0">
                <a:sym typeface="Arial"/>
              </a:rPr>
            </a:br>
            <a:r>
              <a:rPr lang="en-US" dirty="0">
                <a:sym typeface="Arial"/>
              </a:rPr>
              <a:t>to achieve ISO 14001:2004 certification</a:t>
            </a:r>
          </a:p>
          <a:p>
            <a:r>
              <a:rPr lang="en-US" sz="900" dirty="0">
                <a:sym typeface="Arial"/>
              </a:rPr>
              <a:t>Results</a:t>
            </a:r>
          </a:p>
          <a:p>
            <a:pPr lvl="2">
              <a:lnSpc>
                <a:spcPct val="100000"/>
              </a:lnSpc>
            </a:pPr>
            <a:r>
              <a:rPr lang="en-US" dirty="0">
                <a:sym typeface="Arial"/>
              </a:rPr>
              <a:t>With the help of the Wonderware software, BELCO’s generating</a:t>
            </a:r>
            <a:br>
              <a:rPr lang="en-US" dirty="0">
                <a:sym typeface="Arial"/>
              </a:rPr>
            </a:br>
            <a:r>
              <a:rPr lang="en-US" dirty="0">
                <a:sym typeface="Arial"/>
              </a:rPr>
              <a:t>plant  and transmissions and distribution system provide consistent electricity to the 65,500 residents and 465,000 tourists who visit Bermuda each year</a:t>
            </a:r>
          </a:p>
          <a:p>
            <a:pPr lvl="2">
              <a:lnSpc>
                <a:spcPct val="100000"/>
              </a:lnSpc>
            </a:pPr>
            <a:r>
              <a:rPr lang="en-US" dirty="0">
                <a:sym typeface="Arial"/>
              </a:rPr>
              <a:t>BELCO achieved the prestigious ISO 14001:2004 certification for environmental management, in part because of the data collection </a:t>
            </a:r>
            <a:br>
              <a:rPr lang="en-US" dirty="0">
                <a:sym typeface="Arial"/>
              </a:rPr>
            </a:br>
            <a:r>
              <a:rPr lang="en-US" dirty="0">
                <a:sym typeface="Arial"/>
              </a:rPr>
              <a:t>and reporting capabilities of the Wonderware Process Historian and </a:t>
            </a:r>
            <a:br>
              <a:rPr lang="en-US" dirty="0">
                <a:sym typeface="Arial"/>
              </a:rPr>
            </a:br>
            <a:r>
              <a:rPr lang="en-US" dirty="0">
                <a:sym typeface="Arial"/>
              </a:rPr>
              <a:t>Wonderware Mobile Operator Rounds</a:t>
            </a:r>
          </a:p>
          <a:p>
            <a:pPr lvl="2">
              <a:lnSpc>
                <a:spcPct val="100000"/>
              </a:lnSpc>
            </a:pPr>
            <a:endParaRPr lang="en-US" dirty="0">
              <a:sym typeface="Arial"/>
            </a:endParaRPr>
          </a:p>
        </p:txBody>
      </p:sp>
      <p:sp>
        <p:nvSpPr>
          <p:cNvPr id="7" name="Text Placeholder 6"/>
          <p:cNvSpPr>
            <a:spLocks noGrp="1"/>
          </p:cNvSpPr>
          <p:nvPr>
            <p:ph type="body" sz="quarter" idx="15"/>
          </p:nvPr>
        </p:nvSpPr>
        <p:spPr>
          <a:xfrm>
            <a:off x="252413" y="185739"/>
            <a:ext cx="4356964" cy="582888"/>
          </a:xfrm>
        </p:spPr>
        <p:txBody>
          <a:bodyPr/>
          <a:lstStyle/>
          <a:p>
            <a:r>
              <a:rPr lang="en-US" sz="1800" dirty="0"/>
              <a:t>Bermuda Electric Light Company Limited </a:t>
            </a:r>
            <a:r>
              <a:rPr lang="en-US" sz="1400" dirty="0">
                <a:solidFill>
                  <a:schemeClr val="accent2"/>
                </a:solidFill>
              </a:rPr>
              <a:t>Bermuda</a:t>
            </a:r>
          </a:p>
        </p:txBody>
      </p:sp>
      <p:sp>
        <p:nvSpPr>
          <p:cNvPr id="8" name="Text Placeholder 7"/>
          <p:cNvSpPr>
            <a:spLocks noGrp="1"/>
          </p:cNvSpPr>
          <p:nvPr>
            <p:ph type="body" sz="quarter" idx="16"/>
          </p:nvPr>
        </p:nvSpPr>
        <p:spPr/>
        <p:txBody>
          <a:bodyPr/>
          <a:lstStyle/>
          <a:p>
            <a:pPr lvl="0"/>
            <a:r>
              <a:rPr lang="en-US" dirty="0"/>
              <a:t>Industry: Power and Utilities</a:t>
            </a:r>
          </a:p>
          <a:p>
            <a:r>
              <a:rPr lang="en-US" dirty="0"/>
              <a:t>Products: System Platform, InTouch HMI</a:t>
            </a:r>
          </a:p>
          <a:p>
            <a:r>
              <a:rPr lang="en-US" b="0" dirty="0">
                <a:solidFill>
                  <a:schemeClr val="tx1">
                    <a:lumMod val="65000"/>
                    <a:lumOff val="35000"/>
                  </a:schemeClr>
                </a:solidFill>
              </a:rPr>
              <a:t>“The major advantage we’ve experienced is that it’s very easy to develop and integrate the Wonderware software with the wide variety of equipment we have here. Plus their support is global and very timely.” </a:t>
            </a:r>
            <a:endParaRPr lang="en-US" dirty="0"/>
          </a:p>
          <a:p>
            <a:pPr lvl="0"/>
            <a:r>
              <a:rPr lang="en-US" dirty="0"/>
              <a:t>John </a:t>
            </a:r>
            <a:r>
              <a:rPr lang="en-US" dirty="0" err="1"/>
              <a:t>Blizman</a:t>
            </a:r>
            <a:r>
              <a:rPr lang="en-US" dirty="0"/>
              <a:t>, </a:t>
            </a:r>
            <a:r>
              <a:rPr lang="en-US" b="0" dirty="0"/>
              <a:t>Vice President, Plant Management </a:t>
            </a:r>
            <a:endParaRPr lang="en-US" dirty="0"/>
          </a:p>
          <a:p>
            <a:pPr lvl="0"/>
            <a:endParaRPr lang="en-US" dirty="0"/>
          </a:p>
          <a:p>
            <a:pPr lvl="0"/>
            <a:endParaRPr lang="en-US" dirty="0"/>
          </a:p>
        </p:txBody>
      </p:sp>
      <p:grpSp>
        <p:nvGrpSpPr>
          <p:cNvPr id="11" name="Group 10">
            <a:extLst>
              <a:ext uri="{FF2B5EF4-FFF2-40B4-BE49-F238E27FC236}">
                <a16:creationId xmlns:a16="http://schemas.microsoft.com/office/drawing/2014/main" xmlns="" id="{947D367F-B0DA-7F42-A0AF-F385EFA99D9D}"/>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EC04DFF5-05D7-0B4D-8972-B8A8E7335A4F}"/>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C6B0ECE1-F391-C74C-8E38-C3EB74E3337A}"/>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B3364267-0F8D-FC43-9D44-F00E57F9E4A2}"/>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51D6C85D-59B8-BA49-BF9B-26F92C202ABA}"/>
              </a:ext>
            </a:extLst>
          </p:cNvPr>
          <p:cNvSpPr>
            <a:spLocks noGrp="1"/>
          </p:cNvSpPr>
          <p:nvPr>
            <p:ph type="sldNum" sz="quarter" idx="4"/>
          </p:nvPr>
        </p:nvSpPr>
        <p:spPr/>
        <p:txBody>
          <a:bodyPr/>
          <a:lstStyle/>
          <a:p>
            <a:r>
              <a:rPr lang="en-US"/>
              <a:t>Page </a:t>
            </a:r>
            <a:fld id="{5A9C12DC-491F-9444-86A2-13AC5C62A2FC}" type="slidenum">
              <a:rPr lang="en-US" smtClean="0"/>
              <a:pPr/>
              <a:t>102</a:t>
            </a:fld>
            <a:endParaRPr lang="en-US" dirty="0"/>
          </a:p>
        </p:txBody>
      </p:sp>
      <p:sp>
        <p:nvSpPr>
          <p:cNvPr id="15" name="Footer Placeholder 14">
            <a:extLst>
              <a:ext uri="{FF2B5EF4-FFF2-40B4-BE49-F238E27FC236}">
                <a16:creationId xmlns:a16="http://schemas.microsoft.com/office/drawing/2014/main" xmlns="" id="{57F0B30F-DD22-B046-A38B-68C4A65E7F2A}"/>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91CA1BE4-2B44-D445-91B1-E18C998D823D}"/>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4096482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1224" y="-7644"/>
            <a:ext cx="4555512" cy="2904779"/>
          </a:xfrm>
          <a:prstGeom prst="rect">
            <a:avLst/>
          </a:prstGeom>
        </p:spPr>
      </p:pic>
      <p:sp>
        <p:nvSpPr>
          <p:cNvPr id="9" name="Content Placeholder 8"/>
          <p:cNvSpPr>
            <a:spLocks noGrp="1"/>
          </p:cNvSpPr>
          <p:nvPr>
            <p:ph sz="quarter" idx="11"/>
          </p:nvPr>
        </p:nvSpPr>
        <p:spPr>
          <a:xfrm>
            <a:off x="252412" y="1050317"/>
            <a:ext cx="4012271" cy="3418927"/>
          </a:xfrm>
        </p:spPr>
        <p:txBody>
          <a:bodyPr/>
          <a:lstStyle/>
          <a:p>
            <a:pPr>
              <a:lnSpc>
                <a:spcPts val="1200"/>
              </a:lnSpc>
              <a:spcAft>
                <a:spcPts val="200"/>
              </a:spcAft>
            </a:pPr>
            <a:r>
              <a:rPr lang="en-US" sz="900" dirty="0">
                <a:sym typeface="Arial"/>
              </a:rPr>
              <a:t>Goals</a:t>
            </a:r>
          </a:p>
          <a:p>
            <a:pPr lvl="2">
              <a:spcAft>
                <a:spcPts val="200"/>
              </a:spcAft>
            </a:pPr>
            <a:r>
              <a:rPr lang="en-US" dirty="0">
                <a:sym typeface="Arial"/>
              </a:rPr>
              <a:t>Implement diverse information technologies and telecommunications</a:t>
            </a:r>
            <a:br>
              <a:rPr lang="en-US" dirty="0">
                <a:sym typeface="Arial"/>
              </a:rPr>
            </a:br>
            <a:r>
              <a:rPr lang="en-US" dirty="0">
                <a:sym typeface="Arial"/>
              </a:rPr>
              <a:t>like graphical systems, and SCADA Systems that involve mobile</a:t>
            </a:r>
            <a:br>
              <a:rPr lang="en-US" dirty="0">
                <a:sym typeface="Arial"/>
              </a:rPr>
            </a:br>
            <a:r>
              <a:rPr lang="en-US" dirty="0">
                <a:sym typeface="Arial"/>
              </a:rPr>
              <a:t>workforce operations</a:t>
            </a:r>
          </a:p>
          <a:p>
            <a:pPr lvl="2">
              <a:spcAft>
                <a:spcPts val="200"/>
              </a:spcAft>
            </a:pPr>
            <a:r>
              <a:rPr lang="en-US" dirty="0">
                <a:sym typeface="Arial"/>
              </a:rPr>
              <a:t>Centralize visibility and control over 38 transmission substations and</a:t>
            </a:r>
            <a:br>
              <a:rPr lang="en-US" dirty="0">
                <a:sym typeface="Arial"/>
              </a:rPr>
            </a:br>
            <a:r>
              <a:rPr lang="en-US" dirty="0">
                <a:sym typeface="Arial"/>
              </a:rPr>
              <a:t>140 sub-transmission substations throughout Northwestern territory</a:t>
            </a:r>
          </a:p>
          <a:p>
            <a:pPr lvl="2">
              <a:spcAft>
                <a:spcPts val="200"/>
              </a:spcAft>
            </a:pPr>
            <a:r>
              <a:rPr lang="en-US" dirty="0">
                <a:sym typeface="Arial"/>
              </a:rPr>
              <a:t>Generate, distribute and market electric power for almost 35.3 million customers and roughly 100 million people throughout Mexico and bordering nations</a:t>
            </a:r>
          </a:p>
          <a:p>
            <a:pPr>
              <a:lnSpc>
                <a:spcPts val="1200"/>
              </a:lnSpc>
              <a:spcAft>
                <a:spcPts val="200"/>
              </a:spcAft>
            </a:pPr>
            <a:r>
              <a:rPr lang="en-US" sz="900" dirty="0">
                <a:sym typeface="Arial"/>
              </a:rPr>
              <a:t>Challenges</a:t>
            </a:r>
          </a:p>
          <a:p>
            <a:pPr lvl="2">
              <a:spcAft>
                <a:spcPts val="200"/>
              </a:spcAft>
            </a:pPr>
            <a:r>
              <a:rPr lang="en-US" dirty="0">
                <a:sym typeface="Arial"/>
              </a:rPr>
              <a:t>Respond to and comply with governmental energy reform standards</a:t>
            </a:r>
          </a:p>
          <a:p>
            <a:pPr lvl="2">
              <a:spcAft>
                <a:spcPts val="200"/>
              </a:spcAft>
            </a:pPr>
            <a:r>
              <a:rPr lang="en-US" dirty="0">
                <a:sym typeface="Arial"/>
              </a:rPr>
              <a:t>Structure its assets, workforces and operations to align with the Smart Grid </a:t>
            </a:r>
            <a:br>
              <a:rPr lang="en-US" dirty="0">
                <a:sym typeface="Arial"/>
              </a:rPr>
            </a:br>
            <a:r>
              <a:rPr lang="en-US" dirty="0">
                <a:sym typeface="Arial"/>
              </a:rPr>
              <a:t>Maturity Model (an international policymaking standard)</a:t>
            </a:r>
          </a:p>
          <a:p>
            <a:pPr>
              <a:lnSpc>
                <a:spcPts val="1200"/>
              </a:lnSpc>
              <a:spcAft>
                <a:spcPts val="200"/>
              </a:spcAft>
            </a:pPr>
            <a:r>
              <a:rPr lang="en-US" sz="900" dirty="0">
                <a:sym typeface="Arial"/>
              </a:rPr>
              <a:t>Results</a:t>
            </a:r>
          </a:p>
          <a:p>
            <a:pPr lvl="2">
              <a:spcAft>
                <a:spcPts val="200"/>
              </a:spcAft>
            </a:pPr>
            <a:r>
              <a:rPr lang="en-US" dirty="0">
                <a:sym typeface="Arial"/>
              </a:rPr>
              <a:t>Orchestrated dynamic energy transmission models in real time</a:t>
            </a:r>
          </a:p>
          <a:p>
            <a:pPr lvl="2">
              <a:spcAft>
                <a:spcPts val="200"/>
              </a:spcAft>
            </a:pPr>
            <a:r>
              <a:rPr lang="en-US" dirty="0">
                <a:sym typeface="Arial"/>
              </a:rPr>
              <a:t>Archived maintenance data to monitor asset health</a:t>
            </a:r>
          </a:p>
          <a:p>
            <a:pPr lvl="2">
              <a:spcAft>
                <a:spcPts val="200"/>
              </a:spcAft>
            </a:pPr>
            <a:r>
              <a:rPr lang="en-US" dirty="0">
                <a:sym typeface="Arial"/>
              </a:rPr>
              <a:t>CFE making predictive decisions, mitigating risks and reducing costs</a:t>
            </a:r>
          </a:p>
          <a:p>
            <a:pPr lvl="2">
              <a:spcAft>
                <a:spcPts val="200"/>
              </a:spcAft>
            </a:pPr>
            <a:r>
              <a:rPr lang="en-US" dirty="0">
                <a:sym typeface="Arial"/>
              </a:rPr>
              <a:t>Punctually identifying technical features traditionally handled on an SAP system</a:t>
            </a:r>
          </a:p>
          <a:p>
            <a:pPr lvl="2">
              <a:spcAft>
                <a:spcPts val="200"/>
              </a:spcAft>
            </a:pPr>
            <a:r>
              <a:rPr lang="en-US" dirty="0">
                <a:sym typeface="Arial"/>
              </a:rPr>
              <a:t>Integrated Mobile Operator Rounds with its SAP system to more effectively and transparently view energy assets, and share real-time information with its mobile workforces</a:t>
            </a:r>
          </a:p>
        </p:txBody>
      </p:sp>
      <p:sp>
        <p:nvSpPr>
          <p:cNvPr id="7" name="Text Placeholder 6"/>
          <p:cNvSpPr>
            <a:spLocks noGrp="1"/>
          </p:cNvSpPr>
          <p:nvPr>
            <p:ph type="body" sz="quarter" idx="15"/>
          </p:nvPr>
        </p:nvSpPr>
        <p:spPr>
          <a:xfrm>
            <a:off x="252413" y="185739"/>
            <a:ext cx="4568969" cy="582888"/>
          </a:xfrm>
        </p:spPr>
        <p:txBody>
          <a:bodyPr/>
          <a:lstStyle/>
          <a:p>
            <a:r>
              <a:rPr lang="en-US" sz="1900" dirty="0"/>
              <a:t>Federal Electricity Commission (CFE)</a:t>
            </a:r>
          </a:p>
          <a:p>
            <a:r>
              <a:rPr lang="en-US" sz="1400" dirty="0">
                <a:solidFill>
                  <a:schemeClr val="accent2"/>
                </a:solidFill>
              </a:rPr>
              <a:t>Hermosillo, Mexico</a:t>
            </a:r>
          </a:p>
        </p:txBody>
      </p:sp>
      <p:sp>
        <p:nvSpPr>
          <p:cNvPr id="8" name="Text Placeholder 7"/>
          <p:cNvSpPr>
            <a:spLocks noGrp="1"/>
          </p:cNvSpPr>
          <p:nvPr>
            <p:ph type="body" sz="quarter" idx="16"/>
          </p:nvPr>
        </p:nvSpPr>
        <p:spPr/>
        <p:txBody>
          <a:bodyPr/>
          <a:lstStyle/>
          <a:p>
            <a:pPr lvl="0"/>
            <a:r>
              <a:rPr lang="en-US" dirty="0"/>
              <a:t>Industry: Power and Utilities</a:t>
            </a:r>
          </a:p>
          <a:p>
            <a:r>
              <a:rPr lang="en-US" dirty="0"/>
              <a:t>Products: Workflow Management, Intelligence, Mobile Operator Rounds</a:t>
            </a:r>
          </a:p>
          <a:p>
            <a:r>
              <a:rPr lang="en-US" b="0" dirty="0">
                <a:solidFill>
                  <a:schemeClr val="tx1">
                    <a:lumMod val="65000"/>
                    <a:lumOff val="35000"/>
                  </a:schemeClr>
                </a:solidFill>
              </a:rPr>
              <a:t>“The main benefits of these are that we have information in real time. We can make predictive decisions, mitigate risk, and reduce costs… We have calculated a rate of return on investment. For every dollar we invest, we can recover up to $10.”</a:t>
            </a:r>
            <a:endParaRPr lang="en-US" dirty="0"/>
          </a:p>
          <a:p>
            <a:pPr lvl="0"/>
            <a:r>
              <a:rPr lang="en-US" dirty="0"/>
              <a:t>Judas Salcedo, </a:t>
            </a:r>
            <a:r>
              <a:rPr lang="en-US" b="0" dirty="0"/>
              <a:t>Head of Regional Department of Control CFE, Northwestern Transmission</a:t>
            </a:r>
          </a:p>
          <a:p>
            <a:pPr lvl="0"/>
            <a:endParaRPr lang="en-US" dirty="0"/>
          </a:p>
        </p:txBody>
      </p:sp>
      <p:grpSp>
        <p:nvGrpSpPr>
          <p:cNvPr id="10" name="Group 9">
            <a:extLst>
              <a:ext uri="{FF2B5EF4-FFF2-40B4-BE49-F238E27FC236}">
                <a16:creationId xmlns:a16="http://schemas.microsoft.com/office/drawing/2014/main" xmlns="" id="{C7B70132-5022-CC49-B3C1-2D549878A1A2}"/>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43493E5D-A12E-7548-947D-BD1351484262}"/>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112797BE-7009-654A-BA26-08D4D09856D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0CD452B9-780F-C943-AA46-75ABD43A550B}"/>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4" name="Slide Number Placeholder 3">
            <a:extLst>
              <a:ext uri="{FF2B5EF4-FFF2-40B4-BE49-F238E27FC236}">
                <a16:creationId xmlns:a16="http://schemas.microsoft.com/office/drawing/2014/main" xmlns="" id="{F1C02826-A7DF-E94D-901C-985CEFBE1C3B}"/>
              </a:ext>
            </a:extLst>
          </p:cNvPr>
          <p:cNvSpPr>
            <a:spLocks noGrp="1"/>
          </p:cNvSpPr>
          <p:nvPr>
            <p:ph type="sldNum" sz="quarter" idx="4"/>
          </p:nvPr>
        </p:nvSpPr>
        <p:spPr/>
        <p:txBody>
          <a:bodyPr/>
          <a:lstStyle/>
          <a:p>
            <a:r>
              <a:rPr lang="en-US"/>
              <a:t>Page </a:t>
            </a:r>
            <a:fld id="{5A9C12DC-491F-9444-86A2-13AC5C62A2FC}" type="slidenum">
              <a:rPr lang="en-US" smtClean="0"/>
              <a:pPr/>
              <a:t>103</a:t>
            </a:fld>
            <a:endParaRPr lang="en-US" dirty="0"/>
          </a:p>
        </p:txBody>
      </p:sp>
      <p:sp>
        <p:nvSpPr>
          <p:cNvPr id="14" name="Footer Placeholder 13">
            <a:extLst>
              <a:ext uri="{FF2B5EF4-FFF2-40B4-BE49-F238E27FC236}">
                <a16:creationId xmlns:a16="http://schemas.microsoft.com/office/drawing/2014/main" xmlns="" id="{784F1C06-A3C6-2343-B4AB-89F50C075F34}"/>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31EBECD2-0A4E-4E49-8C40-828D94B50512}"/>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42339021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50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1" y="-1465"/>
            <a:ext cx="4577717" cy="2906262"/>
          </a:xfrm>
          <a:prstGeom prst="rect">
            <a:avLst/>
          </a:prstGeom>
          <a:noFill/>
          <a:ln>
            <a:noFill/>
          </a:ln>
        </p:spPr>
      </p:pic>
      <p:sp>
        <p:nvSpPr>
          <p:cNvPr id="4" name="Content Placeholder 3"/>
          <p:cNvSpPr>
            <a:spLocks noGrp="1"/>
          </p:cNvSpPr>
          <p:nvPr>
            <p:ph sz="quarter" idx="11"/>
          </p:nvPr>
        </p:nvSpPr>
        <p:spPr>
          <a:xfrm>
            <a:off x="252413" y="1050317"/>
            <a:ext cx="4055266" cy="3418927"/>
          </a:xfrm>
        </p:spPr>
        <p:txBody>
          <a:bodyPr/>
          <a:lstStyle/>
          <a:p>
            <a:r>
              <a:rPr lang="en-US" sz="900" dirty="0"/>
              <a:t>Goals</a:t>
            </a:r>
          </a:p>
          <a:p>
            <a:pPr lvl="2"/>
            <a:r>
              <a:rPr lang="en-US" dirty="0"/>
              <a:t>To help China’s plan of reducing energy consumption by 20% </a:t>
            </a:r>
          </a:p>
          <a:p>
            <a:pPr lvl="2"/>
            <a:r>
              <a:rPr lang="en-US" dirty="0"/>
              <a:t>Expand plant capacity by constructing two new power generating units </a:t>
            </a:r>
          </a:p>
          <a:p>
            <a:r>
              <a:rPr lang="en-US" sz="900" dirty="0"/>
              <a:t>Challenges</a:t>
            </a:r>
          </a:p>
          <a:p>
            <a:pPr lvl="2"/>
            <a:r>
              <a:rPr lang="en-US" dirty="0"/>
              <a:t>Increase energy production while implementing energy-saving measures </a:t>
            </a:r>
          </a:p>
          <a:p>
            <a:pPr lvl="2"/>
            <a:r>
              <a:rPr lang="en-US" dirty="0"/>
              <a:t>Lower costs of production while adjusting to fluctuating market conditions </a:t>
            </a:r>
          </a:p>
          <a:p>
            <a:r>
              <a:rPr lang="en-US" sz="900" dirty="0"/>
              <a:t>Results</a:t>
            </a:r>
          </a:p>
          <a:p>
            <a:pPr lvl="2"/>
            <a:r>
              <a:rPr lang="en-US" dirty="0"/>
              <a:t>The solution helps provide 600 MW of additional power to Shanxi province </a:t>
            </a:r>
          </a:p>
          <a:p>
            <a:pPr lvl="2"/>
            <a:r>
              <a:rPr lang="en-US" dirty="0"/>
              <a:t>Significant cost savings realized via resource and performance optimization </a:t>
            </a:r>
          </a:p>
          <a:p>
            <a:pPr lvl="2"/>
            <a:r>
              <a:rPr lang="en-US" dirty="0"/>
              <a:t>Faster load-following capability through adaptive, non-linear, multivariable coordinated control </a:t>
            </a:r>
          </a:p>
          <a:p>
            <a:pPr lvl="2"/>
            <a:r>
              <a:rPr lang="en-US" dirty="0"/>
              <a:t>Improved asset reliability and reduced maintenance costs </a:t>
            </a:r>
          </a:p>
          <a:p>
            <a:pPr lvl="2"/>
            <a:r>
              <a:rPr lang="en-US" dirty="0"/>
              <a:t>Maximize asset return of investment of asset by balancing the availability and utilization of equipment, energy, fuel optimization and improvement </a:t>
            </a:r>
          </a:p>
          <a:p>
            <a:pPr lvl="2"/>
            <a:r>
              <a:rPr lang="en-US" dirty="0"/>
              <a:t>Improved plant availability and greater production efficiencies </a:t>
            </a:r>
          </a:p>
          <a:p>
            <a:pPr lvl="2"/>
            <a:endParaRPr lang="en-US" dirty="0"/>
          </a:p>
        </p:txBody>
      </p:sp>
      <p:sp>
        <p:nvSpPr>
          <p:cNvPr id="7" name="Text Placeholder 6"/>
          <p:cNvSpPr>
            <a:spLocks noGrp="1"/>
          </p:cNvSpPr>
          <p:nvPr>
            <p:ph type="body" sz="quarter" idx="15"/>
          </p:nvPr>
        </p:nvSpPr>
        <p:spPr/>
        <p:txBody>
          <a:bodyPr/>
          <a:lstStyle/>
          <a:p>
            <a:r>
              <a:rPr lang="en-US"/>
              <a:t>Datang Power</a:t>
            </a:r>
          </a:p>
          <a:p>
            <a:pPr lvl="1"/>
            <a:r>
              <a:rPr lang="en-US"/>
              <a:t>Datang City, China</a:t>
            </a:r>
            <a:endParaRPr lang="en-US" dirty="0"/>
          </a:p>
        </p:txBody>
      </p:sp>
      <p:sp>
        <p:nvSpPr>
          <p:cNvPr id="8" name="Text Placeholder 7"/>
          <p:cNvSpPr>
            <a:spLocks noGrp="1"/>
          </p:cNvSpPr>
          <p:nvPr>
            <p:ph type="body" sz="quarter" idx="16"/>
          </p:nvPr>
        </p:nvSpPr>
        <p:spPr/>
        <p:txBody>
          <a:bodyPr/>
          <a:lstStyle/>
          <a:p>
            <a:pPr lvl="0"/>
            <a:r>
              <a:rPr lang="en-US" dirty="0"/>
              <a:t>Industry: Power and Utilities</a:t>
            </a:r>
          </a:p>
          <a:p>
            <a:r>
              <a:rPr lang="en-US" dirty="0"/>
              <a:t>Products: System Platform, InTouch HMI  (Standard Edition), Process Historian, Process Historian Client</a:t>
            </a:r>
          </a:p>
          <a:p>
            <a:r>
              <a:rPr lang="en-US" b="0" dirty="0">
                <a:solidFill>
                  <a:schemeClr val="tx1">
                    <a:lumMod val="65000"/>
                    <a:lumOff val="35000"/>
                  </a:schemeClr>
                </a:solidFill>
              </a:rPr>
              <a:t>“AVEVA Operations Management has been an important partner, offering us a cost-effective process control solution and has helped to sharpen our competitive edge.” </a:t>
            </a:r>
            <a:endParaRPr lang="en-US" dirty="0"/>
          </a:p>
          <a:p>
            <a:r>
              <a:rPr lang="en-US" dirty="0"/>
              <a:t>Mr. </a:t>
            </a:r>
            <a:r>
              <a:rPr lang="en-US" dirty="0" err="1"/>
              <a:t>Jinjian</a:t>
            </a:r>
            <a:r>
              <a:rPr lang="en-US" dirty="0"/>
              <a:t>, </a:t>
            </a:r>
            <a:r>
              <a:rPr lang="en-US" b="0" dirty="0"/>
              <a:t>Operations </a:t>
            </a:r>
            <a:endParaRPr lang="en-US" dirty="0"/>
          </a:p>
          <a:p>
            <a:endParaRPr lang="en-US" dirty="0"/>
          </a:p>
        </p:txBody>
      </p:sp>
      <p:grpSp>
        <p:nvGrpSpPr>
          <p:cNvPr id="11" name="Group 10">
            <a:extLst>
              <a:ext uri="{FF2B5EF4-FFF2-40B4-BE49-F238E27FC236}">
                <a16:creationId xmlns:a16="http://schemas.microsoft.com/office/drawing/2014/main" xmlns="" id="{8166E87B-3C47-884A-AA2C-BD2CE61ABDE2}"/>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0654768-57A5-C345-9CED-85F396150885}"/>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49074CA0-060A-9A48-B53E-5205BFC9F591}"/>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BD70B68C-4951-164D-8630-37A5187A966A}"/>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C1DE9E68-12E8-DB47-B5DB-F521770608C7}"/>
              </a:ext>
            </a:extLst>
          </p:cNvPr>
          <p:cNvSpPr>
            <a:spLocks noGrp="1"/>
          </p:cNvSpPr>
          <p:nvPr>
            <p:ph type="sldNum" sz="quarter" idx="4"/>
          </p:nvPr>
        </p:nvSpPr>
        <p:spPr/>
        <p:txBody>
          <a:bodyPr/>
          <a:lstStyle/>
          <a:p>
            <a:r>
              <a:rPr lang="en-US"/>
              <a:t>Page </a:t>
            </a:r>
            <a:fld id="{5A9C12DC-491F-9444-86A2-13AC5C62A2FC}" type="slidenum">
              <a:rPr lang="en-US" smtClean="0"/>
              <a:pPr/>
              <a:t>104</a:t>
            </a:fld>
            <a:endParaRPr lang="en-US" dirty="0"/>
          </a:p>
        </p:txBody>
      </p:sp>
      <p:sp>
        <p:nvSpPr>
          <p:cNvPr id="15" name="Footer Placeholder 14">
            <a:extLst>
              <a:ext uri="{FF2B5EF4-FFF2-40B4-BE49-F238E27FC236}">
                <a16:creationId xmlns:a16="http://schemas.microsoft.com/office/drawing/2014/main" xmlns="" id="{DB10B53A-FFE3-EF49-994C-36ABFA369FE1}"/>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extLst>
              <a:ext uri="{FF2B5EF4-FFF2-40B4-BE49-F238E27FC236}">
                <a16:creationId xmlns:a16="http://schemas.microsoft.com/office/drawing/2014/main" xmlns="" id="{CD5C9509-8E1B-E143-9F69-5CC38D82F49B}"/>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0043992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0937" y="-36668"/>
            <a:ext cx="4599324" cy="2938968"/>
          </a:xfrm>
          <a:prstGeom prst="rect">
            <a:avLst/>
          </a:prstGeom>
        </p:spPr>
      </p:pic>
      <p:sp>
        <p:nvSpPr>
          <p:cNvPr id="4" name="Content Placeholder 3"/>
          <p:cNvSpPr>
            <a:spLocks noGrp="1"/>
          </p:cNvSpPr>
          <p:nvPr>
            <p:ph sz="quarter" idx="11"/>
          </p:nvPr>
        </p:nvSpPr>
        <p:spPr/>
        <p:txBody>
          <a:bodyPr/>
          <a:lstStyle/>
          <a:p>
            <a:pPr>
              <a:lnSpc>
                <a:spcPts val="1100"/>
              </a:lnSpc>
              <a:spcAft>
                <a:spcPts val="300"/>
              </a:spcAft>
            </a:pPr>
            <a:r>
              <a:rPr lang="en-US" sz="900" dirty="0"/>
              <a:t>Goals</a:t>
            </a:r>
          </a:p>
          <a:p>
            <a:pPr lvl="2">
              <a:lnSpc>
                <a:spcPts val="1100"/>
              </a:lnSpc>
              <a:spcAft>
                <a:spcPts val="300"/>
              </a:spcAft>
            </a:pPr>
            <a:r>
              <a:rPr lang="en-US" dirty="0"/>
              <a:t>Standardizing all power generation Infrastructure on a</a:t>
            </a:r>
            <a:br>
              <a:rPr lang="en-US" dirty="0"/>
            </a:br>
            <a:r>
              <a:rPr lang="en-US" dirty="0"/>
              <a:t>single software solution</a:t>
            </a:r>
          </a:p>
          <a:p>
            <a:pPr lvl="2">
              <a:lnSpc>
                <a:spcPts val="1100"/>
              </a:lnSpc>
              <a:spcAft>
                <a:spcPts val="300"/>
              </a:spcAft>
            </a:pPr>
            <a:r>
              <a:rPr lang="en-US" dirty="0"/>
              <a:t>Enhance capture of plant information for better plant optimization and </a:t>
            </a:r>
            <a:br>
              <a:rPr lang="en-US" dirty="0"/>
            </a:br>
            <a:r>
              <a:rPr lang="en-US" dirty="0"/>
              <a:t>resource allocation</a:t>
            </a:r>
          </a:p>
          <a:p>
            <a:pPr lvl="2">
              <a:lnSpc>
                <a:spcPts val="1100"/>
              </a:lnSpc>
              <a:spcAft>
                <a:spcPts val="300"/>
              </a:spcAft>
            </a:pPr>
            <a:r>
              <a:rPr lang="en-US" dirty="0"/>
              <a:t>Deliver better information in real-time for more effective </a:t>
            </a:r>
            <a:br>
              <a:rPr lang="en-US" dirty="0"/>
            </a:br>
            <a:r>
              <a:rPr lang="en-US" dirty="0"/>
              <a:t>operations management </a:t>
            </a:r>
          </a:p>
          <a:p>
            <a:pPr>
              <a:lnSpc>
                <a:spcPts val="1100"/>
              </a:lnSpc>
              <a:spcAft>
                <a:spcPts val="300"/>
              </a:spcAft>
            </a:pPr>
            <a:r>
              <a:rPr lang="en-US" sz="900" dirty="0"/>
              <a:t>Challenges</a:t>
            </a:r>
          </a:p>
          <a:p>
            <a:pPr lvl="2">
              <a:lnSpc>
                <a:spcPts val="1100"/>
              </a:lnSpc>
              <a:spcAft>
                <a:spcPts val="300"/>
              </a:spcAft>
            </a:pPr>
            <a:r>
              <a:rPr lang="en-US" dirty="0"/>
              <a:t>Each plant operated its own control and operational systems,</a:t>
            </a:r>
            <a:br>
              <a:rPr lang="en-US" dirty="0"/>
            </a:br>
            <a:r>
              <a:rPr lang="en-US" dirty="0"/>
              <a:t>no standard in place</a:t>
            </a:r>
          </a:p>
          <a:p>
            <a:pPr lvl="2">
              <a:lnSpc>
                <a:spcPts val="1100"/>
              </a:lnSpc>
              <a:spcAft>
                <a:spcPts val="300"/>
              </a:spcAft>
            </a:pPr>
            <a:r>
              <a:rPr lang="en-US" dirty="0"/>
              <a:t>Effectively merge IT systems to handle both transaction</a:t>
            </a:r>
            <a:br>
              <a:rPr lang="en-US" dirty="0"/>
            </a:br>
            <a:r>
              <a:rPr lang="en-US" dirty="0"/>
              <a:t>and plant information</a:t>
            </a:r>
          </a:p>
          <a:p>
            <a:pPr lvl="2">
              <a:lnSpc>
                <a:spcPts val="1100"/>
              </a:lnSpc>
              <a:spcAft>
                <a:spcPts val="300"/>
              </a:spcAft>
            </a:pPr>
            <a:r>
              <a:rPr lang="en-US" dirty="0"/>
              <a:t>Make masses of plant-level data as usable information. </a:t>
            </a:r>
          </a:p>
          <a:p>
            <a:pPr>
              <a:lnSpc>
                <a:spcPts val="1100"/>
              </a:lnSpc>
              <a:spcAft>
                <a:spcPts val="300"/>
              </a:spcAft>
            </a:pPr>
            <a:r>
              <a:rPr lang="en-US" sz="900" dirty="0"/>
              <a:t>Results</a:t>
            </a:r>
          </a:p>
          <a:p>
            <a:pPr lvl="2">
              <a:lnSpc>
                <a:spcPts val="1100"/>
              </a:lnSpc>
              <a:spcAft>
                <a:spcPts val="300"/>
              </a:spcAft>
            </a:pPr>
            <a:r>
              <a:rPr lang="en-US" dirty="0"/>
              <a:t>Established a standard software platform across all power plants</a:t>
            </a:r>
          </a:p>
          <a:p>
            <a:pPr lvl="2">
              <a:lnSpc>
                <a:spcPts val="1100"/>
              </a:lnSpc>
              <a:spcAft>
                <a:spcPts val="300"/>
              </a:spcAft>
            </a:pPr>
            <a:r>
              <a:rPr lang="en-US" dirty="0"/>
              <a:t>Centralized data acquisition enabling authorized staff to access and </a:t>
            </a:r>
            <a:br>
              <a:rPr lang="en-US" dirty="0"/>
            </a:br>
            <a:r>
              <a:rPr lang="en-US" dirty="0"/>
              <a:t>use for daily job performance</a:t>
            </a:r>
          </a:p>
          <a:p>
            <a:pPr lvl="2">
              <a:lnSpc>
                <a:spcPts val="1100"/>
              </a:lnSpc>
              <a:spcAft>
                <a:spcPts val="300"/>
              </a:spcAft>
            </a:pPr>
            <a:r>
              <a:rPr lang="en-US" dirty="0"/>
              <a:t>Successfully linked IT and the plant floor operations to effectively collect and assess data to make critical business decisions</a:t>
            </a:r>
          </a:p>
          <a:p>
            <a:pPr lvl="2">
              <a:lnSpc>
                <a:spcPts val="1100"/>
              </a:lnSpc>
              <a:spcAft>
                <a:spcPts val="300"/>
              </a:spcAft>
            </a:pPr>
            <a:r>
              <a:rPr lang="en-US" dirty="0"/>
              <a:t>Improved overall plant performance and incident response capabilities</a:t>
            </a:r>
          </a:p>
          <a:p>
            <a:pPr lvl="2">
              <a:lnSpc>
                <a:spcPts val="1100"/>
              </a:lnSpc>
              <a:spcAft>
                <a:spcPts val="300"/>
              </a:spcAft>
            </a:pPr>
            <a:r>
              <a:rPr lang="en-US" dirty="0"/>
              <a:t>Solution enables company to maintain ISA-95 standard </a:t>
            </a:r>
          </a:p>
          <a:p>
            <a:pPr lvl="2">
              <a:lnSpc>
                <a:spcPts val="1000"/>
              </a:lnSpc>
              <a:spcAft>
                <a:spcPts val="200"/>
              </a:spcAft>
            </a:pPr>
            <a:endParaRPr lang="en-US" dirty="0"/>
          </a:p>
        </p:txBody>
      </p:sp>
      <p:sp>
        <p:nvSpPr>
          <p:cNvPr id="7" name="Text Placeholder 6"/>
          <p:cNvSpPr>
            <a:spLocks noGrp="1"/>
          </p:cNvSpPr>
          <p:nvPr>
            <p:ph type="body" sz="quarter" idx="15"/>
          </p:nvPr>
        </p:nvSpPr>
        <p:spPr/>
        <p:txBody>
          <a:bodyPr/>
          <a:lstStyle/>
          <a:p>
            <a:r>
              <a:rPr lang="en-US" dirty="0"/>
              <a:t>Eskom Holdings Ltd.</a:t>
            </a:r>
          </a:p>
          <a:p>
            <a:pPr lvl="1"/>
            <a:r>
              <a:rPr lang="en-US" dirty="0"/>
              <a:t>Johannesburg, South Africa</a:t>
            </a:r>
          </a:p>
        </p:txBody>
      </p:sp>
      <p:sp>
        <p:nvSpPr>
          <p:cNvPr id="8" name="Text Placeholder 7"/>
          <p:cNvSpPr>
            <a:spLocks noGrp="1"/>
          </p:cNvSpPr>
          <p:nvPr>
            <p:ph type="body" sz="quarter" idx="16"/>
          </p:nvPr>
        </p:nvSpPr>
        <p:spPr/>
        <p:txBody>
          <a:bodyPr/>
          <a:lstStyle/>
          <a:p>
            <a:pPr lvl="0"/>
            <a:r>
              <a:rPr lang="en-US" dirty="0"/>
              <a:t>Industry: Power and Utilities</a:t>
            </a:r>
          </a:p>
          <a:p>
            <a:r>
              <a:rPr lang="en-US" dirty="0"/>
              <a:t>Products: Process Historian, Process Historian Client,</a:t>
            </a:r>
            <a:br>
              <a:rPr lang="en-US" dirty="0"/>
            </a:br>
            <a:r>
              <a:rPr lang="en-US" dirty="0"/>
              <a:t>InTouch HMI  (Standard Edition)</a:t>
            </a:r>
          </a:p>
          <a:p>
            <a:r>
              <a:rPr lang="en-US" b="0" dirty="0">
                <a:solidFill>
                  <a:schemeClr val="tx1">
                    <a:lumMod val="65000"/>
                    <a:lumOff val="35000"/>
                  </a:schemeClr>
                </a:solidFill>
              </a:rPr>
              <a:t>“Wonderware software provides our engineering and management teams with access to usable data that before was not readily available. We can now make decisions in real-time on our electricity generation capabilities, enabling Eskom to continue to improve the quality of life of more than 50 million people.” </a:t>
            </a:r>
            <a:endParaRPr lang="en-US" dirty="0"/>
          </a:p>
          <a:p>
            <a:r>
              <a:rPr lang="en-US" dirty="0"/>
              <a:t>John Viljoen, </a:t>
            </a:r>
            <a:r>
              <a:rPr lang="en-US" b="0" dirty="0"/>
              <a:t>Corporate Consultant for Generation Business Eskom Holdings Ltd </a:t>
            </a:r>
            <a:endParaRPr lang="en-US" dirty="0"/>
          </a:p>
          <a:p>
            <a:endParaRPr lang="en-US" dirty="0"/>
          </a:p>
        </p:txBody>
      </p:sp>
      <p:grpSp>
        <p:nvGrpSpPr>
          <p:cNvPr id="12" name="Group 11">
            <a:extLst>
              <a:ext uri="{FF2B5EF4-FFF2-40B4-BE49-F238E27FC236}">
                <a16:creationId xmlns:a16="http://schemas.microsoft.com/office/drawing/2014/main" xmlns="" id="{9F26702A-0DD5-4344-8A4B-238380BA9DA5}"/>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C2B391C7-97D9-614A-82F9-50B6EEE51230}"/>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9861065B-CC24-114B-9AFF-E510AF153A6C}"/>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1DB12515-06DE-BB4E-A3D7-147DD9DF6C13}"/>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0" name="Slide Number Placeholder 9">
            <a:extLst>
              <a:ext uri="{FF2B5EF4-FFF2-40B4-BE49-F238E27FC236}">
                <a16:creationId xmlns:a16="http://schemas.microsoft.com/office/drawing/2014/main" xmlns="" id="{3D785E3D-7B8B-1D42-BFB4-4133D8F8FC7A}"/>
              </a:ext>
            </a:extLst>
          </p:cNvPr>
          <p:cNvSpPr>
            <a:spLocks noGrp="1"/>
          </p:cNvSpPr>
          <p:nvPr>
            <p:ph type="sldNum" sz="quarter" idx="4"/>
          </p:nvPr>
        </p:nvSpPr>
        <p:spPr/>
        <p:txBody>
          <a:bodyPr/>
          <a:lstStyle/>
          <a:p>
            <a:r>
              <a:rPr lang="en-US"/>
              <a:t>Page </a:t>
            </a:r>
            <a:fld id="{5A9C12DC-491F-9444-86A2-13AC5C62A2FC}" type="slidenum">
              <a:rPr lang="en-US" smtClean="0"/>
              <a:pPr/>
              <a:t>105</a:t>
            </a:fld>
            <a:endParaRPr lang="en-US" dirty="0"/>
          </a:p>
        </p:txBody>
      </p:sp>
      <p:sp>
        <p:nvSpPr>
          <p:cNvPr id="16" name="Footer Placeholder 15">
            <a:extLst>
              <a:ext uri="{FF2B5EF4-FFF2-40B4-BE49-F238E27FC236}">
                <a16:creationId xmlns:a16="http://schemas.microsoft.com/office/drawing/2014/main" xmlns="" id="{C35A7332-4C00-F342-8345-EDF1C8486278}"/>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CBC3EEC1-8E1B-4345-B518-0EBB90BC8F84}"/>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457336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1457" y="0"/>
            <a:ext cx="4543729" cy="2903443"/>
          </a:xfrm>
          <a:prstGeom prst="rect">
            <a:avLst/>
          </a:prstGeom>
        </p:spPr>
      </p:pic>
      <p:sp>
        <p:nvSpPr>
          <p:cNvPr id="4" name="Content Placeholder 3"/>
          <p:cNvSpPr>
            <a:spLocks noGrp="1"/>
          </p:cNvSpPr>
          <p:nvPr>
            <p:ph sz="quarter" idx="11"/>
          </p:nvPr>
        </p:nvSpPr>
        <p:spPr/>
        <p:txBody>
          <a:bodyPr/>
          <a:lstStyle/>
          <a:p>
            <a:r>
              <a:rPr lang="en-US" sz="900" dirty="0"/>
              <a:t>Goals</a:t>
            </a:r>
          </a:p>
          <a:p>
            <a:pPr lvl="2"/>
            <a:r>
              <a:rPr lang="en-US" dirty="0"/>
              <a:t>Install simulation system to help boost safety, efficiency and profitability at the plant </a:t>
            </a:r>
          </a:p>
          <a:p>
            <a:r>
              <a:rPr lang="en-US" sz="900" dirty="0"/>
              <a:t>Challenges</a:t>
            </a:r>
          </a:p>
          <a:p>
            <a:pPr lvl="2"/>
            <a:r>
              <a:rPr lang="en-US" dirty="0"/>
              <a:t>Improve productivity and plant operations, while increasing operator plant understanding, safety and reducing operating costs </a:t>
            </a:r>
          </a:p>
          <a:p>
            <a:r>
              <a:rPr lang="en-US" sz="900" dirty="0"/>
              <a:t>Results</a:t>
            </a:r>
          </a:p>
          <a:p>
            <a:pPr lvl="2"/>
            <a:r>
              <a:rPr lang="en-US" dirty="0"/>
              <a:t>The simulation system has reduced operating costs, while plant understanding and personnel safety have improved </a:t>
            </a:r>
          </a:p>
          <a:p>
            <a:pPr lvl="2"/>
            <a:r>
              <a:rPr lang="en-US" dirty="0"/>
              <a:t>Assists in providing continuous electricity to 95% of South Africa (around 60% of the total electricity consumed on the African continent) </a:t>
            </a:r>
          </a:p>
          <a:p>
            <a:pPr lvl="2"/>
            <a:endParaRPr lang="en-US" dirty="0"/>
          </a:p>
        </p:txBody>
      </p:sp>
      <p:sp>
        <p:nvSpPr>
          <p:cNvPr id="7" name="Text Placeholder 6"/>
          <p:cNvSpPr>
            <a:spLocks noGrp="1"/>
          </p:cNvSpPr>
          <p:nvPr>
            <p:ph type="body" sz="quarter" idx="15"/>
          </p:nvPr>
        </p:nvSpPr>
        <p:spPr/>
        <p:txBody>
          <a:bodyPr/>
          <a:lstStyle/>
          <a:p>
            <a:r>
              <a:rPr lang="en-US" dirty="0"/>
              <a:t>Eskom </a:t>
            </a:r>
            <a:r>
              <a:rPr lang="en-US" dirty="0" err="1"/>
              <a:t>Lethabo</a:t>
            </a:r>
            <a:r>
              <a:rPr lang="en-US" dirty="0"/>
              <a:t> Power Station</a:t>
            </a:r>
          </a:p>
          <a:p>
            <a:pPr lvl="1"/>
            <a:r>
              <a:rPr lang="en-US" dirty="0"/>
              <a:t>South Africa</a:t>
            </a:r>
          </a:p>
        </p:txBody>
      </p:sp>
      <p:sp>
        <p:nvSpPr>
          <p:cNvPr id="8" name="Text Placeholder 7"/>
          <p:cNvSpPr>
            <a:spLocks noGrp="1"/>
          </p:cNvSpPr>
          <p:nvPr>
            <p:ph type="body" sz="quarter" idx="16"/>
          </p:nvPr>
        </p:nvSpPr>
        <p:spPr/>
        <p:txBody>
          <a:bodyPr/>
          <a:lstStyle/>
          <a:p>
            <a:pPr lvl="0"/>
            <a:r>
              <a:rPr lang="en-US" dirty="0"/>
              <a:t>Industry: Power and Utilities</a:t>
            </a:r>
          </a:p>
          <a:p>
            <a:r>
              <a:rPr lang="en-US" dirty="0"/>
              <a:t>Products: InTouch HMI  (Standard Edition)</a:t>
            </a:r>
          </a:p>
          <a:p>
            <a:r>
              <a:rPr lang="en-US" b="0" dirty="0">
                <a:solidFill>
                  <a:schemeClr val="tx1">
                    <a:lumMod val="65000"/>
                    <a:lumOff val="35000"/>
                  </a:schemeClr>
                </a:solidFill>
              </a:rPr>
              <a:t>“Simulation Platform delivered the Simulator on time and to budget. We are completing our training program on the Simulator and have been amazed at how easy the system is to learn and work with.” </a:t>
            </a:r>
          </a:p>
          <a:p>
            <a:r>
              <a:rPr lang="en-US" dirty="0" err="1"/>
              <a:t>Abrie</a:t>
            </a:r>
            <a:r>
              <a:rPr lang="en-US" dirty="0"/>
              <a:t> Venter, </a:t>
            </a:r>
            <a:r>
              <a:rPr lang="en-US" b="0" dirty="0"/>
              <a:t>Eskom Training Manager</a:t>
            </a:r>
            <a:endParaRPr lang="en-US" dirty="0"/>
          </a:p>
          <a:p>
            <a:endParaRPr lang="en-US" dirty="0"/>
          </a:p>
        </p:txBody>
      </p:sp>
      <p:grpSp>
        <p:nvGrpSpPr>
          <p:cNvPr id="12" name="Group 11">
            <a:extLst>
              <a:ext uri="{FF2B5EF4-FFF2-40B4-BE49-F238E27FC236}">
                <a16:creationId xmlns:a16="http://schemas.microsoft.com/office/drawing/2014/main" xmlns="" id="{3B92B346-9748-264D-BB61-D02F9A3AF743}"/>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C63EC2D5-F018-3548-91FF-72B15F26FEFF}"/>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11BE5A79-DF8F-C948-BF2B-C7C4F2CA7943}"/>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BF57351F-3BDA-FA40-8373-7BF08003AB3C}"/>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2F27DFB5-A8FA-8247-910D-6C2C7628F672}"/>
              </a:ext>
            </a:extLst>
          </p:cNvPr>
          <p:cNvSpPr>
            <a:spLocks noGrp="1"/>
          </p:cNvSpPr>
          <p:nvPr>
            <p:ph type="sldNum" sz="quarter" idx="4"/>
          </p:nvPr>
        </p:nvSpPr>
        <p:spPr/>
        <p:txBody>
          <a:bodyPr/>
          <a:lstStyle/>
          <a:p>
            <a:r>
              <a:rPr lang="en-US"/>
              <a:t>Page </a:t>
            </a:r>
            <a:fld id="{5A9C12DC-491F-9444-86A2-13AC5C62A2FC}" type="slidenum">
              <a:rPr lang="en-US" smtClean="0"/>
              <a:pPr/>
              <a:t>106</a:t>
            </a:fld>
            <a:endParaRPr lang="en-US" dirty="0"/>
          </a:p>
        </p:txBody>
      </p:sp>
      <p:sp>
        <p:nvSpPr>
          <p:cNvPr id="10" name="Footer Placeholder 9">
            <a:extLst>
              <a:ext uri="{FF2B5EF4-FFF2-40B4-BE49-F238E27FC236}">
                <a16:creationId xmlns:a16="http://schemas.microsoft.com/office/drawing/2014/main" xmlns="" id="{D159E324-DBB6-534F-8B4E-5EAC78AA053E}"/>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D23F9735-E6A0-D443-8864-CBC78C938240}"/>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42916352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5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0" y="0"/>
            <a:ext cx="4577718" cy="2904780"/>
          </a:xfrm>
          <a:prstGeom prst="rect">
            <a:avLst/>
          </a:prstGeom>
          <a:noFill/>
          <a:ln>
            <a:noFill/>
          </a:ln>
        </p:spPr>
      </p:pic>
      <p:sp>
        <p:nvSpPr>
          <p:cNvPr id="4" name="Content Placeholder 3"/>
          <p:cNvSpPr>
            <a:spLocks noGrp="1"/>
          </p:cNvSpPr>
          <p:nvPr>
            <p:ph sz="quarter" idx="11"/>
          </p:nvPr>
        </p:nvSpPr>
        <p:spPr/>
        <p:txBody>
          <a:bodyPr/>
          <a:lstStyle/>
          <a:p>
            <a:r>
              <a:rPr lang="en-US" sz="900" dirty="0"/>
              <a:t>Goals</a:t>
            </a:r>
          </a:p>
          <a:p>
            <a:pPr lvl="2"/>
            <a:r>
              <a:rPr lang="en-US" dirty="0" err="1"/>
              <a:t>GenOn</a:t>
            </a:r>
            <a:r>
              <a:rPr lang="en-US" dirty="0"/>
              <a:t> Energy needed to develop a training program to enable the easy transfer of technical knowledge and real-world experience from veteran power plant operators to new trainees in the shortest possible time period </a:t>
            </a:r>
          </a:p>
          <a:p>
            <a:pPr lvl="2"/>
            <a:r>
              <a:rPr lang="en-US" dirty="0"/>
              <a:t>The company required a training solution that could deliver a high-fidelity model of the Circulating Fluidized Bed (CFB) waste coal-fired </a:t>
            </a:r>
            <a:br>
              <a:rPr lang="en-US" dirty="0"/>
            </a:br>
            <a:r>
              <a:rPr lang="en-US" dirty="0"/>
              <a:t>combustion process </a:t>
            </a:r>
          </a:p>
          <a:p>
            <a:r>
              <a:rPr lang="en-US" sz="900" dirty="0"/>
              <a:t>Challenges</a:t>
            </a:r>
          </a:p>
          <a:p>
            <a:pPr lvl="2"/>
            <a:r>
              <a:rPr lang="en-US" dirty="0"/>
              <a:t>New equipment and upgrades required the testing of alternative </a:t>
            </a:r>
            <a:br>
              <a:rPr lang="en-US" dirty="0"/>
            </a:br>
            <a:r>
              <a:rPr lang="en-US" dirty="0"/>
              <a:t>procedures and processes, which needed to be conducted without </a:t>
            </a:r>
            <a:br>
              <a:rPr lang="en-US" dirty="0"/>
            </a:br>
            <a:r>
              <a:rPr lang="en-US" dirty="0"/>
              <a:t>impacting live plant operations </a:t>
            </a:r>
          </a:p>
          <a:p>
            <a:r>
              <a:rPr lang="en-US" sz="900" dirty="0"/>
              <a:t>Results</a:t>
            </a:r>
          </a:p>
          <a:p>
            <a:pPr lvl="2"/>
            <a:r>
              <a:rPr lang="en-US" dirty="0"/>
              <a:t>The simulator is successfully being used to qualify new trainees and simulation training has standardized responses to specific problem or </a:t>
            </a:r>
            <a:br>
              <a:rPr lang="en-US" dirty="0"/>
            </a:br>
            <a:r>
              <a:rPr lang="en-US" dirty="0"/>
              <a:t>error conditions </a:t>
            </a:r>
          </a:p>
          <a:p>
            <a:pPr lvl="2"/>
            <a:r>
              <a:rPr lang="en-US" dirty="0"/>
              <a:t>All control changes are first made and tested on the simulator before implementing on the plant, improving operational efficiencies and adding higher levels of confidence to control room management </a:t>
            </a:r>
          </a:p>
          <a:p>
            <a:pPr lvl="2"/>
            <a:endParaRPr lang="en-US" dirty="0"/>
          </a:p>
        </p:txBody>
      </p:sp>
      <p:sp>
        <p:nvSpPr>
          <p:cNvPr id="7" name="Text Placeholder 6"/>
          <p:cNvSpPr>
            <a:spLocks noGrp="1"/>
          </p:cNvSpPr>
          <p:nvPr>
            <p:ph type="body" sz="quarter" idx="15"/>
          </p:nvPr>
        </p:nvSpPr>
        <p:spPr/>
        <p:txBody>
          <a:bodyPr/>
          <a:lstStyle/>
          <a:p>
            <a:r>
              <a:rPr lang="en-US"/>
              <a:t>GenOn Energy</a:t>
            </a:r>
          </a:p>
          <a:p>
            <a:pPr lvl="1"/>
            <a:r>
              <a:rPr lang="en-US"/>
              <a:t>New Florence, Pa</a:t>
            </a:r>
          </a:p>
          <a:p>
            <a:r>
              <a:rPr lang="en-US"/>
              <a:t> </a:t>
            </a:r>
          </a:p>
          <a:p>
            <a:endParaRPr lang="en-US" dirty="0"/>
          </a:p>
        </p:txBody>
      </p:sp>
      <p:sp>
        <p:nvSpPr>
          <p:cNvPr id="8" name="Text Placeholder 7"/>
          <p:cNvSpPr>
            <a:spLocks noGrp="1"/>
          </p:cNvSpPr>
          <p:nvPr>
            <p:ph type="body" sz="quarter" idx="16"/>
          </p:nvPr>
        </p:nvSpPr>
        <p:spPr/>
        <p:txBody>
          <a:bodyPr/>
          <a:lstStyle/>
          <a:p>
            <a:pPr lvl="0"/>
            <a:r>
              <a:rPr lang="en-US" dirty="0"/>
              <a:t>Industry: Power and Utilities</a:t>
            </a:r>
          </a:p>
          <a:p>
            <a:r>
              <a:rPr lang="en-US" dirty="0"/>
              <a:t>Products: DYNSIM Dynamic Simulation</a:t>
            </a:r>
          </a:p>
          <a:p>
            <a:r>
              <a:rPr lang="en-US" b="0" dirty="0">
                <a:solidFill>
                  <a:schemeClr val="tx1">
                    <a:lumMod val="65000"/>
                    <a:lumOff val="35000"/>
                  </a:schemeClr>
                </a:solidFill>
              </a:rPr>
              <a:t>“The AVEVA solution has helped us significantly, that’s the pure dollars and cents of the project. But there’s also been quality of life improvements regarding overtime for the control room operators.”</a:t>
            </a:r>
            <a:endParaRPr lang="en-US" dirty="0"/>
          </a:p>
          <a:p>
            <a:r>
              <a:rPr lang="en-US" dirty="0"/>
              <a:t>Alan Metzler, Operations Manager, </a:t>
            </a:r>
            <a:r>
              <a:rPr lang="en-US" b="0" dirty="0" err="1"/>
              <a:t>GenOn</a:t>
            </a:r>
            <a:r>
              <a:rPr lang="en-US" b="0" dirty="0"/>
              <a:t> Energy’s Seward Generating Station</a:t>
            </a:r>
            <a:endParaRPr lang="en-US" dirty="0"/>
          </a:p>
          <a:p>
            <a:endParaRPr lang="en-US" dirty="0"/>
          </a:p>
          <a:p>
            <a:endParaRPr lang="en-US" dirty="0"/>
          </a:p>
        </p:txBody>
      </p:sp>
      <p:grpSp>
        <p:nvGrpSpPr>
          <p:cNvPr id="11" name="Group 10">
            <a:extLst>
              <a:ext uri="{FF2B5EF4-FFF2-40B4-BE49-F238E27FC236}">
                <a16:creationId xmlns:a16="http://schemas.microsoft.com/office/drawing/2014/main" xmlns="" id="{B34DC28B-AFA3-D648-81B2-107A432251DE}"/>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5592EC1C-DB44-4949-ABEE-BE7D795FDDF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E236901B-DFBA-F540-8C8D-B204E00BA1C8}"/>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B7466C7A-7A22-7F44-AFD0-8618BC946A5E}"/>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EA82E3AB-FC56-B64D-AFBC-89C54907B3D4}"/>
              </a:ext>
            </a:extLst>
          </p:cNvPr>
          <p:cNvSpPr>
            <a:spLocks noGrp="1"/>
          </p:cNvSpPr>
          <p:nvPr>
            <p:ph type="sldNum" sz="quarter" idx="4"/>
          </p:nvPr>
        </p:nvSpPr>
        <p:spPr/>
        <p:txBody>
          <a:bodyPr/>
          <a:lstStyle/>
          <a:p>
            <a:r>
              <a:rPr lang="en-US"/>
              <a:t>Page </a:t>
            </a:r>
            <a:fld id="{5A9C12DC-491F-9444-86A2-13AC5C62A2FC}" type="slidenum">
              <a:rPr lang="en-US" smtClean="0"/>
              <a:pPr/>
              <a:t>107</a:t>
            </a:fld>
            <a:endParaRPr lang="en-US" dirty="0"/>
          </a:p>
        </p:txBody>
      </p:sp>
      <p:sp>
        <p:nvSpPr>
          <p:cNvPr id="15" name="Footer Placeholder 14">
            <a:extLst>
              <a:ext uri="{FF2B5EF4-FFF2-40B4-BE49-F238E27FC236}">
                <a16:creationId xmlns:a16="http://schemas.microsoft.com/office/drawing/2014/main" xmlns="" id="{0598A8AE-9FFE-4D4C-AAE7-1C55169384C3}"/>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DA243B5C-BC62-6C47-8B41-1B6CE4B40525}"/>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0393452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1547"/>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09341" y="0"/>
            <a:ext cx="4545820" cy="2904779"/>
          </a:xfrm>
          <a:prstGeom prst="rect">
            <a:avLst/>
          </a:prstGeom>
          <a:noFill/>
          <a:ln>
            <a:noFill/>
          </a:ln>
        </p:spPr>
      </p:pic>
      <p:sp>
        <p:nvSpPr>
          <p:cNvPr id="4" name="Content Placeholder 3"/>
          <p:cNvSpPr>
            <a:spLocks noGrp="1"/>
          </p:cNvSpPr>
          <p:nvPr>
            <p:ph sz="quarter" idx="11"/>
          </p:nvPr>
        </p:nvSpPr>
        <p:spPr/>
        <p:txBody>
          <a:bodyPr/>
          <a:lstStyle/>
          <a:p>
            <a:pPr>
              <a:lnSpc>
                <a:spcPts val="1100"/>
              </a:lnSpc>
              <a:spcAft>
                <a:spcPts val="300"/>
              </a:spcAft>
            </a:pPr>
            <a:r>
              <a:rPr lang="en-US" sz="900" dirty="0"/>
              <a:t>Goals</a:t>
            </a:r>
          </a:p>
          <a:p>
            <a:pPr lvl="2">
              <a:lnSpc>
                <a:spcPts val="1100"/>
              </a:lnSpc>
              <a:spcAft>
                <a:spcPts val="300"/>
              </a:spcAft>
            </a:pPr>
            <a:r>
              <a:rPr lang="en-US" dirty="0"/>
              <a:t>Replace the existing simulator as part of a DCS upgrade project</a:t>
            </a:r>
            <a:br>
              <a:rPr lang="en-US" dirty="0"/>
            </a:br>
            <a:r>
              <a:rPr lang="en-US" dirty="0"/>
              <a:t>to help prepare operations for the new user interface and</a:t>
            </a:r>
            <a:br>
              <a:rPr lang="en-US" dirty="0"/>
            </a:br>
            <a:r>
              <a:rPr lang="en-US" dirty="0"/>
              <a:t>control logic changes. </a:t>
            </a:r>
          </a:p>
          <a:p>
            <a:pPr lvl="2">
              <a:lnSpc>
                <a:spcPts val="1100"/>
              </a:lnSpc>
              <a:spcAft>
                <a:spcPts val="300"/>
              </a:spcAft>
            </a:pPr>
            <a:r>
              <a:rPr lang="en-US" dirty="0"/>
              <a:t>New simulator to replicate the actual dynamic response of the operations and without any significant loss of megawatt production. </a:t>
            </a:r>
          </a:p>
          <a:p>
            <a:pPr>
              <a:lnSpc>
                <a:spcPts val="1100"/>
              </a:lnSpc>
              <a:spcAft>
                <a:spcPts val="300"/>
              </a:spcAft>
            </a:pPr>
            <a:r>
              <a:rPr lang="en-US" sz="900" dirty="0"/>
              <a:t>Challenges</a:t>
            </a:r>
          </a:p>
          <a:p>
            <a:pPr lvl="2">
              <a:lnSpc>
                <a:spcPts val="1100"/>
              </a:lnSpc>
              <a:spcAft>
                <a:spcPts val="300"/>
              </a:spcAft>
            </a:pPr>
            <a:r>
              <a:rPr lang="en-US" dirty="0"/>
              <a:t>Validate the control logic against actual operations </a:t>
            </a:r>
          </a:p>
          <a:p>
            <a:pPr lvl="2">
              <a:lnSpc>
                <a:spcPts val="1100"/>
              </a:lnSpc>
              <a:spcAft>
                <a:spcPts val="300"/>
              </a:spcAft>
            </a:pPr>
            <a:r>
              <a:rPr lang="en-US" dirty="0"/>
              <a:t>Build operator knowledge and confidence in the new DCS</a:t>
            </a:r>
            <a:br>
              <a:rPr lang="en-US" dirty="0"/>
            </a:br>
            <a:r>
              <a:rPr lang="en-US" dirty="0"/>
              <a:t>prior to going online </a:t>
            </a:r>
          </a:p>
          <a:p>
            <a:pPr lvl="2">
              <a:lnSpc>
                <a:spcPts val="1100"/>
              </a:lnSpc>
              <a:spcAft>
                <a:spcPts val="300"/>
              </a:spcAft>
            </a:pPr>
            <a:r>
              <a:rPr lang="en-US" dirty="0"/>
              <a:t>Eliminate unplanned downtime or emergency shutdowns </a:t>
            </a:r>
          </a:p>
          <a:p>
            <a:pPr>
              <a:lnSpc>
                <a:spcPts val="1100"/>
              </a:lnSpc>
              <a:spcAft>
                <a:spcPts val="300"/>
              </a:spcAft>
            </a:pPr>
            <a:r>
              <a:rPr lang="en-US" sz="900" dirty="0"/>
              <a:t>Results</a:t>
            </a:r>
          </a:p>
          <a:p>
            <a:pPr lvl="2">
              <a:lnSpc>
                <a:spcPts val="1100"/>
              </a:lnSpc>
              <a:spcAft>
                <a:spcPts val="300"/>
              </a:spcAft>
            </a:pPr>
            <a:r>
              <a:rPr lang="en-US" dirty="0"/>
              <a:t>Validated control logic and identified and fixed critical errors</a:t>
            </a:r>
            <a:br>
              <a:rPr lang="en-US" dirty="0"/>
            </a:br>
            <a:r>
              <a:rPr lang="en-US" dirty="0"/>
              <a:t>prior to going online </a:t>
            </a:r>
          </a:p>
          <a:p>
            <a:pPr lvl="2">
              <a:lnSpc>
                <a:spcPts val="1100"/>
              </a:lnSpc>
              <a:spcAft>
                <a:spcPts val="300"/>
              </a:spcAft>
            </a:pPr>
            <a:r>
              <a:rPr lang="en-US" dirty="0"/>
              <a:t>Controls placed in automatic within 24 hours of start-up after</a:t>
            </a:r>
            <a:br>
              <a:rPr lang="en-US" dirty="0"/>
            </a:br>
            <a:r>
              <a:rPr lang="en-US" dirty="0"/>
              <a:t>DCS Upgrade </a:t>
            </a:r>
          </a:p>
          <a:p>
            <a:pPr lvl="2">
              <a:lnSpc>
                <a:spcPts val="1100"/>
              </a:lnSpc>
              <a:spcAft>
                <a:spcPts val="300"/>
              </a:spcAft>
            </a:pPr>
            <a:r>
              <a:rPr lang="en-US" dirty="0"/>
              <a:t>Avoided potential losses to plant due to shutdown estimated at $1,000,000 a day </a:t>
            </a:r>
          </a:p>
          <a:p>
            <a:pPr lvl="2">
              <a:lnSpc>
                <a:spcPts val="1100"/>
              </a:lnSpc>
              <a:spcAft>
                <a:spcPts val="300"/>
              </a:spcAft>
            </a:pPr>
            <a:r>
              <a:rPr lang="en-US" dirty="0"/>
              <a:t>Assists in maintaining a constant plant output of 13 million megawatt (MW) hours a year </a:t>
            </a:r>
          </a:p>
          <a:p>
            <a:pPr lvl="2">
              <a:lnSpc>
                <a:spcPts val="1100"/>
              </a:lnSpc>
              <a:spcAft>
                <a:spcPts val="300"/>
              </a:spcAft>
            </a:pPr>
            <a:endParaRPr lang="en-US" dirty="0"/>
          </a:p>
        </p:txBody>
      </p:sp>
      <p:sp>
        <p:nvSpPr>
          <p:cNvPr id="7" name="Text Placeholder 6"/>
          <p:cNvSpPr>
            <a:spLocks noGrp="1"/>
          </p:cNvSpPr>
          <p:nvPr>
            <p:ph type="body" sz="quarter" idx="15"/>
          </p:nvPr>
        </p:nvSpPr>
        <p:spPr/>
        <p:txBody>
          <a:bodyPr/>
          <a:lstStyle/>
          <a:p>
            <a:r>
              <a:rPr lang="en-US" dirty="0"/>
              <a:t>Intermountain Power Service Corporation </a:t>
            </a:r>
            <a:r>
              <a:rPr lang="en-US" sz="1400" dirty="0">
                <a:solidFill>
                  <a:schemeClr val="accent2"/>
                </a:solidFill>
              </a:rPr>
              <a:t>Delta, Utah</a:t>
            </a:r>
          </a:p>
        </p:txBody>
      </p:sp>
      <p:sp>
        <p:nvSpPr>
          <p:cNvPr id="8" name="Text Placeholder 7"/>
          <p:cNvSpPr>
            <a:spLocks noGrp="1"/>
          </p:cNvSpPr>
          <p:nvPr>
            <p:ph type="body" sz="quarter" idx="16"/>
          </p:nvPr>
        </p:nvSpPr>
        <p:spPr/>
        <p:txBody>
          <a:bodyPr/>
          <a:lstStyle/>
          <a:p>
            <a:pPr lvl="0"/>
            <a:r>
              <a:rPr lang="en-US" dirty="0"/>
              <a:t>Industry: Power and Utilities</a:t>
            </a:r>
          </a:p>
          <a:p>
            <a:r>
              <a:rPr lang="en-US" dirty="0"/>
              <a:t>Products: DYNSIM Dynamic Simulation</a:t>
            </a:r>
          </a:p>
          <a:p>
            <a:r>
              <a:rPr lang="en-US" b="0" dirty="0">
                <a:solidFill>
                  <a:schemeClr val="tx1">
                    <a:lumMod val="65000"/>
                    <a:lumOff val="35000"/>
                  </a:schemeClr>
                </a:solidFill>
              </a:rPr>
              <a:t>“The simulator paid for itself as a result of the DCS-Checkout alone.”</a:t>
            </a:r>
          </a:p>
          <a:p>
            <a:r>
              <a:rPr lang="en-US" dirty="0"/>
              <a:t>Bill Morgan, </a:t>
            </a:r>
            <a:r>
              <a:rPr lang="en-US" b="0" dirty="0"/>
              <a:t>Project Manager on DCS Project</a:t>
            </a:r>
            <a:endParaRPr lang="en-US" sz="1000" b="0" dirty="0"/>
          </a:p>
          <a:p>
            <a:endParaRPr lang="en-US" sz="1000" b="0" dirty="0">
              <a:solidFill>
                <a:schemeClr val="tx1">
                  <a:lumMod val="65000"/>
                  <a:lumOff val="35000"/>
                </a:schemeClr>
              </a:solidFill>
            </a:endParaRPr>
          </a:p>
        </p:txBody>
      </p:sp>
      <p:grpSp>
        <p:nvGrpSpPr>
          <p:cNvPr id="11" name="Group 10">
            <a:extLst>
              <a:ext uri="{FF2B5EF4-FFF2-40B4-BE49-F238E27FC236}">
                <a16:creationId xmlns:a16="http://schemas.microsoft.com/office/drawing/2014/main" xmlns="" id="{3973E2F1-B9AF-CC4B-AB29-DE39BDBB6EB2}"/>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D2564C4D-DC18-054C-A285-146DC34BD0C3}"/>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D5980C8E-3336-504C-AA21-79B437D20AEF}"/>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C6985FFC-1764-5044-832E-543B56747BC0}"/>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0" name="Slide Number Placeholder 9">
            <a:extLst>
              <a:ext uri="{FF2B5EF4-FFF2-40B4-BE49-F238E27FC236}">
                <a16:creationId xmlns:a16="http://schemas.microsoft.com/office/drawing/2014/main" xmlns="" id="{936AF75F-3738-2949-8E40-FD846C79CE4B}"/>
              </a:ext>
            </a:extLst>
          </p:cNvPr>
          <p:cNvSpPr>
            <a:spLocks noGrp="1"/>
          </p:cNvSpPr>
          <p:nvPr>
            <p:ph type="sldNum" sz="quarter" idx="4"/>
          </p:nvPr>
        </p:nvSpPr>
        <p:spPr/>
        <p:txBody>
          <a:bodyPr/>
          <a:lstStyle/>
          <a:p>
            <a:r>
              <a:rPr lang="en-US"/>
              <a:t>Page </a:t>
            </a:r>
            <a:fld id="{5A9C12DC-491F-9444-86A2-13AC5C62A2FC}" type="slidenum">
              <a:rPr lang="en-US" smtClean="0"/>
              <a:pPr/>
              <a:t>108</a:t>
            </a:fld>
            <a:endParaRPr lang="en-US" dirty="0"/>
          </a:p>
        </p:txBody>
      </p:sp>
      <p:sp>
        <p:nvSpPr>
          <p:cNvPr id="16" name="Footer Placeholder 15">
            <a:extLst>
              <a:ext uri="{FF2B5EF4-FFF2-40B4-BE49-F238E27FC236}">
                <a16:creationId xmlns:a16="http://schemas.microsoft.com/office/drawing/2014/main" xmlns="" id="{7119D924-BF80-D747-951E-204D46160BDE}"/>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A19F2E78-C0CC-6648-A04A-54563CD22D14}"/>
              </a:ext>
            </a:extLst>
          </p:cNvPr>
          <p:cNvSpPr/>
          <p:nvPr/>
        </p:nvSpPr>
        <p:spPr>
          <a:xfrm>
            <a:off x="4802345" y="420651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4217227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1224" y="-2031"/>
            <a:ext cx="4545821" cy="2898599"/>
          </a:xfrm>
          <a:prstGeom prst="rect">
            <a:avLst/>
          </a:prstGeom>
        </p:spPr>
      </p:pic>
      <p:sp>
        <p:nvSpPr>
          <p:cNvPr id="4" name="Content Placeholder 3"/>
          <p:cNvSpPr>
            <a:spLocks noGrp="1"/>
          </p:cNvSpPr>
          <p:nvPr>
            <p:ph sz="quarter" idx="11"/>
          </p:nvPr>
        </p:nvSpPr>
        <p:spPr/>
        <p:txBody>
          <a:bodyPr/>
          <a:lstStyle/>
          <a:p>
            <a:r>
              <a:rPr lang="en-US" sz="900" dirty="0">
                <a:sym typeface="Arial"/>
              </a:rPr>
              <a:t>Goals</a:t>
            </a:r>
          </a:p>
          <a:p>
            <a:pPr lvl="2"/>
            <a:r>
              <a:rPr lang="en-US" dirty="0">
                <a:sym typeface="Arial"/>
              </a:rPr>
              <a:t>Supply ample and affordable power to 2 million residents of Portland </a:t>
            </a:r>
          </a:p>
          <a:p>
            <a:pPr lvl="2"/>
            <a:r>
              <a:rPr lang="en-US" dirty="0">
                <a:sym typeface="Arial"/>
              </a:rPr>
              <a:t>Create reliable solution that can be reused throughout the plants owned and operated by Portland General Electric </a:t>
            </a:r>
          </a:p>
          <a:p>
            <a:r>
              <a:rPr lang="en-US" sz="900" dirty="0">
                <a:sym typeface="Arial"/>
              </a:rPr>
              <a:t>Challenges</a:t>
            </a:r>
          </a:p>
          <a:p>
            <a:pPr lvl="2"/>
            <a:r>
              <a:rPr lang="en-US" dirty="0">
                <a:sym typeface="Arial"/>
              </a:rPr>
              <a:t>Megawatt cost skyrockets when there is power shortage from the grid </a:t>
            </a:r>
          </a:p>
          <a:p>
            <a:pPr lvl="2"/>
            <a:r>
              <a:rPr lang="en-US" dirty="0">
                <a:sym typeface="Arial"/>
              </a:rPr>
              <a:t>Find a way to have an efficient and optimized plant with less emission </a:t>
            </a:r>
          </a:p>
          <a:p>
            <a:r>
              <a:rPr lang="en-US" sz="900" dirty="0">
                <a:sym typeface="Arial"/>
              </a:rPr>
              <a:t>Results</a:t>
            </a:r>
          </a:p>
          <a:p>
            <a:pPr lvl="2"/>
            <a:r>
              <a:rPr lang="en-US" dirty="0">
                <a:sym typeface="Arial"/>
              </a:rPr>
              <a:t>Dispatchable Standby Generation (DSG) links 32 generators at 21 customer sites ensuring grid reliability at peak power demands. </a:t>
            </a:r>
          </a:p>
          <a:p>
            <a:pPr lvl="2"/>
            <a:r>
              <a:rPr lang="en-US" dirty="0">
                <a:sym typeface="Arial"/>
              </a:rPr>
              <a:t>Improved efficiency of customer generators </a:t>
            </a:r>
          </a:p>
          <a:p>
            <a:pPr lvl="2"/>
            <a:r>
              <a:rPr lang="en-US" dirty="0">
                <a:sym typeface="Arial"/>
              </a:rPr>
              <a:t>The system has enabled PGE to avoid buying wholesale power from the Western grid when prices are skyrocketing </a:t>
            </a:r>
          </a:p>
          <a:p>
            <a:pPr lvl="2"/>
            <a:r>
              <a:rPr lang="en-US" dirty="0">
                <a:sym typeface="Arial"/>
              </a:rPr>
              <a:t>The system provide distributed real time monitoring, live video camera feed and an alarming system based on the IEEE-61850-420-7 object standard for all the sites </a:t>
            </a:r>
          </a:p>
          <a:p>
            <a:pPr lvl="2"/>
            <a:endParaRPr lang="en-US" dirty="0">
              <a:sym typeface="Arial"/>
            </a:endParaRPr>
          </a:p>
        </p:txBody>
      </p:sp>
      <p:sp>
        <p:nvSpPr>
          <p:cNvPr id="7" name="Text Placeholder 6"/>
          <p:cNvSpPr>
            <a:spLocks noGrp="1"/>
          </p:cNvSpPr>
          <p:nvPr>
            <p:ph type="body" sz="quarter" idx="15"/>
          </p:nvPr>
        </p:nvSpPr>
        <p:spPr/>
        <p:txBody>
          <a:bodyPr/>
          <a:lstStyle/>
          <a:p>
            <a:r>
              <a:rPr lang="en-US" dirty="0"/>
              <a:t>Portland General Electric</a:t>
            </a:r>
            <a:br>
              <a:rPr lang="en-US" dirty="0"/>
            </a:br>
            <a:r>
              <a:rPr lang="en-US" sz="1400" dirty="0">
                <a:solidFill>
                  <a:schemeClr val="accent2"/>
                </a:solidFill>
              </a:rPr>
              <a:t>Portland, Oregon</a:t>
            </a:r>
          </a:p>
        </p:txBody>
      </p:sp>
      <p:sp>
        <p:nvSpPr>
          <p:cNvPr id="8" name="Text Placeholder 7"/>
          <p:cNvSpPr>
            <a:spLocks noGrp="1"/>
          </p:cNvSpPr>
          <p:nvPr>
            <p:ph type="body" sz="quarter" idx="16"/>
          </p:nvPr>
        </p:nvSpPr>
        <p:spPr/>
        <p:txBody>
          <a:bodyPr/>
          <a:lstStyle/>
          <a:p>
            <a:pPr lvl="0"/>
            <a:r>
              <a:rPr lang="en-US" dirty="0"/>
              <a:t>Industry: Power and Utilities</a:t>
            </a:r>
          </a:p>
          <a:p>
            <a:r>
              <a:rPr lang="en-US" dirty="0"/>
              <a:t>Products: Process Historian Clients, InTouch HMI, System Platform</a:t>
            </a:r>
          </a:p>
          <a:p>
            <a:r>
              <a:rPr lang="en-US" b="0" dirty="0">
                <a:solidFill>
                  <a:schemeClr val="tx1">
                    <a:lumMod val="65000"/>
                    <a:lumOff val="35000"/>
                  </a:schemeClr>
                </a:solidFill>
              </a:rPr>
              <a:t>“The Wonderware solution is working great. To my knowledge there are no other utilities in the world that have the ability to start 40 megawatts of paralleled power generation located at numerous customer sites with a single mouse click.” </a:t>
            </a:r>
            <a:endParaRPr lang="en-US" dirty="0"/>
          </a:p>
          <a:p>
            <a:r>
              <a:rPr lang="en-US" dirty="0"/>
              <a:t>Mark Osborn, </a:t>
            </a:r>
            <a:r>
              <a:rPr lang="en-US" b="0" dirty="0"/>
              <a:t>PGE Distributed Resources Manager</a:t>
            </a:r>
            <a:endParaRPr lang="en-US" dirty="0"/>
          </a:p>
          <a:p>
            <a:endParaRPr lang="en-US" dirty="0"/>
          </a:p>
          <a:p>
            <a:endParaRPr lang="en-US" dirty="0"/>
          </a:p>
        </p:txBody>
      </p:sp>
      <p:grpSp>
        <p:nvGrpSpPr>
          <p:cNvPr id="11" name="Group 10">
            <a:extLst>
              <a:ext uri="{FF2B5EF4-FFF2-40B4-BE49-F238E27FC236}">
                <a16:creationId xmlns:a16="http://schemas.microsoft.com/office/drawing/2014/main" xmlns="" id="{FDA6F5F1-9DAF-874F-BF61-9427FA82899E}"/>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BBB8EEED-3A90-954A-B2D9-0B2012401EBD}"/>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89668036-6B11-3C4E-8B8E-7E3D40C85EBF}"/>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AF3EACDB-0E05-3A47-9D70-76C48F9EB4F1}"/>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563C4D91-3232-A74E-8B8C-0D9F4591EB63}"/>
              </a:ext>
            </a:extLst>
          </p:cNvPr>
          <p:cNvSpPr>
            <a:spLocks noGrp="1"/>
          </p:cNvSpPr>
          <p:nvPr>
            <p:ph type="sldNum" sz="quarter" idx="4"/>
          </p:nvPr>
        </p:nvSpPr>
        <p:spPr/>
        <p:txBody>
          <a:bodyPr/>
          <a:lstStyle/>
          <a:p>
            <a:r>
              <a:rPr lang="en-US"/>
              <a:t>Page </a:t>
            </a:r>
            <a:fld id="{5A9C12DC-491F-9444-86A2-13AC5C62A2FC}" type="slidenum">
              <a:rPr lang="en-US" smtClean="0"/>
              <a:pPr/>
              <a:t>109</a:t>
            </a:fld>
            <a:endParaRPr lang="en-US" dirty="0"/>
          </a:p>
        </p:txBody>
      </p:sp>
      <p:sp>
        <p:nvSpPr>
          <p:cNvPr id="16" name="Footer Placeholder 15">
            <a:extLst>
              <a:ext uri="{FF2B5EF4-FFF2-40B4-BE49-F238E27FC236}">
                <a16:creationId xmlns:a16="http://schemas.microsoft.com/office/drawing/2014/main" xmlns="" id="{F237490C-2937-2E42-8442-E262496CD4F9}"/>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84620493-60B6-3546-81A1-236A5C6CAD57}"/>
              </a:ext>
            </a:extLst>
          </p:cNvPr>
          <p:cNvSpPr/>
          <p:nvPr/>
        </p:nvSpPr>
        <p:spPr>
          <a:xfrm>
            <a:off x="4802345" y="4650447"/>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689010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hape 233"/>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4148" y="-11734"/>
            <a:ext cx="4584996" cy="2908302"/>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Cray Valley’s key objective was to update the control and monitoring of its three alkyd resin production manufacturing lines, replacing aging PLC and SCADA systems with current technology</a:t>
            </a:r>
          </a:p>
          <a:p>
            <a:r>
              <a:rPr lang="en-US" sz="900" dirty="0"/>
              <a:t>Challenges </a:t>
            </a:r>
          </a:p>
          <a:p>
            <a:pPr lvl="2"/>
            <a:r>
              <a:rPr lang="en-US" dirty="0"/>
              <a:t>Deployment of the new software infrastructure needed to be quick </a:t>
            </a:r>
            <a:br>
              <a:rPr lang="en-US" dirty="0"/>
            </a:br>
            <a:r>
              <a:rPr lang="en-US" dirty="0"/>
              <a:t>and seamless to minimize the impact on plant production cycles and </a:t>
            </a:r>
            <a:br>
              <a:rPr lang="en-US" dirty="0"/>
            </a:br>
            <a:r>
              <a:rPr lang="en-US" dirty="0"/>
              <a:t>delivery schedules</a:t>
            </a:r>
          </a:p>
          <a:p>
            <a:pPr lvl="2"/>
            <a:r>
              <a:rPr lang="en-US" dirty="0"/>
              <a:t>The semiautomatic production infrastructure required precise programming of the command objects to ensure correct management of all plant operations</a:t>
            </a:r>
          </a:p>
          <a:p>
            <a:r>
              <a:rPr lang="en-US" sz="900" dirty="0"/>
              <a:t>Results </a:t>
            </a:r>
          </a:p>
          <a:p>
            <a:pPr lvl="2"/>
            <a:r>
              <a:rPr lang="en-US" dirty="0"/>
              <a:t>Access to production data has been greatly improved, as well as integration of plant and control hardware connectivity </a:t>
            </a:r>
          </a:p>
          <a:p>
            <a:pPr lvl="2"/>
            <a:r>
              <a:rPr lang="en-US" dirty="0"/>
              <a:t>The System Platform infrastructure fully supports future expansion by accommodating new production functions and product requirements </a:t>
            </a:r>
          </a:p>
          <a:p>
            <a:pPr lvl="2"/>
            <a:r>
              <a:rPr lang="en-US" dirty="0"/>
              <a:t>The engineering team can more easily revise and implement new production settings as needed to maintain manufacturing schedules</a:t>
            </a:r>
          </a:p>
          <a:p>
            <a:pPr lvl="2"/>
            <a:endParaRPr lang="en-US" dirty="0"/>
          </a:p>
          <a:p>
            <a:pPr lvl="2"/>
            <a:endParaRPr lang="en-US" dirty="0"/>
          </a:p>
        </p:txBody>
      </p:sp>
      <p:sp>
        <p:nvSpPr>
          <p:cNvPr id="7" name="Text Placeholder 6"/>
          <p:cNvSpPr>
            <a:spLocks noGrp="1"/>
          </p:cNvSpPr>
          <p:nvPr>
            <p:ph type="body" sz="quarter" idx="15"/>
          </p:nvPr>
        </p:nvSpPr>
        <p:spPr/>
        <p:txBody>
          <a:bodyPr/>
          <a:lstStyle/>
          <a:p>
            <a:r>
              <a:rPr lang="en-US" dirty="0"/>
              <a:t>Cray Valley</a:t>
            </a:r>
          </a:p>
          <a:p>
            <a:pPr lvl="1"/>
            <a:r>
              <a:rPr lang="en-US" dirty="0"/>
              <a:t>Spain</a:t>
            </a:r>
          </a:p>
        </p:txBody>
      </p:sp>
      <p:sp>
        <p:nvSpPr>
          <p:cNvPr id="8" name="Text Placeholder 7"/>
          <p:cNvSpPr>
            <a:spLocks noGrp="1"/>
          </p:cNvSpPr>
          <p:nvPr>
            <p:ph type="body" sz="quarter" idx="16"/>
          </p:nvPr>
        </p:nvSpPr>
        <p:spPr/>
        <p:txBody>
          <a:bodyPr/>
          <a:lstStyle/>
          <a:p>
            <a:r>
              <a:rPr lang="en-US" dirty="0"/>
              <a:t>Industry: Chemicals</a:t>
            </a:r>
          </a:p>
          <a:p>
            <a:r>
              <a:rPr lang="en-US" dirty="0"/>
              <a:t>Products: InTouch HMI  (Standard Edition)</a:t>
            </a:r>
          </a:p>
          <a:p>
            <a:r>
              <a:rPr lang="en-US" b="0" dirty="0">
                <a:solidFill>
                  <a:schemeClr val="tx1">
                    <a:lumMod val="65000"/>
                    <a:lumOff val="35000"/>
                  </a:schemeClr>
                </a:solidFill>
              </a:rPr>
              <a:t>“Cray Valley has achieved a rapid and straightforward migration of its automation infrastructure with System Platform, enabling the company to scale manufacturing operations to meet future market demands.” </a:t>
            </a:r>
          </a:p>
          <a:p>
            <a:pPr lvl="1"/>
            <a:r>
              <a:rPr lang="en-US" b="1" dirty="0">
                <a:solidFill>
                  <a:srgbClr val="5482AB"/>
                </a:solidFill>
              </a:rPr>
              <a:t>Xavier </a:t>
            </a:r>
            <a:r>
              <a:rPr lang="en-US" b="1" dirty="0" err="1">
                <a:solidFill>
                  <a:srgbClr val="5482AB"/>
                </a:solidFill>
              </a:rPr>
              <a:t>Pujol</a:t>
            </a:r>
            <a:r>
              <a:rPr lang="en-US" b="1" dirty="0">
                <a:solidFill>
                  <a:srgbClr val="5482AB"/>
                </a:solidFill>
              </a:rPr>
              <a:t>, </a:t>
            </a:r>
            <a:r>
              <a:rPr lang="en-US" dirty="0">
                <a:solidFill>
                  <a:srgbClr val="5482AB"/>
                </a:solidFill>
              </a:rPr>
              <a:t>Head of Engineering</a:t>
            </a:r>
          </a:p>
        </p:txBody>
      </p:sp>
      <p:grpSp>
        <p:nvGrpSpPr>
          <p:cNvPr id="12" name="Group 11">
            <a:extLst>
              <a:ext uri="{FF2B5EF4-FFF2-40B4-BE49-F238E27FC236}">
                <a16:creationId xmlns:a16="http://schemas.microsoft.com/office/drawing/2014/main" xmlns="" id="{116F7F3A-651A-0F4A-9DE5-A99DA114E9D4}"/>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8C412F6D-521F-CC46-AB0D-1AD05C6CFF56}"/>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F1B04021-48C9-A14C-A770-6073C1978D2D}"/>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D27E8D66-0611-3646-8799-BC5C17D31A7E}"/>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340A94F1-5B33-6544-839B-2DC05FF407DE}"/>
              </a:ext>
            </a:extLst>
          </p:cNvPr>
          <p:cNvSpPr>
            <a:spLocks noGrp="1"/>
          </p:cNvSpPr>
          <p:nvPr>
            <p:ph type="sldNum" sz="quarter" idx="4"/>
          </p:nvPr>
        </p:nvSpPr>
        <p:spPr/>
        <p:txBody>
          <a:bodyPr/>
          <a:lstStyle/>
          <a:p>
            <a:r>
              <a:rPr lang="en-US"/>
              <a:t>Page </a:t>
            </a:r>
            <a:fld id="{5A9C12DC-491F-9444-86A2-13AC5C62A2FC}" type="slidenum">
              <a:rPr lang="en-US" smtClean="0"/>
              <a:pPr/>
              <a:t>11</a:t>
            </a:fld>
            <a:endParaRPr lang="en-US" dirty="0"/>
          </a:p>
        </p:txBody>
      </p:sp>
      <p:sp>
        <p:nvSpPr>
          <p:cNvPr id="9" name="Footer Placeholder 8">
            <a:extLst>
              <a:ext uri="{FF2B5EF4-FFF2-40B4-BE49-F238E27FC236}">
                <a16:creationId xmlns:a16="http://schemas.microsoft.com/office/drawing/2014/main" xmlns="" id="{E6F7BAE3-8B61-B54A-A743-D4B1BA43909D}"/>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551FC813-07A7-F74D-95D8-BD56927682EA}"/>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838436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7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0" y="-45561"/>
            <a:ext cx="4653822" cy="2954576"/>
          </a:xfrm>
          <a:prstGeom prst="rect">
            <a:avLst/>
          </a:prstGeom>
          <a:noFill/>
          <a:ln>
            <a:noFill/>
          </a:ln>
        </p:spPr>
      </p:pic>
      <p:sp>
        <p:nvSpPr>
          <p:cNvPr id="4" name="Content Placeholder 3"/>
          <p:cNvSpPr>
            <a:spLocks noGrp="1"/>
          </p:cNvSpPr>
          <p:nvPr>
            <p:ph sz="quarter" idx="11"/>
          </p:nvPr>
        </p:nvSpPr>
        <p:spPr/>
        <p:txBody>
          <a:bodyPr/>
          <a:lstStyle/>
          <a:p>
            <a:r>
              <a:rPr lang="en-US" sz="900" dirty="0"/>
              <a:t>Goals</a:t>
            </a:r>
          </a:p>
          <a:p>
            <a:pPr lvl="2"/>
            <a:r>
              <a:rPr lang="en-US" dirty="0"/>
              <a:t>PT Indo </a:t>
            </a:r>
            <a:r>
              <a:rPr lang="en-US" dirty="0" err="1"/>
              <a:t>Matra</a:t>
            </a:r>
            <a:r>
              <a:rPr lang="en-US" dirty="0"/>
              <a:t> Power required an easy-to-use software portal that would enable engineers to run the plant more effectively and efficiently</a:t>
            </a:r>
          </a:p>
          <a:p>
            <a:pPr lvl="2"/>
            <a:r>
              <a:rPr lang="en-US" dirty="0"/>
              <a:t>Access accurate, real-time data and enable trending, tracking and reporting of downtime to meet government compliance mandates</a:t>
            </a:r>
          </a:p>
          <a:p>
            <a:pPr lvl="2"/>
            <a:r>
              <a:rPr lang="en-US" dirty="0"/>
              <a:t>Implement the project within a short timeline and on a small budget </a:t>
            </a:r>
          </a:p>
          <a:p>
            <a:r>
              <a:rPr lang="en-US" sz="900" dirty="0"/>
              <a:t>Challenges</a:t>
            </a:r>
          </a:p>
          <a:p>
            <a:pPr lvl="2"/>
            <a:r>
              <a:rPr lang="en-US" dirty="0"/>
              <a:t>Unplanned downtime was negatively impacting the plant’s compliance with regulatory requirements as well as affecting customer trust</a:t>
            </a:r>
          </a:p>
          <a:p>
            <a:pPr lvl="2"/>
            <a:r>
              <a:rPr lang="en-US" dirty="0"/>
              <a:t>Plant engineers needed an easier and faster system for tracking production KPIs and scheduling maintenance and downtime. </a:t>
            </a:r>
          </a:p>
          <a:p>
            <a:r>
              <a:rPr lang="en-US" sz="900" dirty="0"/>
              <a:t>Results</a:t>
            </a:r>
          </a:p>
          <a:p>
            <a:pPr lvl="2"/>
            <a:r>
              <a:rPr lang="en-US" dirty="0"/>
              <a:t>The operations department is meeting production targets more consistently due to better accuracy of data, which is now received in real time</a:t>
            </a:r>
          </a:p>
          <a:p>
            <a:pPr lvl="2"/>
            <a:r>
              <a:rPr lang="en-US" dirty="0"/>
              <a:t>Unplanned downtime is practically eliminated, so customers are happier and the plant is achieving compliance Goals</a:t>
            </a:r>
          </a:p>
          <a:p>
            <a:pPr lvl="2"/>
            <a:r>
              <a:rPr lang="en-US" dirty="0"/>
              <a:t>With improved ability to analyze trends, the plant is benefitting from cost reductions, increased output and lower fuel consumption.</a:t>
            </a:r>
          </a:p>
        </p:txBody>
      </p:sp>
      <p:sp>
        <p:nvSpPr>
          <p:cNvPr id="7" name="Text Placeholder 6"/>
          <p:cNvSpPr>
            <a:spLocks noGrp="1"/>
          </p:cNvSpPr>
          <p:nvPr>
            <p:ph type="body" sz="quarter" idx="15"/>
          </p:nvPr>
        </p:nvSpPr>
        <p:spPr/>
        <p:txBody>
          <a:bodyPr/>
          <a:lstStyle/>
          <a:p>
            <a:r>
              <a:rPr lang="en-US" dirty="0"/>
              <a:t>PT Indo </a:t>
            </a:r>
            <a:r>
              <a:rPr lang="en-US" dirty="0" err="1"/>
              <a:t>Matra</a:t>
            </a:r>
            <a:r>
              <a:rPr lang="en-US" dirty="0"/>
              <a:t> Power</a:t>
            </a:r>
          </a:p>
          <a:p>
            <a:pPr lvl="1"/>
            <a:r>
              <a:rPr lang="en-US" dirty="0"/>
              <a:t>Jakarta, Indonesia</a:t>
            </a:r>
          </a:p>
        </p:txBody>
      </p:sp>
      <p:sp>
        <p:nvSpPr>
          <p:cNvPr id="8" name="Text Placeholder 7"/>
          <p:cNvSpPr>
            <a:spLocks noGrp="1"/>
          </p:cNvSpPr>
          <p:nvPr>
            <p:ph type="body" sz="quarter" idx="16"/>
          </p:nvPr>
        </p:nvSpPr>
        <p:spPr/>
        <p:txBody>
          <a:bodyPr/>
          <a:lstStyle/>
          <a:p>
            <a:pPr lvl="0"/>
            <a:r>
              <a:rPr lang="en-US" dirty="0"/>
              <a:t>Industry: Power and Utilities</a:t>
            </a:r>
          </a:p>
          <a:p>
            <a:r>
              <a:rPr lang="en-US" dirty="0"/>
              <a:t>Products: Process Historian Client, Process Historian,</a:t>
            </a:r>
            <a:br>
              <a:rPr lang="en-US" dirty="0"/>
            </a:br>
            <a:r>
              <a:rPr lang="en-US" dirty="0"/>
              <a:t>InTouch HMI  (Standard Edition)</a:t>
            </a:r>
          </a:p>
          <a:p>
            <a:r>
              <a:rPr lang="en-US" b="0" dirty="0">
                <a:solidFill>
                  <a:schemeClr val="tx1">
                    <a:lumMod val="65000"/>
                    <a:lumOff val="35000"/>
                  </a:schemeClr>
                </a:solidFill>
              </a:rPr>
              <a:t>“We chose Wonderware because it has the most extensive features of all the products we tested. In addition, the support is excellent. This is important as the power plant location is in Indonesia.” </a:t>
            </a:r>
            <a:endParaRPr lang="en-US" dirty="0"/>
          </a:p>
          <a:p>
            <a:r>
              <a:rPr lang="en-US" dirty="0"/>
              <a:t>Berman Immanuel </a:t>
            </a:r>
            <a:r>
              <a:rPr lang="en-US" dirty="0" err="1"/>
              <a:t>Purba</a:t>
            </a:r>
            <a:r>
              <a:rPr lang="en-US" dirty="0"/>
              <a:t>, </a:t>
            </a:r>
            <a:r>
              <a:rPr lang="en-US" b="0" dirty="0"/>
              <a:t>Operations and Maintenance Manager, PT Indo </a:t>
            </a:r>
            <a:r>
              <a:rPr lang="en-US" b="0" dirty="0" err="1"/>
              <a:t>Matra</a:t>
            </a:r>
            <a:r>
              <a:rPr lang="en-US" b="0" dirty="0"/>
              <a:t> Power </a:t>
            </a:r>
          </a:p>
          <a:p>
            <a:endParaRPr lang="en-US" b="0" dirty="0"/>
          </a:p>
          <a:p>
            <a:endParaRPr lang="en-US" b="0" dirty="0"/>
          </a:p>
          <a:p>
            <a:endParaRPr lang="en-US" dirty="0"/>
          </a:p>
        </p:txBody>
      </p:sp>
      <p:grpSp>
        <p:nvGrpSpPr>
          <p:cNvPr id="12" name="Group 11">
            <a:extLst>
              <a:ext uri="{FF2B5EF4-FFF2-40B4-BE49-F238E27FC236}">
                <a16:creationId xmlns:a16="http://schemas.microsoft.com/office/drawing/2014/main" xmlns="" id="{D127C5AF-74B5-F648-AFE3-CE930AB98DCB}"/>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26AC0334-8151-5442-B743-321056FEF444}"/>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48EDB4D6-FE66-5547-B2B6-38BA60E93A33}"/>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7AEA1327-DBAC-1D4F-85F1-638DBC527ABB}"/>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25C85FB1-04A0-1E4E-988D-B885AD954FEC}"/>
              </a:ext>
            </a:extLst>
          </p:cNvPr>
          <p:cNvSpPr>
            <a:spLocks noGrp="1"/>
          </p:cNvSpPr>
          <p:nvPr>
            <p:ph type="sldNum" sz="quarter" idx="4"/>
          </p:nvPr>
        </p:nvSpPr>
        <p:spPr/>
        <p:txBody>
          <a:bodyPr/>
          <a:lstStyle/>
          <a:p>
            <a:r>
              <a:rPr lang="en-US"/>
              <a:t>Page </a:t>
            </a:r>
            <a:fld id="{5A9C12DC-491F-9444-86A2-13AC5C62A2FC}" type="slidenum">
              <a:rPr lang="en-US" smtClean="0"/>
              <a:pPr/>
              <a:t>110</a:t>
            </a:fld>
            <a:endParaRPr lang="en-US" dirty="0"/>
          </a:p>
        </p:txBody>
      </p:sp>
      <p:sp>
        <p:nvSpPr>
          <p:cNvPr id="16" name="Footer Placeholder 15">
            <a:extLst>
              <a:ext uri="{FF2B5EF4-FFF2-40B4-BE49-F238E27FC236}">
                <a16:creationId xmlns:a16="http://schemas.microsoft.com/office/drawing/2014/main" xmlns="" id="{EC4B2D6C-A7E2-874B-B77E-B5D9525541D5}"/>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BC88F4DD-85C1-6741-B0A4-4C10AABC1048}"/>
              </a:ext>
            </a:extLst>
          </p:cNvPr>
          <p:cNvSpPr/>
          <p:nvPr/>
        </p:nvSpPr>
        <p:spPr>
          <a:xfrm>
            <a:off x="4802345" y="4629557"/>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1654111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9336" y="0"/>
            <a:ext cx="4545824" cy="2904782"/>
          </a:xfrm>
          <a:prstGeom prst="rect">
            <a:avLst/>
          </a:prstGeom>
        </p:spPr>
      </p:pic>
      <p:sp>
        <p:nvSpPr>
          <p:cNvPr id="4" name="Content Placeholder 3"/>
          <p:cNvSpPr>
            <a:spLocks noGrp="1"/>
          </p:cNvSpPr>
          <p:nvPr>
            <p:ph sz="quarter" idx="11"/>
          </p:nvPr>
        </p:nvSpPr>
        <p:spPr/>
        <p:txBody>
          <a:bodyPr/>
          <a:lstStyle/>
          <a:p>
            <a:r>
              <a:rPr lang="en-US" sz="900" dirty="0">
                <a:sym typeface="Arial"/>
              </a:rPr>
              <a:t>Goals</a:t>
            </a:r>
          </a:p>
          <a:p>
            <a:pPr lvl="2"/>
            <a:r>
              <a:rPr lang="en-US" dirty="0">
                <a:sym typeface="Arial"/>
              </a:rPr>
              <a:t>Improve the performance of the </a:t>
            </a:r>
            <a:r>
              <a:rPr lang="en-US" dirty="0" err="1">
                <a:sym typeface="Arial"/>
              </a:rPr>
              <a:t>Santan</a:t>
            </a:r>
            <a:r>
              <a:rPr lang="en-US" dirty="0">
                <a:sym typeface="Arial"/>
              </a:rPr>
              <a:t> and Navajo plants by reducing the number of alarm floods </a:t>
            </a:r>
          </a:p>
          <a:p>
            <a:r>
              <a:rPr lang="en-US" sz="900" dirty="0">
                <a:sym typeface="Arial"/>
              </a:rPr>
              <a:t>Challenges</a:t>
            </a:r>
          </a:p>
          <a:p>
            <a:pPr lvl="2"/>
            <a:r>
              <a:rPr lang="en-US" dirty="0">
                <a:sym typeface="Arial"/>
              </a:rPr>
              <a:t>Reduce the increasing number and frequency of occurring process alarms while keeping the power plant safe and profitable </a:t>
            </a:r>
          </a:p>
          <a:p>
            <a:r>
              <a:rPr lang="en-US" sz="900" dirty="0">
                <a:sym typeface="Arial"/>
              </a:rPr>
              <a:t>Results</a:t>
            </a:r>
          </a:p>
          <a:p>
            <a:pPr lvl="2"/>
            <a:r>
              <a:rPr lang="en-US" dirty="0">
                <a:sym typeface="Arial"/>
              </a:rPr>
              <a:t>Implementing the alarm system design at the nine </a:t>
            </a:r>
            <a:r>
              <a:rPr lang="en-US" dirty="0" err="1">
                <a:sym typeface="Arial"/>
              </a:rPr>
              <a:t>Santan</a:t>
            </a:r>
            <a:r>
              <a:rPr lang="en-US" dirty="0">
                <a:sym typeface="Arial"/>
              </a:rPr>
              <a:t> units dramatically reduced the frequency of alarms. Plant startup previously took two operators up to four hours to complete can now be performed by one operator in less than two hours </a:t>
            </a:r>
          </a:p>
          <a:p>
            <a:pPr lvl="2"/>
            <a:r>
              <a:rPr lang="en-US" dirty="0">
                <a:sym typeface="Arial"/>
              </a:rPr>
              <a:t>New system resulted in a 44% reduction of configured alarms </a:t>
            </a:r>
          </a:p>
          <a:p>
            <a:pPr lvl="2"/>
            <a:endParaRPr lang="en-US" dirty="0">
              <a:sym typeface="Arial"/>
            </a:endParaRPr>
          </a:p>
        </p:txBody>
      </p:sp>
      <p:sp>
        <p:nvSpPr>
          <p:cNvPr id="7" name="Text Placeholder 6"/>
          <p:cNvSpPr>
            <a:spLocks noGrp="1"/>
          </p:cNvSpPr>
          <p:nvPr>
            <p:ph type="body" sz="quarter" idx="15"/>
          </p:nvPr>
        </p:nvSpPr>
        <p:spPr/>
        <p:txBody>
          <a:bodyPr/>
          <a:lstStyle/>
          <a:p>
            <a:r>
              <a:rPr lang="en-US" dirty="0"/>
              <a:t>Salt River Project</a:t>
            </a:r>
            <a:br>
              <a:rPr lang="en-US" dirty="0"/>
            </a:br>
            <a:r>
              <a:rPr lang="en-US" sz="1400" dirty="0">
                <a:solidFill>
                  <a:schemeClr val="accent2"/>
                </a:solidFill>
              </a:rPr>
              <a:t>Phoenix, Arizona</a:t>
            </a:r>
          </a:p>
        </p:txBody>
      </p:sp>
      <p:sp>
        <p:nvSpPr>
          <p:cNvPr id="8" name="Text Placeholder 7"/>
          <p:cNvSpPr>
            <a:spLocks noGrp="1"/>
          </p:cNvSpPr>
          <p:nvPr>
            <p:ph type="body" sz="quarter" idx="16"/>
          </p:nvPr>
        </p:nvSpPr>
        <p:spPr/>
        <p:txBody>
          <a:bodyPr/>
          <a:lstStyle/>
          <a:p>
            <a:pPr lvl="0"/>
            <a:r>
              <a:rPr lang="en-US" dirty="0"/>
              <a:t>Industry: Power and Utilities</a:t>
            </a:r>
          </a:p>
          <a:p>
            <a:r>
              <a:rPr lang="en-US" dirty="0"/>
              <a:t>Products: Simulation Platform</a:t>
            </a:r>
          </a:p>
          <a:p>
            <a:r>
              <a:rPr lang="en-US" b="0" dirty="0">
                <a:solidFill>
                  <a:schemeClr val="tx1">
                    <a:lumMod val="65000"/>
                    <a:lumOff val="35000"/>
                  </a:schemeClr>
                </a:solidFill>
              </a:rPr>
              <a:t>“Now we have valid alarms that mean something to operators so they can respond appropriately. This increases efficiency and reliability. Operators now see the alarm system as a tool they appreciate, instead of a necessary annoyance.” </a:t>
            </a:r>
            <a:endParaRPr lang="en-US" b="0" dirty="0"/>
          </a:p>
          <a:p>
            <a:r>
              <a:rPr lang="en-US" dirty="0"/>
              <a:t>Ron </a:t>
            </a:r>
            <a:r>
              <a:rPr lang="en-US" dirty="0" err="1"/>
              <a:t>Bewsey</a:t>
            </a:r>
            <a:r>
              <a:rPr lang="en-US" dirty="0"/>
              <a:t>,</a:t>
            </a:r>
            <a:r>
              <a:rPr lang="en-US" b="0" dirty="0"/>
              <a:t> I&amp;E supervisor and I/A administrator </a:t>
            </a:r>
          </a:p>
          <a:p>
            <a:endParaRPr lang="en-US" b="0" dirty="0"/>
          </a:p>
          <a:p>
            <a:endParaRPr lang="en-US" dirty="0"/>
          </a:p>
          <a:p>
            <a:endParaRPr lang="en-US" dirty="0"/>
          </a:p>
        </p:txBody>
      </p:sp>
      <p:grpSp>
        <p:nvGrpSpPr>
          <p:cNvPr id="11" name="Group 10">
            <a:extLst>
              <a:ext uri="{FF2B5EF4-FFF2-40B4-BE49-F238E27FC236}">
                <a16:creationId xmlns:a16="http://schemas.microsoft.com/office/drawing/2014/main" xmlns="" id="{03754487-381D-194D-B0C8-B13597502E51}"/>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E7C69EA5-D8F7-6C42-9A4A-67FB275DD33E}"/>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BC68A70E-2D17-3848-88A6-0D5755D2AF8C}"/>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4085B7C3-CA42-EE41-81C9-7C95B0F2A770}"/>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B6EE8DEE-F5B9-DA4C-8DDE-0434E0AC0485}"/>
              </a:ext>
            </a:extLst>
          </p:cNvPr>
          <p:cNvSpPr>
            <a:spLocks noGrp="1"/>
          </p:cNvSpPr>
          <p:nvPr>
            <p:ph type="sldNum" sz="quarter" idx="4"/>
          </p:nvPr>
        </p:nvSpPr>
        <p:spPr/>
        <p:txBody>
          <a:bodyPr/>
          <a:lstStyle/>
          <a:p>
            <a:r>
              <a:rPr lang="en-US"/>
              <a:t>Page </a:t>
            </a:r>
            <a:fld id="{5A9C12DC-491F-9444-86A2-13AC5C62A2FC}" type="slidenum">
              <a:rPr lang="en-US" smtClean="0"/>
              <a:pPr/>
              <a:t>111</a:t>
            </a:fld>
            <a:endParaRPr lang="en-US" dirty="0"/>
          </a:p>
        </p:txBody>
      </p:sp>
      <p:sp>
        <p:nvSpPr>
          <p:cNvPr id="16" name="Footer Placeholder 15">
            <a:extLst>
              <a:ext uri="{FF2B5EF4-FFF2-40B4-BE49-F238E27FC236}">
                <a16:creationId xmlns:a16="http://schemas.microsoft.com/office/drawing/2014/main" xmlns="" id="{5CBC7C35-7772-A14B-8669-EC969E6B4F58}"/>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D957F358-0670-DA41-8D92-081471EEA59E}"/>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9594005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F89796E-870D-684D-88FC-A9B8C725FC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1224" y="-93096"/>
            <a:ext cx="4688636" cy="2989664"/>
          </a:xfrm>
          <a:prstGeom prst="rect">
            <a:avLst/>
          </a:prstGeom>
        </p:spPr>
      </p:pic>
      <p:sp>
        <p:nvSpPr>
          <p:cNvPr id="4" name="Content Placeholder 3"/>
          <p:cNvSpPr>
            <a:spLocks noGrp="1"/>
          </p:cNvSpPr>
          <p:nvPr>
            <p:ph sz="quarter" idx="11"/>
          </p:nvPr>
        </p:nvSpPr>
        <p:spPr>
          <a:xfrm>
            <a:off x="252412" y="1050317"/>
            <a:ext cx="3743245" cy="3545746"/>
          </a:xfrm>
        </p:spPr>
        <p:txBody>
          <a:bodyPr/>
          <a:lstStyle/>
          <a:p>
            <a:pPr>
              <a:spcAft>
                <a:spcPts val="400"/>
              </a:spcAft>
            </a:pPr>
            <a:r>
              <a:rPr lang="en-US" sz="900" dirty="0"/>
              <a:t>Goals</a:t>
            </a:r>
          </a:p>
          <a:p>
            <a:pPr lvl="2">
              <a:lnSpc>
                <a:spcPct val="100000"/>
              </a:lnSpc>
              <a:spcAft>
                <a:spcPts val="400"/>
              </a:spcAft>
            </a:pPr>
            <a:r>
              <a:rPr lang="en-US" dirty="0"/>
              <a:t>Implement a database that allowed for full transparency </a:t>
            </a:r>
          </a:p>
          <a:p>
            <a:pPr lvl="2">
              <a:lnSpc>
                <a:spcPct val="100000"/>
              </a:lnSpc>
              <a:spcAft>
                <a:spcPts val="400"/>
              </a:spcAft>
            </a:pPr>
            <a:r>
              <a:rPr lang="en-US" dirty="0"/>
              <a:t>Mitigate contractual risk</a:t>
            </a:r>
          </a:p>
          <a:p>
            <a:pPr lvl="2">
              <a:lnSpc>
                <a:spcPct val="100000"/>
              </a:lnSpc>
              <a:spcAft>
                <a:spcPts val="400"/>
              </a:spcAft>
            </a:pPr>
            <a:r>
              <a:rPr lang="en-US" dirty="0"/>
              <a:t>Comply with anti-bribery and corruption rules</a:t>
            </a:r>
          </a:p>
          <a:p>
            <a:pPr marL="6350" lvl="2" indent="0">
              <a:lnSpc>
                <a:spcPct val="100000"/>
              </a:lnSpc>
              <a:spcAft>
                <a:spcPts val="400"/>
              </a:spcAft>
              <a:buNone/>
            </a:pPr>
            <a:endParaRPr lang="en-US" dirty="0">
              <a:solidFill>
                <a:srgbClr val="5482AB"/>
              </a:solidFill>
            </a:endParaRPr>
          </a:p>
          <a:p>
            <a:pPr marL="6350" lvl="2" indent="0">
              <a:lnSpc>
                <a:spcPct val="100000"/>
              </a:lnSpc>
              <a:spcAft>
                <a:spcPts val="400"/>
              </a:spcAft>
              <a:buNone/>
            </a:pPr>
            <a:r>
              <a:rPr lang="en-US" dirty="0">
                <a:solidFill>
                  <a:srgbClr val="5482AB"/>
                </a:solidFill>
              </a:rPr>
              <a:t>Challenges</a:t>
            </a:r>
          </a:p>
          <a:p>
            <a:pPr lvl="2">
              <a:lnSpc>
                <a:spcPct val="100000"/>
              </a:lnSpc>
              <a:spcAft>
                <a:spcPts val="400"/>
              </a:spcAft>
            </a:pPr>
            <a:r>
              <a:rPr lang="en-US" dirty="0"/>
              <a:t>Outdated contract management system</a:t>
            </a:r>
          </a:p>
          <a:p>
            <a:pPr lvl="2">
              <a:lnSpc>
                <a:spcPct val="100000"/>
              </a:lnSpc>
              <a:spcAft>
                <a:spcPts val="400"/>
              </a:spcAft>
            </a:pPr>
            <a:r>
              <a:rPr lang="en-US" dirty="0"/>
              <a:t>In the early stages of two major expansion projects.</a:t>
            </a:r>
            <a:endParaRPr lang="en-US" dirty="0">
              <a:solidFill>
                <a:srgbClr val="5482AB"/>
              </a:solidFill>
            </a:endParaRPr>
          </a:p>
          <a:p>
            <a:pPr lvl="2">
              <a:lnSpc>
                <a:spcPct val="100000"/>
              </a:lnSpc>
              <a:spcAft>
                <a:spcPts val="400"/>
              </a:spcAft>
            </a:pPr>
            <a:endParaRPr lang="en-US" dirty="0">
              <a:solidFill>
                <a:srgbClr val="5482AB"/>
              </a:solidFill>
            </a:endParaRPr>
          </a:p>
          <a:p>
            <a:pPr marL="6350" lvl="2" indent="0">
              <a:lnSpc>
                <a:spcPct val="100000"/>
              </a:lnSpc>
              <a:spcAft>
                <a:spcPts val="400"/>
              </a:spcAft>
              <a:buNone/>
            </a:pPr>
            <a:r>
              <a:rPr lang="en-US" dirty="0">
                <a:solidFill>
                  <a:srgbClr val="5482AB"/>
                </a:solidFill>
              </a:rPr>
              <a:t>Results </a:t>
            </a:r>
          </a:p>
          <a:p>
            <a:pPr lvl="2">
              <a:lnSpc>
                <a:spcPct val="100000"/>
              </a:lnSpc>
              <a:spcAft>
                <a:spcPts val="400"/>
              </a:spcAft>
            </a:pPr>
            <a:r>
              <a:rPr lang="en-US" dirty="0"/>
              <a:t>Sakhalin Energy used AVEVA </a:t>
            </a:r>
            <a:r>
              <a:rPr lang="en-US" dirty="0" err="1"/>
              <a:t>ProCon</a:t>
            </a:r>
            <a:r>
              <a:rPr lang="en-US" dirty="0"/>
              <a:t> on the Sakhalin 2 project, established in 1994 to develop the </a:t>
            </a:r>
            <a:r>
              <a:rPr lang="en-US" dirty="0" err="1"/>
              <a:t>Lunskoye</a:t>
            </a:r>
            <a:r>
              <a:rPr lang="en-US" dirty="0"/>
              <a:t> and </a:t>
            </a:r>
            <a:r>
              <a:rPr lang="en-US" dirty="0" err="1"/>
              <a:t>Piltun-Astokhskoye</a:t>
            </a:r>
            <a:r>
              <a:rPr lang="en-US" dirty="0"/>
              <a:t> license areas. Shareholders on the project were Gazprom, Shell, Mitsui, and Mitsubishi</a:t>
            </a:r>
          </a:p>
          <a:p>
            <a:pPr lvl="2">
              <a:lnSpc>
                <a:spcPct val="100000"/>
              </a:lnSpc>
              <a:spcAft>
                <a:spcPts val="400"/>
              </a:spcAft>
            </a:pPr>
            <a:r>
              <a:rPr lang="en-US" dirty="0"/>
              <a:t>Contracts are streamlined and accounted for</a:t>
            </a:r>
          </a:p>
          <a:p>
            <a:pPr lvl="2">
              <a:lnSpc>
                <a:spcPct val="100000"/>
              </a:lnSpc>
              <a:spcAft>
                <a:spcPts val="400"/>
              </a:spcAft>
            </a:pPr>
            <a:r>
              <a:rPr lang="en-US" dirty="0"/>
              <a:t>Growth is closely watched</a:t>
            </a:r>
          </a:p>
          <a:p>
            <a:pPr lvl="2">
              <a:lnSpc>
                <a:spcPct val="100000"/>
              </a:lnSpc>
              <a:spcAft>
                <a:spcPts val="400"/>
              </a:spcAft>
            </a:pPr>
            <a:r>
              <a:rPr lang="en-US" dirty="0"/>
              <a:t>Contracting and procurement process are </a:t>
            </a:r>
            <a:r>
              <a:rPr lang="en-US" dirty="0" err="1"/>
              <a:t>systemised</a:t>
            </a:r>
            <a:r>
              <a:rPr lang="en-US" dirty="0"/>
              <a:t> and codified</a:t>
            </a:r>
          </a:p>
        </p:txBody>
      </p:sp>
      <p:sp>
        <p:nvSpPr>
          <p:cNvPr id="7" name="Text Placeholder 6"/>
          <p:cNvSpPr>
            <a:spLocks noGrp="1"/>
          </p:cNvSpPr>
          <p:nvPr>
            <p:ph type="body" sz="quarter" idx="15"/>
          </p:nvPr>
        </p:nvSpPr>
        <p:spPr>
          <a:xfrm>
            <a:off x="245982" y="245051"/>
            <a:ext cx="3749675" cy="487329"/>
          </a:xfrm>
        </p:spPr>
        <p:txBody>
          <a:bodyPr/>
          <a:lstStyle/>
          <a:p>
            <a:r>
              <a:rPr lang="en-US" dirty="0"/>
              <a:t>SEIC</a:t>
            </a:r>
            <a:br>
              <a:rPr lang="en-US" dirty="0"/>
            </a:br>
            <a:r>
              <a:rPr lang="en-US" sz="1400" dirty="0">
                <a:solidFill>
                  <a:schemeClr val="accent2"/>
                </a:solidFill>
              </a:rPr>
              <a:t>Sakhalin</a:t>
            </a:r>
          </a:p>
          <a:p>
            <a:r>
              <a:rPr lang="en-US" dirty="0"/>
              <a:t> </a:t>
            </a:r>
          </a:p>
          <a:p>
            <a:endParaRPr lang="en-US" dirty="0"/>
          </a:p>
        </p:txBody>
      </p:sp>
      <p:sp>
        <p:nvSpPr>
          <p:cNvPr id="8" name="Text Placeholder 7"/>
          <p:cNvSpPr>
            <a:spLocks noGrp="1"/>
          </p:cNvSpPr>
          <p:nvPr>
            <p:ph type="body" sz="quarter" idx="16"/>
          </p:nvPr>
        </p:nvSpPr>
        <p:spPr/>
        <p:txBody>
          <a:bodyPr tIns="365760"/>
          <a:lstStyle/>
          <a:p>
            <a:pPr lvl="0"/>
            <a:r>
              <a:rPr lang="en-US" dirty="0"/>
              <a:t>Industry: Owner Operator</a:t>
            </a:r>
          </a:p>
          <a:p>
            <a:pPr>
              <a:spcAft>
                <a:spcPts val="700"/>
              </a:spcAft>
            </a:pPr>
            <a:r>
              <a:rPr lang="en-US" dirty="0"/>
              <a:t>Products: AVEVA </a:t>
            </a:r>
            <a:r>
              <a:rPr lang="en-US" dirty="0" err="1"/>
              <a:t>ProCon</a:t>
            </a:r>
            <a:endParaRPr lang="en-US" dirty="0"/>
          </a:p>
          <a:p>
            <a:pPr>
              <a:spcAft>
                <a:spcPts val="700"/>
              </a:spcAft>
            </a:pPr>
            <a:r>
              <a:rPr lang="en-US" b="0" dirty="0">
                <a:solidFill>
                  <a:schemeClr val="tx1">
                    <a:lumMod val="65000"/>
                    <a:lumOff val="35000"/>
                  </a:schemeClr>
                </a:solidFill>
              </a:rPr>
              <a:t>“AVEVA </a:t>
            </a:r>
            <a:r>
              <a:rPr lang="en-US" b="0" dirty="0" err="1">
                <a:solidFill>
                  <a:schemeClr val="tx1">
                    <a:lumMod val="65000"/>
                    <a:lumOff val="35000"/>
                  </a:schemeClr>
                </a:solidFill>
              </a:rPr>
              <a:t>ProCon</a:t>
            </a:r>
            <a:r>
              <a:rPr lang="en-US" b="0" dirty="0">
                <a:solidFill>
                  <a:schemeClr val="tx1">
                    <a:lumMod val="65000"/>
                    <a:lumOff val="35000"/>
                  </a:schemeClr>
                </a:solidFill>
              </a:rPr>
              <a:t> has taken us from being good at what we do to being great! The ability to understand and control our activity has grown enormously due to the implementation of this powerful contracts management solution from AVEVA.”</a:t>
            </a:r>
          </a:p>
          <a:p>
            <a:pPr>
              <a:spcAft>
                <a:spcPts val="700"/>
              </a:spcAft>
            </a:pPr>
            <a:r>
              <a:rPr lang="en-US" dirty="0"/>
              <a:t>Employee, </a:t>
            </a:r>
            <a:r>
              <a:rPr lang="en-US" b="0" dirty="0"/>
              <a:t>Sakhalin Energy Investment Company, Ltd.</a:t>
            </a:r>
            <a:br>
              <a:rPr lang="en-US" b="0" dirty="0"/>
            </a:br>
            <a:endParaRPr lang="en-US" b="0" dirty="0"/>
          </a:p>
        </p:txBody>
      </p:sp>
      <p:grpSp>
        <p:nvGrpSpPr>
          <p:cNvPr id="11" name="Group 10">
            <a:extLst>
              <a:ext uri="{FF2B5EF4-FFF2-40B4-BE49-F238E27FC236}">
                <a16:creationId xmlns:a16="http://schemas.microsoft.com/office/drawing/2014/main" xmlns="" id="{D129D204-16D1-8C4F-986D-96454D547B4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FC5E901-EE8B-0E4A-AFD0-3717785C0D7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709455A-4972-2D44-A0E0-B06DA0F123B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A5B01AD-8FB8-174D-929A-CED97221894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DDE003B2-5F12-A645-820F-3FC3E0E0267A}"/>
              </a:ext>
            </a:extLst>
          </p:cNvPr>
          <p:cNvSpPr>
            <a:spLocks noGrp="1"/>
          </p:cNvSpPr>
          <p:nvPr>
            <p:ph type="sldNum" sz="quarter" idx="4"/>
          </p:nvPr>
        </p:nvSpPr>
        <p:spPr/>
        <p:txBody>
          <a:bodyPr/>
          <a:lstStyle/>
          <a:p>
            <a:r>
              <a:rPr lang="en-US"/>
              <a:t>Page </a:t>
            </a:r>
            <a:fld id="{5A9C12DC-491F-9444-86A2-13AC5C62A2FC}" type="slidenum">
              <a:rPr lang="en-US" smtClean="0"/>
              <a:pPr/>
              <a:t>112</a:t>
            </a:fld>
            <a:endParaRPr lang="en-US" dirty="0"/>
          </a:p>
        </p:txBody>
      </p:sp>
      <p:sp>
        <p:nvSpPr>
          <p:cNvPr id="16" name="Footer Placeholder 15">
            <a:extLst>
              <a:ext uri="{FF2B5EF4-FFF2-40B4-BE49-F238E27FC236}">
                <a16:creationId xmlns:a16="http://schemas.microsoft.com/office/drawing/2014/main" xmlns="" id="{44C73B8E-BD30-5042-8F28-BE6C43B9D08A}"/>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extLst>
              <a:ext uri="{FF2B5EF4-FFF2-40B4-BE49-F238E27FC236}">
                <a16:creationId xmlns:a16="http://schemas.microsoft.com/office/drawing/2014/main" xmlns="" id="{4AA9CA5E-5300-5949-8435-EA7670835701}"/>
              </a:ext>
            </a:extLst>
          </p:cNvPr>
          <p:cNvSpPr/>
          <p:nvPr/>
        </p:nvSpPr>
        <p:spPr>
          <a:xfrm>
            <a:off x="4809489" y="4796168"/>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5594083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6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0" y="0"/>
            <a:ext cx="4577718" cy="2904780"/>
          </a:xfrm>
          <a:prstGeom prst="rect">
            <a:avLst/>
          </a:prstGeom>
          <a:noFill/>
          <a:ln>
            <a:noFill/>
          </a:ln>
        </p:spPr>
      </p:pic>
      <p:sp>
        <p:nvSpPr>
          <p:cNvPr id="4" name="Content Placeholder 3"/>
          <p:cNvSpPr>
            <a:spLocks noGrp="1"/>
          </p:cNvSpPr>
          <p:nvPr>
            <p:ph sz="quarter" idx="11"/>
          </p:nvPr>
        </p:nvSpPr>
        <p:spPr/>
        <p:txBody>
          <a:bodyPr/>
          <a:lstStyle/>
          <a:p>
            <a:r>
              <a:rPr lang="en-US" sz="900" dirty="0">
                <a:sym typeface="Arial"/>
              </a:rPr>
              <a:t>Goals</a:t>
            </a:r>
          </a:p>
          <a:p>
            <a:pPr lvl="2"/>
            <a:r>
              <a:rPr lang="en-US" dirty="0">
                <a:sym typeface="Arial"/>
              </a:rPr>
              <a:t>Improve heat rate and boiler efficiency while maintaining low </a:t>
            </a:r>
            <a:br>
              <a:rPr lang="en-US" dirty="0">
                <a:sym typeface="Arial"/>
              </a:rPr>
            </a:br>
            <a:r>
              <a:rPr lang="en-US" dirty="0">
                <a:sym typeface="Arial"/>
              </a:rPr>
              <a:t>NOx emissions </a:t>
            </a:r>
          </a:p>
          <a:p>
            <a:r>
              <a:rPr lang="en-US" sz="900" dirty="0">
                <a:sym typeface="Arial"/>
              </a:rPr>
              <a:t>Challenges</a:t>
            </a:r>
          </a:p>
          <a:p>
            <a:pPr lvl="2"/>
            <a:r>
              <a:rPr lang="en-US" dirty="0">
                <a:sym typeface="Arial"/>
              </a:rPr>
              <a:t>Reduce the increasing number and frequency of occurring process </a:t>
            </a:r>
            <a:br>
              <a:rPr lang="en-US" dirty="0">
                <a:sym typeface="Arial"/>
              </a:rPr>
            </a:br>
            <a:r>
              <a:rPr lang="en-US" dirty="0">
                <a:sym typeface="Arial"/>
              </a:rPr>
              <a:t>alarms while keeping the power plant safe and profitable </a:t>
            </a:r>
          </a:p>
          <a:p>
            <a:r>
              <a:rPr lang="en-US" sz="900" dirty="0">
                <a:sym typeface="Arial"/>
              </a:rPr>
              <a:t>Results</a:t>
            </a:r>
          </a:p>
          <a:p>
            <a:pPr lvl="2"/>
            <a:r>
              <a:rPr lang="en-US" dirty="0">
                <a:sym typeface="Arial"/>
              </a:rPr>
              <a:t>Expected heat rate improvements of 1.5% , providing a project</a:t>
            </a:r>
            <a:br>
              <a:rPr lang="en-US" dirty="0">
                <a:sym typeface="Arial"/>
              </a:rPr>
            </a:br>
            <a:r>
              <a:rPr lang="en-US" dirty="0">
                <a:sym typeface="Arial"/>
              </a:rPr>
              <a:t>payback of less than one year </a:t>
            </a:r>
          </a:p>
          <a:p>
            <a:pPr lvl="2"/>
            <a:r>
              <a:rPr lang="en-US" dirty="0">
                <a:sym typeface="Arial"/>
              </a:rPr>
              <a:t>Expert System at soot blower maximizes heat transfer area in</a:t>
            </a:r>
            <a:br>
              <a:rPr lang="en-US" dirty="0">
                <a:sym typeface="Arial"/>
              </a:rPr>
            </a:br>
            <a:r>
              <a:rPr lang="en-US" dirty="0">
                <a:sym typeface="Arial"/>
              </a:rPr>
              <a:t>the furnace </a:t>
            </a:r>
          </a:p>
          <a:p>
            <a:pPr lvl="2"/>
            <a:r>
              <a:rPr lang="en-US" dirty="0">
                <a:sym typeface="Arial"/>
              </a:rPr>
              <a:t>Model Predictive Control provides increases boiler efficiency</a:t>
            </a:r>
            <a:br>
              <a:rPr lang="en-US" dirty="0">
                <a:sym typeface="Arial"/>
              </a:rPr>
            </a:br>
            <a:r>
              <a:rPr lang="en-US" dirty="0">
                <a:sym typeface="Arial"/>
              </a:rPr>
              <a:t>while maintaining steam temperatures and remaining within</a:t>
            </a:r>
            <a:br>
              <a:rPr lang="en-US" dirty="0">
                <a:sym typeface="Arial"/>
              </a:rPr>
            </a:br>
            <a:r>
              <a:rPr lang="en-US" dirty="0">
                <a:sym typeface="Arial"/>
              </a:rPr>
              <a:t>NOx specifications </a:t>
            </a:r>
          </a:p>
          <a:p>
            <a:pPr lvl="2"/>
            <a:endParaRPr lang="en-US" dirty="0">
              <a:sym typeface="Arial"/>
            </a:endParaRPr>
          </a:p>
        </p:txBody>
      </p:sp>
      <p:sp>
        <p:nvSpPr>
          <p:cNvPr id="7" name="Text Placeholder 6"/>
          <p:cNvSpPr>
            <a:spLocks noGrp="1"/>
          </p:cNvSpPr>
          <p:nvPr>
            <p:ph type="body" sz="quarter" idx="15"/>
          </p:nvPr>
        </p:nvSpPr>
        <p:spPr>
          <a:xfrm>
            <a:off x="252413" y="185739"/>
            <a:ext cx="4259131" cy="582888"/>
          </a:xfrm>
        </p:spPr>
        <p:txBody>
          <a:bodyPr/>
          <a:lstStyle/>
          <a:p>
            <a:r>
              <a:rPr lang="en-US" sz="1900" dirty="0"/>
              <a:t>Southern Mississippi Electric Power Assn. </a:t>
            </a:r>
            <a:r>
              <a:rPr lang="en-US" sz="1400" dirty="0">
                <a:solidFill>
                  <a:schemeClr val="accent2"/>
                </a:solidFill>
              </a:rPr>
              <a:t>Hattiesburg, Mississippi</a:t>
            </a:r>
          </a:p>
        </p:txBody>
      </p:sp>
      <p:sp>
        <p:nvSpPr>
          <p:cNvPr id="8" name="Text Placeholder 7"/>
          <p:cNvSpPr>
            <a:spLocks noGrp="1"/>
          </p:cNvSpPr>
          <p:nvPr>
            <p:ph type="body" sz="quarter" idx="16"/>
          </p:nvPr>
        </p:nvSpPr>
        <p:spPr/>
        <p:txBody>
          <a:bodyPr/>
          <a:lstStyle/>
          <a:p>
            <a:pPr lvl="0"/>
            <a:r>
              <a:rPr lang="en-US" dirty="0"/>
              <a:t>Industry: Power and Utilities</a:t>
            </a:r>
          </a:p>
          <a:p>
            <a:r>
              <a:rPr lang="en-US" dirty="0"/>
              <a:t>Products: Simulation Platform</a:t>
            </a:r>
          </a:p>
          <a:p>
            <a:r>
              <a:rPr lang="en-US" b="0" dirty="0">
                <a:solidFill>
                  <a:schemeClr val="tx1">
                    <a:lumMod val="65000"/>
                    <a:lumOff val="35000"/>
                  </a:schemeClr>
                </a:solidFill>
              </a:rPr>
              <a:t>“Depending on the load, potential heat rate improvements up to 1.5% are expected. This benefit will provide a project payback of less than one year.” </a:t>
            </a:r>
          </a:p>
          <a:p>
            <a:endParaRPr lang="en-US" dirty="0"/>
          </a:p>
          <a:p>
            <a:endParaRPr lang="en-US" dirty="0"/>
          </a:p>
        </p:txBody>
      </p:sp>
      <p:grpSp>
        <p:nvGrpSpPr>
          <p:cNvPr id="11" name="Group 10">
            <a:extLst>
              <a:ext uri="{FF2B5EF4-FFF2-40B4-BE49-F238E27FC236}">
                <a16:creationId xmlns:a16="http://schemas.microsoft.com/office/drawing/2014/main" xmlns="" id="{6E41376F-9F7A-4C4C-A898-A9FA92830A8A}"/>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99330FC2-73F6-5846-8DD2-254D6D01E007}"/>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F4059738-4B00-1341-947C-EB4ACD39E6BD}"/>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9C114DB3-B52F-9B4F-B6B4-0C0A8D610F9C}"/>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F33FF3F2-68F2-CF49-82ED-198676DA9F54}"/>
              </a:ext>
            </a:extLst>
          </p:cNvPr>
          <p:cNvSpPr>
            <a:spLocks noGrp="1"/>
          </p:cNvSpPr>
          <p:nvPr>
            <p:ph type="sldNum" sz="quarter" idx="4"/>
          </p:nvPr>
        </p:nvSpPr>
        <p:spPr/>
        <p:txBody>
          <a:bodyPr/>
          <a:lstStyle/>
          <a:p>
            <a:r>
              <a:rPr lang="en-US"/>
              <a:t>Page </a:t>
            </a:r>
            <a:fld id="{5A9C12DC-491F-9444-86A2-13AC5C62A2FC}" type="slidenum">
              <a:rPr lang="en-US" smtClean="0"/>
              <a:pPr/>
              <a:t>113</a:t>
            </a:fld>
            <a:endParaRPr lang="en-US" dirty="0"/>
          </a:p>
        </p:txBody>
      </p:sp>
      <p:sp>
        <p:nvSpPr>
          <p:cNvPr id="16" name="Footer Placeholder 15">
            <a:extLst>
              <a:ext uri="{FF2B5EF4-FFF2-40B4-BE49-F238E27FC236}">
                <a16:creationId xmlns:a16="http://schemas.microsoft.com/office/drawing/2014/main" xmlns="" id="{29FEBD3B-36FB-D94B-B738-588D3F21F7D0}"/>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312F334D-0256-144C-B1F7-CD78821944CA}"/>
              </a:ext>
            </a:extLst>
          </p:cNvPr>
          <p:cNvSpPr/>
          <p:nvPr/>
        </p:nvSpPr>
        <p:spPr>
          <a:xfrm>
            <a:off x="4802345" y="4300191"/>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8683881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9337" y="0"/>
            <a:ext cx="4545824" cy="2904782"/>
          </a:xfrm>
          <a:prstGeom prst="rect">
            <a:avLst/>
          </a:prstGeom>
        </p:spPr>
      </p:pic>
      <p:sp>
        <p:nvSpPr>
          <p:cNvPr id="4" name="Content Placeholder 3"/>
          <p:cNvSpPr>
            <a:spLocks noGrp="1"/>
          </p:cNvSpPr>
          <p:nvPr>
            <p:ph sz="quarter" idx="11"/>
          </p:nvPr>
        </p:nvSpPr>
        <p:spPr>
          <a:xfrm>
            <a:off x="252413" y="1050317"/>
            <a:ext cx="4200834" cy="3769183"/>
          </a:xfrm>
        </p:spPr>
        <p:txBody>
          <a:bodyPr/>
          <a:lstStyle/>
          <a:p>
            <a:pPr>
              <a:lnSpc>
                <a:spcPts val="1100"/>
              </a:lnSpc>
              <a:spcAft>
                <a:spcPts val="300"/>
              </a:spcAft>
            </a:pPr>
            <a:r>
              <a:rPr lang="en-US" sz="900" dirty="0"/>
              <a:t>Goals</a:t>
            </a:r>
          </a:p>
          <a:p>
            <a:pPr lvl="2">
              <a:lnSpc>
                <a:spcPts val="1100"/>
              </a:lnSpc>
              <a:spcAft>
                <a:spcPts val="300"/>
              </a:spcAft>
            </a:pPr>
            <a:r>
              <a:rPr lang="en-US" dirty="0"/>
              <a:t>Avoid asset failures and reduce equipment </a:t>
            </a:r>
            <a:r>
              <a:rPr lang="en-US" dirty="0" err="1"/>
              <a:t>downtimeIdentify</a:t>
            </a:r>
            <a:r>
              <a:rPr lang="en-US" dirty="0"/>
              <a:t> subtle changes </a:t>
            </a:r>
            <a:br>
              <a:rPr lang="en-US" dirty="0"/>
            </a:br>
            <a:r>
              <a:rPr lang="en-US" dirty="0"/>
              <a:t>in system and equipment behavior</a:t>
            </a:r>
          </a:p>
          <a:p>
            <a:pPr lvl="2">
              <a:lnSpc>
                <a:spcPts val="1100"/>
              </a:lnSpc>
              <a:spcAft>
                <a:spcPts val="300"/>
              </a:spcAft>
            </a:pPr>
            <a:r>
              <a:rPr lang="en-US" dirty="0"/>
              <a:t>Gain advanced warning of emerging equipment issues</a:t>
            </a:r>
          </a:p>
          <a:p>
            <a:pPr lvl="2">
              <a:lnSpc>
                <a:spcPts val="1100"/>
              </a:lnSpc>
              <a:spcAft>
                <a:spcPts val="300"/>
              </a:spcAft>
            </a:pPr>
            <a:r>
              <a:rPr lang="en-US" dirty="0"/>
              <a:t>Monitor the health and performance of critical assets fleet-wide in real </a:t>
            </a:r>
            <a:r>
              <a:rPr lang="en-US" dirty="0" err="1"/>
              <a:t>timeImprove</a:t>
            </a:r>
            <a:r>
              <a:rPr lang="en-US" dirty="0"/>
              <a:t> maintenance </a:t>
            </a:r>
            <a:r>
              <a:rPr lang="en-US" dirty="0" err="1"/>
              <a:t>planningEnable</a:t>
            </a:r>
            <a:r>
              <a:rPr lang="en-US" dirty="0"/>
              <a:t> knowledge capture to optimize information sharing between plant personnel</a:t>
            </a:r>
          </a:p>
          <a:p>
            <a:pPr>
              <a:lnSpc>
                <a:spcPts val="1100"/>
              </a:lnSpc>
              <a:spcAft>
                <a:spcPts val="300"/>
              </a:spcAft>
            </a:pPr>
            <a:r>
              <a:rPr lang="en-US" sz="900" dirty="0"/>
              <a:t>Challenges</a:t>
            </a:r>
          </a:p>
          <a:p>
            <a:pPr lvl="2">
              <a:lnSpc>
                <a:spcPts val="1100"/>
              </a:lnSpc>
              <a:spcAft>
                <a:spcPts val="300"/>
              </a:spcAft>
            </a:pPr>
            <a:r>
              <a:rPr lang="en-US" dirty="0"/>
              <a:t>Reduce unscheduled </a:t>
            </a:r>
            <a:r>
              <a:rPr lang="en-US" dirty="0" err="1"/>
              <a:t>maintenanceMove</a:t>
            </a:r>
            <a:r>
              <a:rPr lang="en-US" dirty="0"/>
              <a:t> from reactive to proactive maintenance</a:t>
            </a:r>
          </a:p>
          <a:p>
            <a:pPr lvl="2">
              <a:lnSpc>
                <a:spcPts val="1100"/>
              </a:lnSpc>
              <a:spcAft>
                <a:spcPts val="300"/>
              </a:spcAft>
            </a:pPr>
            <a:r>
              <a:rPr lang="en-US" dirty="0"/>
              <a:t>Quickly analyze large amounts of asset data for accurate equipment condition assessments</a:t>
            </a:r>
          </a:p>
          <a:p>
            <a:pPr lvl="2">
              <a:lnSpc>
                <a:spcPts val="1100"/>
              </a:lnSpc>
              <a:spcAft>
                <a:spcPts val="300"/>
              </a:spcAft>
            </a:pPr>
            <a:r>
              <a:rPr lang="en-US" dirty="0"/>
              <a:t>Information sharing between groups to get the right information to the right people at the right time</a:t>
            </a:r>
          </a:p>
          <a:p>
            <a:pPr lvl="2">
              <a:lnSpc>
                <a:spcPts val="1100"/>
              </a:lnSpc>
              <a:spcAft>
                <a:spcPts val="300"/>
              </a:spcAft>
            </a:pPr>
            <a:r>
              <a:rPr lang="en-US" dirty="0"/>
              <a:t>Complexities in the process and technology of Tata Power fleets</a:t>
            </a:r>
          </a:p>
          <a:p>
            <a:pPr>
              <a:lnSpc>
                <a:spcPts val="1100"/>
              </a:lnSpc>
              <a:spcAft>
                <a:spcPts val="300"/>
              </a:spcAft>
            </a:pPr>
            <a:r>
              <a:rPr lang="en-US" sz="900" dirty="0"/>
              <a:t>Results</a:t>
            </a:r>
          </a:p>
          <a:p>
            <a:pPr lvl="2">
              <a:lnSpc>
                <a:spcPts val="1100"/>
              </a:lnSpc>
              <a:spcAft>
                <a:spcPts val="300"/>
              </a:spcAft>
            </a:pPr>
            <a:r>
              <a:rPr lang="en-US" dirty="0"/>
              <a:t>Early warning identification of equipment problems, days weeks or months </a:t>
            </a:r>
            <a:br>
              <a:rPr lang="en-US" dirty="0"/>
            </a:br>
            <a:r>
              <a:rPr lang="en-US" dirty="0"/>
              <a:t>before failure</a:t>
            </a:r>
          </a:p>
          <a:p>
            <a:pPr lvl="2">
              <a:lnSpc>
                <a:spcPts val="1100"/>
              </a:lnSpc>
              <a:spcAft>
                <a:spcPts val="300"/>
              </a:spcAft>
            </a:pPr>
            <a:r>
              <a:rPr lang="en-US" dirty="0"/>
              <a:t>Dynamic insights and deep-dive diagnostics for equipment behavior changes</a:t>
            </a:r>
          </a:p>
          <a:p>
            <a:pPr lvl="2">
              <a:lnSpc>
                <a:spcPts val="1100"/>
              </a:lnSpc>
              <a:spcAft>
                <a:spcPts val="300"/>
              </a:spcAft>
            </a:pPr>
            <a:r>
              <a:rPr lang="en-US" dirty="0"/>
              <a:t>Improved equipment reliability and performance</a:t>
            </a:r>
          </a:p>
          <a:p>
            <a:pPr lvl="2">
              <a:lnSpc>
                <a:spcPts val="1100"/>
              </a:lnSpc>
              <a:spcAft>
                <a:spcPts val="300"/>
              </a:spcAft>
            </a:pPr>
            <a:r>
              <a:rPr lang="en-US" dirty="0"/>
              <a:t>Better maintenance planning and cost control</a:t>
            </a:r>
          </a:p>
          <a:p>
            <a:pPr lvl="2">
              <a:lnSpc>
                <a:spcPts val="1100"/>
              </a:lnSpc>
              <a:spcAft>
                <a:spcPts val="300"/>
              </a:spcAft>
            </a:pPr>
            <a:r>
              <a:rPr lang="en-US" dirty="0"/>
              <a:t>Knowledge capture of equipment failure modes</a:t>
            </a:r>
          </a:p>
          <a:p>
            <a:pPr lvl="2">
              <a:lnSpc>
                <a:spcPts val="1100"/>
              </a:lnSpc>
              <a:spcAft>
                <a:spcPts val="300"/>
              </a:spcAft>
            </a:pPr>
            <a:endParaRPr lang="en-US" sz="800" dirty="0"/>
          </a:p>
        </p:txBody>
      </p:sp>
      <p:sp>
        <p:nvSpPr>
          <p:cNvPr id="7" name="Text Placeholder 6"/>
          <p:cNvSpPr>
            <a:spLocks noGrp="1"/>
          </p:cNvSpPr>
          <p:nvPr>
            <p:ph type="body" sz="quarter" idx="15"/>
          </p:nvPr>
        </p:nvSpPr>
        <p:spPr/>
        <p:txBody>
          <a:bodyPr/>
          <a:lstStyle/>
          <a:p>
            <a:r>
              <a:rPr lang="en-US" dirty="0"/>
              <a:t>Tata Power</a:t>
            </a:r>
          </a:p>
          <a:p>
            <a:r>
              <a:rPr lang="en-US" sz="1400" dirty="0">
                <a:solidFill>
                  <a:schemeClr val="accent2"/>
                </a:solidFill>
              </a:rPr>
              <a:t>India</a:t>
            </a:r>
          </a:p>
        </p:txBody>
      </p:sp>
      <p:sp>
        <p:nvSpPr>
          <p:cNvPr id="8" name="Text Placeholder 7"/>
          <p:cNvSpPr>
            <a:spLocks noGrp="1"/>
          </p:cNvSpPr>
          <p:nvPr>
            <p:ph type="body" sz="quarter" idx="16"/>
          </p:nvPr>
        </p:nvSpPr>
        <p:spPr/>
        <p:txBody>
          <a:bodyPr/>
          <a:lstStyle/>
          <a:p>
            <a:pPr lvl="0"/>
            <a:r>
              <a:rPr lang="en-US" dirty="0"/>
              <a:t>Industry: Power and Utilities</a:t>
            </a:r>
          </a:p>
          <a:p>
            <a:r>
              <a:rPr lang="en-US" dirty="0"/>
              <a:t>Products: </a:t>
            </a:r>
            <a:r>
              <a:rPr lang="en-US" b="0" dirty="0"/>
              <a:t>Enterprise Asset Management</a:t>
            </a:r>
          </a:p>
          <a:p>
            <a:r>
              <a:rPr lang="en-US" b="0" dirty="0">
                <a:solidFill>
                  <a:schemeClr val="tx1">
                    <a:lumMod val="65000"/>
                    <a:lumOff val="35000"/>
                  </a:schemeClr>
                </a:solidFill>
              </a:rPr>
              <a:t>“We found AVEVA to be an effective tool in the predictive diagnostics space for detecting functional deviations and impending failures at an early stage for initiating suitable prioritized maintenance actions for enhanced reliability of critical power plant equipment.”</a:t>
            </a:r>
            <a:endParaRPr lang="en-US" dirty="0"/>
          </a:p>
          <a:p>
            <a:r>
              <a:rPr lang="en-US" dirty="0"/>
              <a:t>Praveen </a:t>
            </a:r>
            <a:r>
              <a:rPr lang="en-US" dirty="0" err="1"/>
              <a:t>Chorghade</a:t>
            </a:r>
            <a:r>
              <a:rPr lang="en-US" dirty="0"/>
              <a:t>, </a:t>
            </a:r>
            <a:r>
              <a:rPr lang="en-US" b="0" dirty="0"/>
              <a:t>Chief - Core Technology and Diagnostics, Tata Power</a:t>
            </a:r>
            <a:endParaRPr lang="en-US" dirty="0"/>
          </a:p>
          <a:p>
            <a:endParaRPr lang="en-US" dirty="0"/>
          </a:p>
        </p:txBody>
      </p:sp>
      <p:grpSp>
        <p:nvGrpSpPr>
          <p:cNvPr id="10" name="Group 9">
            <a:extLst>
              <a:ext uri="{FF2B5EF4-FFF2-40B4-BE49-F238E27FC236}">
                <a16:creationId xmlns:a16="http://schemas.microsoft.com/office/drawing/2014/main" xmlns="" id="{E8A6B771-B871-0A44-8034-7659284DA424}"/>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7A9F3268-27E6-ED44-ABB9-17B9A4635F45}"/>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21D7451B-E575-8B4A-84DE-471DDBC827FB}"/>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E2C37BE2-A818-AD45-9F2C-4B91028A6006}"/>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4" name="Slide Number Placeholder 13">
            <a:extLst>
              <a:ext uri="{FF2B5EF4-FFF2-40B4-BE49-F238E27FC236}">
                <a16:creationId xmlns:a16="http://schemas.microsoft.com/office/drawing/2014/main" xmlns="" id="{E889C0C2-CA02-0046-BC42-EF7E68D72EFE}"/>
              </a:ext>
            </a:extLst>
          </p:cNvPr>
          <p:cNvSpPr>
            <a:spLocks noGrp="1"/>
          </p:cNvSpPr>
          <p:nvPr>
            <p:ph type="sldNum" sz="quarter" idx="4"/>
          </p:nvPr>
        </p:nvSpPr>
        <p:spPr/>
        <p:txBody>
          <a:bodyPr/>
          <a:lstStyle/>
          <a:p>
            <a:r>
              <a:rPr lang="en-US"/>
              <a:t>Page </a:t>
            </a:r>
            <a:fld id="{5A9C12DC-491F-9444-86A2-13AC5C62A2FC}" type="slidenum">
              <a:rPr lang="en-US" smtClean="0"/>
              <a:pPr/>
              <a:t>114</a:t>
            </a:fld>
            <a:endParaRPr lang="en-US" dirty="0"/>
          </a:p>
        </p:txBody>
      </p:sp>
      <p:sp>
        <p:nvSpPr>
          <p:cNvPr id="15" name="Footer Placeholder 14">
            <a:extLst>
              <a:ext uri="{FF2B5EF4-FFF2-40B4-BE49-F238E27FC236}">
                <a16:creationId xmlns:a16="http://schemas.microsoft.com/office/drawing/2014/main" xmlns="" id="{67BA5BF3-FE0C-B040-A2A6-10DA2180B4BD}"/>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56C75A04-64FB-6F49-B7F0-F09DB5D3B348}"/>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6590704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6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1" y="-60945"/>
            <a:ext cx="4671406" cy="2965742"/>
          </a:xfrm>
          <a:prstGeom prst="rect">
            <a:avLst/>
          </a:prstGeom>
          <a:noFill/>
          <a:ln>
            <a:noFill/>
          </a:ln>
        </p:spPr>
      </p:pic>
      <p:sp>
        <p:nvSpPr>
          <p:cNvPr id="4" name="Content Placeholder 3"/>
          <p:cNvSpPr>
            <a:spLocks noGrp="1"/>
          </p:cNvSpPr>
          <p:nvPr>
            <p:ph sz="quarter" idx="11"/>
          </p:nvPr>
        </p:nvSpPr>
        <p:spPr/>
        <p:txBody>
          <a:bodyPr/>
          <a:lstStyle/>
          <a:p>
            <a:r>
              <a:rPr lang="en-US" sz="900" dirty="0">
                <a:sym typeface="Arial"/>
              </a:rPr>
              <a:t>Goals</a:t>
            </a:r>
          </a:p>
          <a:p>
            <a:pPr lvl="2"/>
            <a:r>
              <a:rPr lang="en-US" dirty="0">
                <a:sym typeface="Arial"/>
              </a:rPr>
              <a:t>Eliminate inefficiencies in scheduling maintenance </a:t>
            </a:r>
          </a:p>
          <a:p>
            <a:pPr lvl="2"/>
            <a:r>
              <a:rPr lang="en-US" dirty="0">
                <a:sym typeface="Arial"/>
              </a:rPr>
              <a:t>Track completed work </a:t>
            </a:r>
          </a:p>
          <a:p>
            <a:pPr lvl="2"/>
            <a:r>
              <a:rPr lang="en-US" dirty="0">
                <a:sym typeface="Arial"/>
              </a:rPr>
              <a:t>Reduce operations, maintenance, and capital spending </a:t>
            </a:r>
          </a:p>
          <a:p>
            <a:r>
              <a:rPr lang="en-US" sz="900" dirty="0">
                <a:sym typeface="Arial"/>
              </a:rPr>
              <a:t>Challenges</a:t>
            </a:r>
          </a:p>
          <a:p>
            <a:pPr lvl="2"/>
            <a:r>
              <a:rPr lang="en-US" dirty="0">
                <a:sym typeface="Arial"/>
              </a:rPr>
              <a:t>Reduce overall operations, maintenance and capital spending, while maintaining high availability within plants and continuously and efficiently serving customers. </a:t>
            </a:r>
          </a:p>
          <a:p>
            <a:r>
              <a:rPr lang="en-US" sz="900" dirty="0">
                <a:sym typeface="Arial"/>
              </a:rPr>
              <a:t>Results</a:t>
            </a:r>
          </a:p>
          <a:p>
            <a:pPr lvl="2"/>
            <a:r>
              <a:rPr lang="en-US" dirty="0">
                <a:sym typeface="Arial"/>
              </a:rPr>
              <a:t>Supplies continuous and efficient power to two-thirds of Indiana and 16 counties in Ohio </a:t>
            </a:r>
          </a:p>
          <a:p>
            <a:pPr lvl="2"/>
            <a:r>
              <a:rPr lang="en-US" dirty="0">
                <a:sym typeface="Arial"/>
              </a:rPr>
              <a:t>Enabled management to capture and analyze data about </a:t>
            </a:r>
            <a:br>
              <a:rPr lang="en-US" dirty="0">
                <a:sym typeface="Arial"/>
              </a:rPr>
            </a:br>
            <a:r>
              <a:rPr lang="en-US" dirty="0">
                <a:sym typeface="Arial"/>
              </a:rPr>
              <a:t>maintenance work. </a:t>
            </a:r>
          </a:p>
          <a:p>
            <a:pPr lvl="2"/>
            <a:r>
              <a:rPr lang="en-US" dirty="0">
                <a:sym typeface="Arial"/>
              </a:rPr>
              <a:t>Efficiently tracks 6,000 unique assets and more than 33,000 individual spare parts, keeping track of work orders and labor time </a:t>
            </a:r>
          </a:p>
          <a:p>
            <a:pPr lvl="2"/>
            <a:r>
              <a:rPr lang="en-US" dirty="0">
                <a:sym typeface="Arial"/>
              </a:rPr>
              <a:t>Ascertains key performance indicators and benchmarks throughout the maintenance operation </a:t>
            </a:r>
          </a:p>
          <a:p>
            <a:pPr lvl="2"/>
            <a:endParaRPr lang="en-US" dirty="0">
              <a:sym typeface="Arial"/>
            </a:endParaRPr>
          </a:p>
        </p:txBody>
      </p:sp>
      <p:sp>
        <p:nvSpPr>
          <p:cNvPr id="7" name="Text Placeholder 6"/>
          <p:cNvSpPr>
            <a:spLocks noGrp="1"/>
          </p:cNvSpPr>
          <p:nvPr>
            <p:ph type="body" sz="quarter" idx="15"/>
          </p:nvPr>
        </p:nvSpPr>
        <p:spPr/>
        <p:txBody>
          <a:bodyPr/>
          <a:lstStyle/>
          <a:p>
            <a:r>
              <a:rPr lang="en-US"/>
              <a:t>Vectren Corporation</a:t>
            </a:r>
          </a:p>
          <a:p>
            <a:pPr lvl="1"/>
            <a:r>
              <a:rPr lang="en-US"/>
              <a:t>Evansville, Indiana</a:t>
            </a:r>
          </a:p>
          <a:p>
            <a:pPr lvl="1"/>
            <a:r>
              <a:rPr lang="en-US"/>
              <a:t> </a:t>
            </a:r>
          </a:p>
          <a:p>
            <a:endParaRPr lang="en-US" dirty="0"/>
          </a:p>
        </p:txBody>
      </p:sp>
      <p:sp>
        <p:nvSpPr>
          <p:cNvPr id="8" name="Text Placeholder 7"/>
          <p:cNvSpPr>
            <a:spLocks noGrp="1"/>
          </p:cNvSpPr>
          <p:nvPr>
            <p:ph type="body" sz="quarter" idx="16"/>
          </p:nvPr>
        </p:nvSpPr>
        <p:spPr/>
        <p:txBody>
          <a:bodyPr/>
          <a:lstStyle/>
          <a:p>
            <a:pPr lvl="0"/>
            <a:r>
              <a:rPr lang="en-US" dirty="0"/>
              <a:t>Industry: Power and Utilities</a:t>
            </a:r>
          </a:p>
          <a:p>
            <a:r>
              <a:rPr lang="en-US" dirty="0"/>
              <a:t>Products: Enterprise Asset Management</a:t>
            </a:r>
          </a:p>
          <a:p>
            <a:r>
              <a:rPr lang="en-US" b="0" dirty="0">
                <a:solidFill>
                  <a:schemeClr val="tx1">
                    <a:lumMod val="65000"/>
                    <a:lumOff val="35000"/>
                  </a:schemeClr>
                </a:solidFill>
              </a:rPr>
              <a:t>“Being able to track info about planned and unplanned work was one of the key performance indicators we were trying to improve on. Because of the way AVEVA interfaces with the workforce time-tracking program, we are able to get to this data much more easily.”</a:t>
            </a:r>
            <a:endParaRPr lang="en-US" dirty="0"/>
          </a:p>
          <a:p>
            <a:r>
              <a:rPr lang="en-US" dirty="0"/>
              <a:t>David </a:t>
            </a:r>
            <a:r>
              <a:rPr lang="en-US" dirty="0" err="1"/>
              <a:t>Reherman</a:t>
            </a:r>
            <a:r>
              <a:rPr lang="en-US" dirty="0"/>
              <a:t>, </a:t>
            </a:r>
            <a:r>
              <a:rPr lang="en-US" b="0" dirty="0"/>
              <a:t>Reliability Engineer</a:t>
            </a:r>
            <a:endParaRPr lang="en-US" dirty="0"/>
          </a:p>
          <a:p>
            <a:endParaRPr lang="en-US" dirty="0"/>
          </a:p>
        </p:txBody>
      </p:sp>
      <p:grpSp>
        <p:nvGrpSpPr>
          <p:cNvPr id="11" name="Group 10">
            <a:extLst>
              <a:ext uri="{FF2B5EF4-FFF2-40B4-BE49-F238E27FC236}">
                <a16:creationId xmlns:a16="http://schemas.microsoft.com/office/drawing/2014/main" xmlns="" id="{3C1C8E0A-8308-2D45-8A9A-F1931B50E160}"/>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77033623-C128-734C-8724-AFF29669B8E6}"/>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B68814F3-CDEC-3841-B197-848946603628}"/>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9D305974-EB5C-BC4D-8E5D-8DD6BE4458ED}"/>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EDE0AEA3-6E89-D742-9528-96B0D86C6B1F}"/>
              </a:ext>
            </a:extLst>
          </p:cNvPr>
          <p:cNvSpPr>
            <a:spLocks noGrp="1"/>
          </p:cNvSpPr>
          <p:nvPr>
            <p:ph type="sldNum" sz="quarter" idx="4"/>
          </p:nvPr>
        </p:nvSpPr>
        <p:spPr/>
        <p:txBody>
          <a:bodyPr/>
          <a:lstStyle/>
          <a:p>
            <a:r>
              <a:rPr lang="en-US"/>
              <a:t>Page </a:t>
            </a:r>
            <a:fld id="{5A9C12DC-491F-9444-86A2-13AC5C62A2FC}" type="slidenum">
              <a:rPr lang="en-US" smtClean="0"/>
              <a:pPr/>
              <a:t>115</a:t>
            </a:fld>
            <a:endParaRPr lang="en-US" dirty="0"/>
          </a:p>
        </p:txBody>
      </p:sp>
      <p:sp>
        <p:nvSpPr>
          <p:cNvPr id="16" name="Footer Placeholder 15">
            <a:extLst>
              <a:ext uri="{FF2B5EF4-FFF2-40B4-BE49-F238E27FC236}">
                <a16:creationId xmlns:a16="http://schemas.microsoft.com/office/drawing/2014/main" xmlns="" id="{69C4BD29-D898-A643-B02B-AE8470F0EC29}"/>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D23AEB03-4C0C-7446-9E71-10AC4F0A9AB2}"/>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8120252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165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0" y="0"/>
            <a:ext cx="4577718" cy="2904780"/>
          </a:xfrm>
          <a:prstGeom prst="rect">
            <a:avLst/>
          </a:prstGeom>
          <a:noFill/>
          <a:ln>
            <a:noFill/>
          </a:ln>
        </p:spPr>
      </p:pic>
      <p:sp>
        <p:nvSpPr>
          <p:cNvPr id="4" name="Content Placeholder 3"/>
          <p:cNvSpPr>
            <a:spLocks noGrp="1"/>
          </p:cNvSpPr>
          <p:nvPr>
            <p:ph sz="quarter" idx="11"/>
          </p:nvPr>
        </p:nvSpPr>
        <p:spPr/>
        <p:txBody>
          <a:bodyPr/>
          <a:lstStyle/>
          <a:p>
            <a:r>
              <a:rPr lang="en-US" sz="900" dirty="0">
                <a:sym typeface="Arial"/>
              </a:rPr>
              <a:t>Goals</a:t>
            </a:r>
          </a:p>
          <a:p>
            <a:pPr lvl="2"/>
            <a:r>
              <a:rPr lang="en-US" dirty="0">
                <a:sym typeface="Arial"/>
              </a:rPr>
              <a:t>Enhance production efficiency with new computerized maintenance management system </a:t>
            </a:r>
          </a:p>
          <a:p>
            <a:r>
              <a:rPr lang="en-US" sz="900" dirty="0">
                <a:sym typeface="Arial"/>
              </a:rPr>
              <a:t>Challenges</a:t>
            </a:r>
          </a:p>
          <a:p>
            <a:pPr lvl="2"/>
            <a:r>
              <a:rPr lang="en-US" dirty="0">
                <a:sym typeface="Arial"/>
              </a:rPr>
              <a:t>Update outdated management system did not integrate the maintenance functions with plant purchasing systems, which required larger inventories of spares to be on hand </a:t>
            </a:r>
          </a:p>
          <a:p>
            <a:r>
              <a:rPr lang="en-US" sz="900" dirty="0">
                <a:sym typeface="Arial"/>
              </a:rPr>
              <a:t>Results</a:t>
            </a:r>
          </a:p>
          <a:p>
            <a:pPr lvl="2"/>
            <a:r>
              <a:rPr lang="en-US" dirty="0">
                <a:sym typeface="Arial"/>
              </a:rPr>
              <a:t>Diverse operations in both type and geography are now tied together </a:t>
            </a:r>
          </a:p>
          <a:p>
            <a:pPr lvl="2"/>
            <a:r>
              <a:rPr lang="en-US" dirty="0">
                <a:sym typeface="Arial"/>
              </a:rPr>
              <a:t>Enhanced productivity through more efficient maintenance activities, helping to produce nearly 230 million square feet of plywood each year </a:t>
            </a:r>
          </a:p>
          <a:p>
            <a:pPr lvl="2"/>
            <a:r>
              <a:rPr lang="en-US" dirty="0">
                <a:sym typeface="Arial"/>
              </a:rPr>
              <a:t>Achieved ISO 14001 certification at Williams Lake </a:t>
            </a:r>
          </a:p>
          <a:p>
            <a:pPr lvl="2"/>
            <a:endParaRPr lang="en-US" dirty="0">
              <a:sym typeface="Arial"/>
            </a:endParaRPr>
          </a:p>
        </p:txBody>
      </p:sp>
      <p:sp>
        <p:nvSpPr>
          <p:cNvPr id="7" name="Text Placeholder 6"/>
          <p:cNvSpPr>
            <a:spLocks noGrp="1"/>
          </p:cNvSpPr>
          <p:nvPr>
            <p:ph type="body" sz="quarter" idx="15"/>
          </p:nvPr>
        </p:nvSpPr>
        <p:spPr/>
        <p:txBody>
          <a:bodyPr/>
          <a:lstStyle/>
          <a:p>
            <a:r>
              <a:rPr lang="en-US"/>
              <a:t>Weldwood of Canada</a:t>
            </a:r>
          </a:p>
          <a:p>
            <a:pPr lvl="1"/>
            <a:r>
              <a:rPr lang="en-US"/>
              <a:t>William Lake, Canada</a:t>
            </a:r>
          </a:p>
          <a:p>
            <a:pPr lvl="1"/>
            <a:r>
              <a:rPr lang="en-US"/>
              <a:t> </a:t>
            </a:r>
          </a:p>
          <a:p>
            <a:endParaRPr lang="en-US" dirty="0"/>
          </a:p>
        </p:txBody>
      </p:sp>
      <p:sp>
        <p:nvSpPr>
          <p:cNvPr id="8" name="Text Placeholder 7"/>
          <p:cNvSpPr>
            <a:spLocks noGrp="1"/>
          </p:cNvSpPr>
          <p:nvPr>
            <p:ph type="body" sz="quarter" idx="16"/>
          </p:nvPr>
        </p:nvSpPr>
        <p:spPr/>
        <p:txBody>
          <a:bodyPr/>
          <a:lstStyle/>
          <a:p>
            <a:pPr lvl="0"/>
            <a:r>
              <a:rPr lang="en-US" dirty="0"/>
              <a:t>Industry: Power and Utilities</a:t>
            </a:r>
          </a:p>
          <a:p>
            <a:r>
              <a:rPr lang="en-US" dirty="0"/>
              <a:t>Products: Enterprise Asset Management</a:t>
            </a:r>
          </a:p>
          <a:p>
            <a:r>
              <a:rPr lang="en-US" b="0" dirty="0">
                <a:solidFill>
                  <a:schemeClr val="tx1">
                    <a:lumMod val="65000"/>
                    <a:lumOff val="35000"/>
                  </a:schemeClr>
                </a:solidFill>
              </a:rPr>
              <a:t>“Many spare parts are no longer inventoried, but are simply ordered when a repair is scheduled and its work order is cut — which is a new capability that we gained, since the new system combines both work scheduling and parts purchasing.” </a:t>
            </a:r>
          </a:p>
          <a:p>
            <a:r>
              <a:rPr lang="en-US" dirty="0"/>
              <a:t>Hank Dickey, </a:t>
            </a:r>
            <a:r>
              <a:rPr lang="en-US" b="0" dirty="0"/>
              <a:t>Maintenance Superintendent</a:t>
            </a:r>
          </a:p>
          <a:p>
            <a:endParaRPr lang="en-US" dirty="0"/>
          </a:p>
        </p:txBody>
      </p:sp>
      <p:grpSp>
        <p:nvGrpSpPr>
          <p:cNvPr id="11" name="Group 10">
            <a:extLst>
              <a:ext uri="{FF2B5EF4-FFF2-40B4-BE49-F238E27FC236}">
                <a16:creationId xmlns:a16="http://schemas.microsoft.com/office/drawing/2014/main" xmlns="" id="{1AF1E77E-9516-F94C-865F-31CC7FAAC33E}"/>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B5EB27B6-6728-C14C-974E-9D756981A6E1}"/>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D9C81A99-7B09-B644-87FE-53F5C7B1D8BA}"/>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59CD38A6-6225-8845-9780-48C961E7CE24}"/>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0" name="Slide Number Placeholder 9">
            <a:extLst>
              <a:ext uri="{FF2B5EF4-FFF2-40B4-BE49-F238E27FC236}">
                <a16:creationId xmlns:a16="http://schemas.microsoft.com/office/drawing/2014/main" xmlns="" id="{A28117B4-5D04-6E47-91CD-422CFA7D25AE}"/>
              </a:ext>
            </a:extLst>
          </p:cNvPr>
          <p:cNvSpPr>
            <a:spLocks noGrp="1"/>
          </p:cNvSpPr>
          <p:nvPr>
            <p:ph type="sldNum" sz="quarter" idx="4"/>
          </p:nvPr>
        </p:nvSpPr>
        <p:spPr/>
        <p:txBody>
          <a:bodyPr/>
          <a:lstStyle/>
          <a:p>
            <a:r>
              <a:rPr lang="en-US"/>
              <a:t>Page </a:t>
            </a:r>
            <a:fld id="{5A9C12DC-491F-9444-86A2-13AC5C62A2FC}" type="slidenum">
              <a:rPr lang="en-US" smtClean="0"/>
              <a:pPr/>
              <a:t>116</a:t>
            </a:fld>
            <a:endParaRPr lang="en-US" dirty="0"/>
          </a:p>
        </p:txBody>
      </p:sp>
      <p:sp>
        <p:nvSpPr>
          <p:cNvPr id="16" name="Footer Placeholder 15">
            <a:extLst>
              <a:ext uri="{FF2B5EF4-FFF2-40B4-BE49-F238E27FC236}">
                <a16:creationId xmlns:a16="http://schemas.microsoft.com/office/drawing/2014/main" xmlns="" id="{944BF753-9BEA-5B4D-8383-3CFD39BC1E0A}"/>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extLst>
              <a:ext uri="{FF2B5EF4-FFF2-40B4-BE49-F238E27FC236}">
                <a16:creationId xmlns:a16="http://schemas.microsoft.com/office/drawing/2014/main" xmlns="" id="{3C4BEFF0-7598-E049-A203-C2C5092E963F}"/>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8893282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DAA8CC72-4401-A443-91C9-7B0EF82AF2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78" y="-72632"/>
            <a:ext cx="9249878" cy="5216096"/>
          </a:xfrm>
          <a:prstGeom prst="rect">
            <a:avLst/>
          </a:prstGeom>
        </p:spPr>
      </p:pic>
      <p:sp>
        <p:nvSpPr>
          <p:cNvPr id="8" name="Title 11">
            <a:extLst>
              <a:ext uri="{FF2B5EF4-FFF2-40B4-BE49-F238E27FC236}">
                <a16:creationId xmlns:a16="http://schemas.microsoft.com/office/drawing/2014/main" xmlns="" id="{226DDA0B-9C6B-2C4B-B665-38E62510BD2F}"/>
              </a:ext>
            </a:extLst>
          </p:cNvPr>
          <p:cNvSpPr txBox="1">
            <a:spLocks/>
          </p:cNvSpPr>
          <p:nvPr/>
        </p:nvSpPr>
        <p:spPr>
          <a:xfrm>
            <a:off x="274063" y="3144391"/>
            <a:ext cx="3213931" cy="461244"/>
          </a:xfrm>
          <a:prstGeom prst="rect">
            <a:avLst/>
          </a:prstGeom>
        </p:spPr>
        <p:txBody>
          <a:bodyPr lIns="0" tIns="0" rIns="0" bIns="0"/>
          <a:lstStyle>
            <a:lvl1pPr algn="ctr" defTabSz="457184"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rgbClr val="364653"/>
                </a:solidFill>
                <a:latin typeface="Arial" panose="020B0604020202020204" pitchFamily="34" charset="0"/>
                <a:ea typeface="Arial Rounded MT Pro Light" charset="0"/>
                <a:cs typeface="Arial" panose="020B0604020202020204" pitchFamily="34" charset="0"/>
              </a:rPr>
              <a:t>Oil and Gas</a:t>
            </a:r>
          </a:p>
        </p:txBody>
      </p:sp>
      <p:pic>
        <p:nvPicPr>
          <p:cNvPr id="9" name="Picture 8">
            <a:extLst>
              <a:ext uri="{FF2B5EF4-FFF2-40B4-BE49-F238E27FC236}">
                <a16:creationId xmlns:a16="http://schemas.microsoft.com/office/drawing/2014/main" xmlns="" id="{405539B0-7B2D-B94E-91A7-EE9E604A5C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63" y="3694625"/>
            <a:ext cx="365760" cy="14631"/>
          </a:xfrm>
          <a:prstGeom prst="rect">
            <a:avLst/>
          </a:prstGeom>
        </p:spPr>
      </p:pic>
      <p:pic>
        <p:nvPicPr>
          <p:cNvPr id="10" name="Picture 9">
            <a:extLst>
              <a:ext uri="{FF2B5EF4-FFF2-40B4-BE49-F238E27FC236}">
                <a16:creationId xmlns:a16="http://schemas.microsoft.com/office/drawing/2014/main" xmlns="" id="{178E4EEB-3DE2-E844-9793-3A258E6829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7699" y="4814444"/>
            <a:ext cx="705329" cy="160162"/>
          </a:xfrm>
          <a:prstGeom prst="rect">
            <a:avLst/>
          </a:prstGeom>
        </p:spPr>
      </p:pic>
      <p:sp>
        <p:nvSpPr>
          <p:cNvPr id="2" name="Footer Placeholder 1">
            <a:extLst>
              <a:ext uri="{FF2B5EF4-FFF2-40B4-BE49-F238E27FC236}">
                <a16:creationId xmlns:a16="http://schemas.microsoft.com/office/drawing/2014/main" xmlns="" id="{BA9D56D4-C272-8A40-B4F6-7FF9FDCC85F0}"/>
              </a:ext>
            </a:extLst>
          </p:cNvPr>
          <p:cNvSpPr>
            <a:spLocks noGrp="1"/>
          </p:cNvSpPr>
          <p:nvPr>
            <p:ph type="ftr" sz="quarter" idx="18"/>
          </p:nvPr>
        </p:nvSpPr>
        <p:spPr/>
        <p:txBody>
          <a:bodyPr/>
          <a:lstStyle/>
          <a:p>
            <a:r>
              <a:rPr lang="en-GB" dirty="0"/>
              <a:t>© 2018 AVEVA Group plc and its subsidiaries. All rights reserved.</a:t>
            </a:r>
          </a:p>
        </p:txBody>
      </p:sp>
      <p:sp>
        <p:nvSpPr>
          <p:cNvPr id="3" name="Slide Number Placeholder 2">
            <a:extLst>
              <a:ext uri="{FF2B5EF4-FFF2-40B4-BE49-F238E27FC236}">
                <a16:creationId xmlns:a16="http://schemas.microsoft.com/office/drawing/2014/main" xmlns="" id="{0F9F360A-1F74-C640-9E75-579B2411CB1E}"/>
              </a:ext>
            </a:extLst>
          </p:cNvPr>
          <p:cNvSpPr>
            <a:spLocks noGrp="1"/>
          </p:cNvSpPr>
          <p:nvPr>
            <p:ph type="sldNum" sz="quarter" idx="4"/>
          </p:nvPr>
        </p:nvSpPr>
        <p:spPr/>
        <p:txBody>
          <a:bodyPr/>
          <a:lstStyle/>
          <a:p>
            <a:r>
              <a:rPr lang="en-US"/>
              <a:t>Page </a:t>
            </a:r>
            <a:fld id="{5A9C12DC-491F-9444-86A2-13AC5C62A2FC}" type="slidenum">
              <a:rPr lang="en-US" smtClean="0"/>
              <a:pPr/>
              <a:t>117</a:t>
            </a:fld>
            <a:endParaRPr lang="en-US" dirty="0"/>
          </a:p>
        </p:txBody>
      </p:sp>
      <p:sp>
        <p:nvSpPr>
          <p:cNvPr id="11" name="Footer Placeholder 1">
            <a:extLst>
              <a:ext uri="{FF2B5EF4-FFF2-40B4-BE49-F238E27FC236}">
                <a16:creationId xmlns:a16="http://schemas.microsoft.com/office/drawing/2014/main" xmlns="" id="{6C0613B8-43F8-7543-AA6C-CD4F865DF65B}"/>
              </a:ext>
            </a:extLst>
          </p:cNvPr>
          <p:cNvSpPr txBox="1">
            <a:spLocks/>
          </p:cNvSpPr>
          <p:nvPr/>
        </p:nvSpPr>
        <p:spPr>
          <a:xfrm>
            <a:off x="178896" y="4914000"/>
            <a:ext cx="199104" cy="60606"/>
          </a:xfrm>
          <a:prstGeom prst="rect">
            <a:avLst/>
          </a:prstGeom>
        </p:spPr>
        <p:txBody>
          <a:bodyPr vert="horz" wrap="square" lIns="0" tIns="0" rIns="0" bIns="0" rtlCol="0" anchor="t" anchorCtr="0">
            <a:noAutofit/>
          </a:bodyPr>
          <a:lstStyle>
            <a:defPPr>
              <a:defRPr lang="en-US"/>
            </a:defPPr>
            <a:lvl1pPr marL="0" algn="l" defTabSz="457184" rtl="0" eaLnBrk="1" latinLnBrk="0" hangingPunct="1">
              <a:defRPr sz="6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fld id="{95C52FFF-C217-CD4F-9C70-3AB1D7BD0912}" type="slidenum">
              <a:rPr lang="en-GB" smtClean="0"/>
              <a:t>117</a:t>
            </a:fld>
            <a:endParaRPr lang="en-GB" dirty="0"/>
          </a:p>
        </p:txBody>
      </p:sp>
    </p:spTree>
    <p:extLst>
      <p:ext uri="{BB962C8B-B14F-4D97-AF65-F5344CB8AC3E}">
        <p14:creationId xmlns:p14="http://schemas.microsoft.com/office/powerpoint/2010/main" val="21997885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139AB8AA-4DDF-D744-8775-A830EBF540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4611189" y="-1478273"/>
            <a:ext cx="4579798" cy="4374841"/>
          </a:xfrm>
          <a:prstGeom prst="rect">
            <a:avLst/>
          </a:prstGeom>
        </p:spPr>
      </p:pic>
      <p:sp>
        <p:nvSpPr>
          <p:cNvPr id="4" name="Content Placeholder 3"/>
          <p:cNvSpPr>
            <a:spLocks noGrp="1"/>
          </p:cNvSpPr>
          <p:nvPr>
            <p:ph sz="quarter" idx="11"/>
          </p:nvPr>
        </p:nvSpPr>
        <p:spPr>
          <a:xfrm>
            <a:off x="252412" y="1050317"/>
            <a:ext cx="4012272" cy="3850058"/>
          </a:xfrm>
        </p:spPr>
        <p:txBody>
          <a:bodyPr/>
          <a:lstStyle/>
          <a:p>
            <a:pPr>
              <a:spcAft>
                <a:spcPts val="0"/>
              </a:spcAft>
            </a:pPr>
            <a:r>
              <a:rPr lang="en-US" sz="900" dirty="0"/>
              <a:t>Challenges </a:t>
            </a:r>
          </a:p>
          <a:p>
            <a:pPr lvl="2">
              <a:lnSpc>
                <a:spcPct val="100000"/>
              </a:lnSpc>
              <a:spcAft>
                <a:spcPts val="200"/>
              </a:spcAft>
            </a:pPr>
            <a:r>
              <a:rPr lang="en-US" dirty="0"/>
              <a:t>Long cycle to produce production plans, inconsistency in reporting, location performance and discrepancy in transfer measurement between plants</a:t>
            </a:r>
            <a:br>
              <a:rPr lang="en-US" dirty="0"/>
            </a:br>
            <a:endParaRPr lang="en-US" dirty="0"/>
          </a:p>
          <a:p>
            <a:pPr marL="6350" lvl="2" indent="0">
              <a:lnSpc>
                <a:spcPct val="100000"/>
              </a:lnSpc>
              <a:spcAft>
                <a:spcPts val="0"/>
              </a:spcAft>
              <a:buNone/>
            </a:pPr>
            <a:r>
              <a:rPr lang="en-US" dirty="0">
                <a:solidFill>
                  <a:srgbClr val="5482AB"/>
                </a:solidFill>
              </a:rPr>
              <a:t>Solution and Benefits</a:t>
            </a:r>
          </a:p>
          <a:p>
            <a:pPr lvl="2">
              <a:lnSpc>
                <a:spcPct val="100000"/>
              </a:lnSpc>
              <a:spcAft>
                <a:spcPts val="200"/>
              </a:spcAft>
            </a:pPr>
            <a:r>
              <a:rPr lang="en-US" dirty="0"/>
              <a:t>Integrated Production Monitoring Platform, Performance Manager, Yield Accounting, System Platform and Historian</a:t>
            </a:r>
          </a:p>
          <a:p>
            <a:pPr lvl="2">
              <a:lnSpc>
                <a:spcPct val="100000"/>
              </a:lnSpc>
              <a:spcAft>
                <a:spcPts val="200"/>
              </a:spcAft>
            </a:pPr>
            <a:r>
              <a:rPr lang="en-US" dirty="0"/>
              <a:t>Reduce “value leaks” and improve enterprise awareness with drill down on operations, equipment benchmarks, health and safety, energy usage, and production information</a:t>
            </a:r>
          </a:p>
          <a:p>
            <a:pPr lvl="2">
              <a:lnSpc>
                <a:spcPct val="100000"/>
              </a:lnSpc>
              <a:spcAft>
                <a:spcPts val="200"/>
              </a:spcAft>
            </a:pPr>
            <a:r>
              <a:rPr lang="en-US" dirty="0"/>
              <a:t>Value optimization - macro and capacity planning with forecasting and What-if analysis of key inventories </a:t>
            </a:r>
          </a:p>
          <a:p>
            <a:pPr lvl="2">
              <a:lnSpc>
                <a:spcPct val="100000"/>
              </a:lnSpc>
              <a:spcAft>
                <a:spcPts val="0"/>
              </a:spcAft>
            </a:pPr>
            <a:r>
              <a:rPr lang="en-US" dirty="0"/>
              <a:t>Information on cost/barrel as it moves through value chain</a:t>
            </a:r>
          </a:p>
          <a:p>
            <a:pPr lvl="2">
              <a:lnSpc>
                <a:spcPct val="100000"/>
              </a:lnSpc>
              <a:spcAft>
                <a:spcPts val="200"/>
              </a:spcAft>
            </a:pPr>
            <a:endParaRPr lang="en-US" dirty="0"/>
          </a:p>
          <a:p>
            <a:pPr marL="6350" lvl="2" indent="0">
              <a:lnSpc>
                <a:spcPct val="100000"/>
              </a:lnSpc>
              <a:spcAft>
                <a:spcPts val="0"/>
              </a:spcAft>
              <a:buNone/>
            </a:pPr>
            <a:r>
              <a:rPr lang="en-US" dirty="0">
                <a:solidFill>
                  <a:srgbClr val="5482AB"/>
                </a:solidFill>
              </a:rPr>
              <a:t>Results </a:t>
            </a:r>
          </a:p>
          <a:p>
            <a:pPr lvl="2">
              <a:lnSpc>
                <a:spcPct val="100000"/>
              </a:lnSpc>
              <a:spcAft>
                <a:spcPts val="200"/>
              </a:spcAft>
            </a:pPr>
            <a:r>
              <a:rPr lang="en-US" dirty="0"/>
              <a:t>Command Center integrates around 100,000 tags and aiming for more than 2 million Tags</a:t>
            </a:r>
          </a:p>
          <a:p>
            <a:pPr lvl="2">
              <a:lnSpc>
                <a:spcPct val="100000"/>
              </a:lnSpc>
              <a:spcAft>
                <a:spcPts val="200"/>
              </a:spcAft>
            </a:pPr>
            <a:r>
              <a:rPr lang="en-US" dirty="0"/>
              <a:t>Panorama provides access information from one central location, enabling a “single version of the truth” via dashboards viewable from Pods and the 150ft x 10ft video wall centerpiece </a:t>
            </a:r>
          </a:p>
          <a:p>
            <a:pPr lvl="2">
              <a:lnSpc>
                <a:spcPct val="100000"/>
              </a:lnSpc>
              <a:spcAft>
                <a:spcPts val="200"/>
              </a:spcAft>
            </a:pPr>
            <a:r>
              <a:rPr lang="en-US" dirty="0"/>
              <a:t>“Systematic Anticipation” a standardized, automated way of managing the business by looking at current and near future operations requirements, planned and actual performance</a:t>
            </a:r>
          </a:p>
          <a:p>
            <a:pPr lvl="2">
              <a:lnSpc>
                <a:spcPct val="100000"/>
              </a:lnSpc>
              <a:spcAft>
                <a:spcPts val="200"/>
              </a:spcAft>
            </a:pPr>
            <a:r>
              <a:rPr lang="en-US" dirty="0"/>
              <a:t>Next: predictive analytics, decision automation and AI</a:t>
            </a:r>
          </a:p>
        </p:txBody>
      </p:sp>
      <p:sp>
        <p:nvSpPr>
          <p:cNvPr id="7" name="Text Placeholder 6"/>
          <p:cNvSpPr>
            <a:spLocks noGrp="1"/>
          </p:cNvSpPr>
          <p:nvPr>
            <p:ph type="body" sz="quarter" idx="15"/>
          </p:nvPr>
        </p:nvSpPr>
        <p:spPr>
          <a:xfrm>
            <a:off x="245982" y="245051"/>
            <a:ext cx="3749675" cy="582888"/>
          </a:xfrm>
        </p:spPr>
        <p:txBody>
          <a:bodyPr/>
          <a:lstStyle/>
          <a:p>
            <a:r>
              <a:rPr lang="en-US" dirty="0"/>
              <a:t>ADNOC</a:t>
            </a:r>
            <a:br>
              <a:rPr lang="en-US" dirty="0"/>
            </a:br>
            <a:r>
              <a:rPr lang="en-US" sz="1400" dirty="0">
                <a:solidFill>
                  <a:schemeClr val="accent2"/>
                </a:solidFill>
              </a:rPr>
              <a:t>Abu Dhabi</a:t>
            </a:r>
          </a:p>
          <a:p>
            <a:r>
              <a:rPr lang="en-US" dirty="0"/>
              <a:t> </a:t>
            </a:r>
          </a:p>
          <a:p>
            <a:endParaRPr lang="en-US" dirty="0"/>
          </a:p>
        </p:txBody>
      </p:sp>
      <p:sp>
        <p:nvSpPr>
          <p:cNvPr id="8" name="Text Placeholder 7"/>
          <p:cNvSpPr>
            <a:spLocks noGrp="1"/>
          </p:cNvSpPr>
          <p:nvPr>
            <p:ph type="body" sz="quarter" idx="16"/>
          </p:nvPr>
        </p:nvSpPr>
        <p:spPr/>
        <p:txBody>
          <a:bodyPr tIns="182880"/>
          <a:lstStyle/>
          <a:p>
            <a:pPr lvl="0"/>
            <a:r>
              <a:rPr lang="en-US" dirty="0"/>
              <a:t>Industry: Oil and Gas</a:t>
            </a:r>
          </a:p>
          <a:p>
            <a:pPr lvl="0"/>
            <a:r>
              <a:rPr lang="en-US" dirty="0"/>
              <a:t>Products: Wonderware System Platform 2017, InTouch OMI</a:t>
            </a:r>
          </a:p>
          <a:p>
            <a:pPr lvl="0"/>
            <a:r>
              <a:rPr lang="en-US" b="0" dirty="0">
                <a:solidFill>
                  <a:schemeClr val="tx1">
                    <a:lumMod val="65000"/>
                    <a:lumOff val="35000"/>
                  </a:schemeClr>
                </a:solidFill>
              </a:rPr>
              <a:t>“The Panorama Digital Command Centre demonstrates how ADNOC is utilizing cutting-edge technology to find new ways to optimize our assets, unlock value and drive efficiencies across the company. It provides a single access point to critical operational and performance information, facilitating smarter and faster decision-making and better enabling us to uncover new solutions.”</a:t>
            </a:r>
          </a:p>
          <a:p>
            <a:pPr lvl="0"/>
            <a:r>
              <a:rPr lang="en-US" dirty="0"/>
              <a:t>H.E. </a:t>
            </a:r>
            <a:r>
              <a:rPr lang="en-US" dirty="0" err="1"/>
              <a:t>Dr</a:t>
            </a:r>
            <a:r>
              <a:rPr lang="en-US" dirty="0"/>
              <a:t> Sultan Al </a:t>
            </a:r>
            <a:r>
              <a:rPr lang="en-US" dirty="0" err="1"/>
              <a:t>Jaber</a:t>
            </a:r>
            <a:r>
              <a:rPr lang="en-US" dirty="0"/>
              <a:t>, </a:t>
            </a:r>
            <a:r>
              <a:rPr lang="en-US" b="0" dirty="0"/>
              <a:t>ADNOC Group CEO</a:t>
            </a:r>
          </a:p>
        </p:txBody>
      </p:sp>
      <p:grpSp>
        <p:nvGrpSpPr>
          <p:cNvPr id="11" name="Group 10">
            <a:extLst>
              <a:ext uri="{FF2B5EF4-FFF2-40B4-BE49-F238E27FC236}">
                <a16:creationId xmlns:a16="http://schemas.microsoft.com/office/drawing/2014/main" xmlns="" id="{D129D204-16D1-8C4F-986D-96454D547B4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FC5E901-EE8B-0E4A-AFD0-3717785C0D7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709455A-4972-2D44-A0E0-B06DA0F123B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A5B01AD-8FB8-174D-929A-CED97221894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DDE003B2-5F12-A645-820F-3FC3E0E0267A}"/>
              </a:ext>
            </a:extLst>
          </p:cNvPr>
          <p:cNvSpPr>
            <a:spLocks noGrp="1"/>
          </p:cNvSpPr>
          <p:nvPr>
            <p:ph type="sldNum" sz="quarter" idx="4"/>
          </p:nvPr>
        </p:nvSpPr>
        <p:spPr/>
        <p:txBody>
          <a:bodyPr/>
          <a:lstStyle/>
          <a:p>
            <a:r>
              <a:rPr lang="en-US"/>
              <a:t>Page </a:t>
            </a:r>
            <a:fld id="{5A9C12DC-491F-9444-86A2-13AC5C62A2FC}" type="slidenum">
              <a:rPr lang="en-US" smtClean="0"/>
              <a:pPr/>
              <a:t>118</a:t>
            </a:fld>
            <a:endParaRPr lang="en-US" dirty="0"/>
          </a:p>
        </p:txBody>
      </p:sp>
      <p:sp>
        <p:nvSpPr>
          <p:cNvPr id="16" name="Footer Placeholder 15">
            <a:extLst>
              <a:ext uri="{FF2B5EF4-FFF2-40B4-BE49-F238E27FC236}">
                <a16:creationId xmlns:a16="http://schemas.microsoft.com/office/drawing/2014/main" xmlns="" id="{44C73B8E-BD30-5042-8F28-BE6C43B9D08A}"/>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4AA9CA5E-5300-5949-8435-EA7670835701}"/>
              </a:ext>
            </a:extLst>
          </p:cNvPr>
          <p:cNvSpPr/>
          <p:nvPr/>
        </p:nvSpPr>
        <p:spPr>
          <a:xfrm>
            <a:off x="4809489" y="476408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1714106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911"/>
          <p:cNvPicPr preferRelativeResize="0"/>
          <p:nvPr/>
        </p:nvPicPr>
        <p:blipFill>
          <a:blip r:embed="rId2" cstate="email">
            <a:extLst>
              <a:ext uri="{28A0092B-C50C-407E-A947-70E740481C1C}">
                <a14:useLocalDpi xmlns:a14="http://schemas.microsoft.com/office/drawing/2010/main"/>
              </a:ext>
            </a:extLst>
          </a:blip>
          <a:stretch>
            <a:fillRect/>
          </a:stretch>
        </p:blipFill>
        <p:spPr>
          <a:xfrm>
            <a:off x="4613271" y="-494"/>
            <a:ext cx="4577717" cy="2903844"/>
          </a:xfrm>
          <a:prstGeom prst="rect">
            <a:avLst/>
          </a:prstGeom>
          <a:noFill/>
          <a:ln>
            <a:noFill/>
          </a:ln>
        </p:spPr>
      </p:pic>
      <p:sp>
        <p:nvSpPr>
          <p:cNvPr id="4" name="Content Placeholder 3"/>
          <p:cNvSpPr>
            <a:spLocks noGrp="1"/>
          </p:cNvSpPr>
          <p:nvPr>
            <p:ph sz="quarter" idx="11"/>
          </p:nvPr>
        </p:nvSpPr>
        <p:spPr>
          <a:xfrm>
            <a:off x="252413" y="1050317"/>
            <a:ext cx="4111420" cy="3418927"/>
          </a:xfrm>
        </p:spPr>
        <p:txBody>
          <a:bodyPr/>
          <a:lstStyle/>
          <a:p>
            <a:pPr>
              <a:lnSpc>
                <a:spcPts val="1150"/>
              </a:lnSpc>
              <a:spcAft>
                <a:spcPts val="200"/>
              </a:spcAft>
            </a:pPr>
            <a:r>
              <a:rPr lang="en-US" sz="900" dirty="0"/>
              <a:t>Goals </a:t>
            </a:r>
          </a:p>
          <a:p>
            <a:pPr lvl="2">
              <a:lnSpc>
                <a:spcPts val="1150"/>
              </a:lnSpc>
              <a:spcAft>
                <a:spcPts val="200"/>
              </a:spcAft>
            </a:pPr>
            <a:r>
              <a:rPr lang="en-US" dirty="0"/>
              <a:t>To replace and upgrade the existing integrated control and safety systems </a:t>
            </a:r>
          </a:p>
          <a:p>
            <a:pPr lvl="2">
              <a:lnSpc>
                <a:spcPts val="1150"/>
              </a:lnSpc>
              <a:spcAft>
                <a:spcPts val="200"/>
              </a:spcAft>
            </a:pPr>
            <a:r>
              <a:rPr lang="en-US" dirty="0"/>
              <a:t>To achieve ‘First Oil’ on time in order to avoid contract penalties</a:t>
            </a:r>
            <a:br>
              <a:rPr lang="en-US" dirty="0"/>
            </a:br>
            <a:r>
              <a:rPr lang="en-US" dirty="0"/>
              <a:t>and lost production</a:t>
            </a:r>
          </a:p>
          <a:p>
            <a:pPr lvl="2">
              <a:lnSpc>
                <a:spcPts val="1150"/>
              </a:lnSpc>
              <a:spcAft>
                <a:spcPts val="200"/>
              </a:spcAft>
            </a:pPr>
            <a:r>
              <a:rPr lang="en-US" dirty="0"/>
              <a:t>To maximize the availability/uptime of the control and safety systems and to minimize the total cost of ownership</a:t>
            </a:r>
          </a:p>
          <a:p>
            <a:pPr>
              <a:lnSpc>
                <a:spcPts val="1150"/>
              </a:lnSpc>
              <a:spcAft>
                <a:spcPts val="200"/>
              </a:spcAft>
            </a:pPr>
            <a:r>
              <a:rPr lang="en-US" sz="900" dirty="0"/>
              <a:t>Challenges </a:t>
            </a:r>
          </a:p>
          <a:p>
            <a:pPr lvl="2">
              <a:lnSpc>
                <a:spcPts val="1150"/>
              </a:lnSpc>
              <a:spcAft>
                <a:spcPts val="200"/>
              </a:spcAft>
            </a:pPr>
            <a:r>
              <a:rPr lang="en-US" dirty="0"/>
              <a:t>The Project teams are located in multiple locations, that is, the Netherlands, Slovakia, Germany and </a:t>
            </a:r>
            <a:r>
              <a:rPr lang="en-US" dirty="0" err="1"/>
              <a:t>SingaporeProcess</a:t>
            </a:r>
            <a:r>
              <a:rPr lang="en-US" dirty="0"/>
              <a:t> data from the new ICSS, including serial interfaces, safety systems and new I/</a:t>
            </a:r>
            <a:r>
              <a:rPr lang="en-US" dirty="0" err="1"/>
              <a:t>Os</a:t>
            </a:r>
            <a:r>
              <a:rPr lang="en-US" dirty="0"/>
              <a:t>, were available only in the very late stages before the planned FAT</a:t>
            </a:r>
          </a:p>
          <a:p>
            <a:pPr lvl="2">
              <a:lnSpc>
                <a:spcPts val="1150"/>
              </a:lnSpc>
              <a:spcAft>
                <a:spcPts val="200"/>
              </a:spcAft>
            </a:pPr>
            <a:r>
              <a:rPr lang="en-US" dirty="0"/>
              <a:t>The original DCS had to be kept ‘alive’ as long as possible and the </a:t>
            </a:r>
            <a:br>
              <a:rPr lang="en-US" dirty="0"/>
            </a:br>
            <a:r>
              <a:rPr lang="en-US" dirty="0"/>
              <a:t>existing safety systems had to remain operational with just a few hours available to upgrade </a:t>
            </a:r>
          </a:p>
          <a:p>
            <a:pPr>
              <a:lnSpc>
                <a:spcPts val="1150"/>
              </a:lnSpc>
              <a:spcAft>
                <a:spcPts val="200"/>
              </a:spcAft>
            </a:pPr>
            <a:r>
              <a:rPr lang="en-US" sz="900" dirty="0"/>
              <a:t>Results </a:t>
            </a:r>
          </a:p>
          <a:p>
            <a:pPr lvl="2">
              <a:lnSpc>
                <a:spcPts val="1150"/>
              </a:lnSpc>
              <a:spcAft>
                <a:spcPts val="200"/>
              </a:spcAft>
            </a:pPr>
            <a:r>
              <a:rPr lang="en-US" dirty="0"/>
              <a:t>After replacing the Emerson </a:t>
            </a:r>
            <a:r>
              <a:rPr lang="en-US" dirty="0" err="1"/>
              <a:t>ProVox</a:t>
            </a:r>
            <a:r>
              <a:rPr lang="en-US" dirty="0"/>
              <a:t> and Delta V DCS systems and implementing a new integrated control and safety systems on the </a:t>
            </a:r>
            <a:r>
              <a:rPr lang="en-US" dirty="0" err="1"/>
              <a:t>Glas</a:t>
            </a:r>
            <a:r>
              <a:rPr lang="en-US" dirty="0"/>
              <a:t> </a:t>
            </a:r>
            <a:r>
              <a:rPr lang="en-US" dirty="0" err="1"/>
              <a:t>Dowr</a:t>
            </a:r>
            <a:r>
              <a:rPr lang="en-US" dirty="0"/>
              <a:t>, Bluewater was able to successfully meet ‘First Oil’ date on time </a:t>
            </a:r>
          </a:p>
          <a:p>
            <a:pPr lvl="2">
              <a:lnSpc>
                <a:spcPts val="1150"/>
              </a:lnSpc>
              <a:spcAft>
                <a:spcPts val="200"/>
              </a:spcAft>
            </a:pPr>
            <a:r>
              <a:rPr lang="en-US" dirty="0"/>
              <a:t>Bluewater and its customer can now monitor the control and safety systems, both on and offshore, in real time Increased end-user </a:t>
            </a:r>
            <a:r>
              <a:rPr lang="en-US" dirty="0" err="1"/>
              <a:t>ctivity</a:t>
            </a:r>
            <a:endParaRPr lang="en-US" dirty="0"/>
          </a:p>
          <a:p>
            <a:pPr lvl="2">
              <a:lnSpc>
                <a:spcPts val="1150"/>
              </a:lnSpc>
              <a:spcAft>
                <a:spcPts val="200"/>
              </a:spcAft>
            </a:pPr>
            <a:r>
              <a:rPr lang="en-US" dirty="0"/>
              <a:t>Multiple connections possible to different servers creating redundancy </a:t>
            </a:r>
          </a:p>
        </p:txBody>
      </p:sp>
      <p:sp>
        <p:nvSpPr>
          <p:cNvPr id="3" name="Text Placeholder 2"/>
          <p:cNvSpPr>
            <a:spLocks noGrp="1"/>
          </p:cNvSpPr>
          <p:nvPr>
            <p:ph type="body" sz="quarter" idx="15"/>
          </p:nvPr>
        </p:nvSpPr>
        <p:spPr/>
        <p:txBody>
          <a:bodyPr/>
          <a:lstStyle/>
          <a:p>
            <a:r>
              <a:rPr lang="en-US"/>
              <a:t>Bluewater </a:t>
            </a:r>
          </a:p>
          <a:p>
            <a:pPr lvl="1"/>
            <a:r>
              <a:rPr lang="en-US"/>
              <a:t>Hoofddorp, The Netherlands </a:t>
            </a:r>
            <a:endParaRPr lang="en-US" dirty="0"/>
          </a:p>
        </p:txBody>
      </p:sp>
      <p:sp>
        <p:nvSpPr>
          <p:cNvPr id="8" name="Text Placeholder 7"/>
          <p:cNvSpPr>
            <a:spLocks noGrp="1"/>
          </p:cNvSpPr>
          <p:nvPr>
            <p:ph type="body" sz="quarter" idx="16"/>
          </p:nvPr>
        </p:nvSpPr>
        <p:spPr/>
        <p:txBody>
          <a:bodyPr/>
          <a:lstStyle/>
          <a:p>
            <a:pPr lvl="0"/>
            <a:r>
              <a:rPr lang="en-US" dirty="0"/>
              <a:t>Industry: Oil and Gas</a:t>
            </a:r>
          </a:p>
          <a:p>
            <a:r>
              <a:rPr lang="en-US" dirty="0"/>
              <a:t>Products: </a:t>
            </a:r>
            <a:r>
              <a:rPr lang="en-US" dirty="0" err="1"/>
              <a:t>Triconex</a:t>
            </a:r>
            <a:r>
              <a:rPr lang="en-US" dirty="0"/>
              <a:t>® Control Simulation, Process Historian, Process Historian Client, InTouch HMI (Standard Edition)</a:t>
            </a:r>
          </a:p>
          <a:p>
            <a:r>
              <a:rPr lang="en-US" b="0" dirty="0">
                <a:solidFill>
                  <a:schemeClr val="tx1">
                    <a:lumMod val="65000"/>
                    <a:lumOff val="35000"/>
                  </a:schemeClr>
                </a:solidFill>
              </a:rPr>
              <a:t> “The </a:t>
            </a:r>
            <a:r>
              <a:rPr lang="en-US" b="0" dirty="0" err="1">
                <a:solidFill>
                  <a:schemeClr val="tx1">
                    <a:lumMod val="65000"/>
                    <a:lumOff val="35000"/>
                  </a:schemeClr>
                </a:solidFill>
              </a:rPr>
              <a:t>Glas</a:t>
            </a:r>
            <a:r>
              <a:rPr lang="en-US" b="0" dirty="0">
                <a:solidFill>
                  <a:schemeClr val="tx1">
                    <a:lumMod val="65000"/>
                    <a:lumOff val="35000"/>
                  </a:schemeClr>
                </a:solidFill>
              </a:rPr>
              <a:t> </a:t>
            </a:r>
            <a:r>
              <a:rPr lang="en-US" b="0" dirty="0" err="1">
                <a:solidFill>
                  <a:schemeClr val="tx1">
                    <a:lumMod val="65000"/>
                    <a:lumOff val="35000"/>
                  </a:schemeClr>
                </a:solidFill>
              </a:rPr>
              <a:t>Dowr</a:t>
            </a:r>
            <a:r>
              <a:rPr lang="en-US" b="0" dirty="0">
                <a:solidFill>
                  <a:schemeClr val="tx1">
                    <a:lumMod val="65000"/>
                    <a:lumOff val="35000"/>
                  </a:schemeClr>
                </a:solidFill>
              </a:rPr>
              <a:t> </a:t>
            </a:r>
            <a:r>
              <a:rPr lang="en-US" b="0" dirty="0" err="1">
                <a:solidFill>
                  <a:schemeClr val="tx1">
                    <a:lumMod val="65000"/>
                    <a:lumOff val="35000"/>
                  </a:schemeClr>
                </a:solidFill>
              </a:rPr>
              <a:t>Kitan</a:t>
            </a:r>
            <a:r>
              <a:rPr lang="en-US" b="0" dirty="0">
                <a:solidFill>
                  <a:schemeClr val="tx1">
                    <a:lumMod val="65000"/>
                    <a:lumOff val="35000"/>
                  </a:schemeClr>
                </a:solidFill>
              </a:rPr>
              <a:t> project has been a tremendous success for all parties. We were impressed with the AVEVA attitude throughout the project and their ‘change the game’ approach. It is one thing to have a good project plan in place, but another to actually execute and deliver.” </a:t>
            </a:r>
            <a:endParaRPr lang="en-US" dirty="0"/>
          </a:p>
          <a:p>
            <a:pPr lvl="1"/>
            <a:r>
              <a:rPr lang="en-US" b="1" dirty="0">
                <a:solidFill>
                  <a:srgbClr val="5482AB"/>
                </a:solidFill>
              </a:rPr>
              <a:t>Ernest </a:t>
            </a:r>
            <a:r>
              <a:rPr lang="en-US" b="1" dirty="0" err="1">
                <a:solidFill>
                  <a:srgbClr val="5482AB"/>
                </a:solidFill>
              </a:rPr>
              <a:t>Hofstee</a:t>
            </a:r>
            <a:r>
              <a:rPr lang="en-US" dirty="0">
                <a:solidFill>
                  <a:srgbClr val="5482AB"/>
                </a:solidFill>
              </a:rPr>
              <a:t>, Senior Project Manager, Bluewater </a:t>
            </a:r>
          </a:p>
          <a:p>
            <a:endParaRPr lang="en-US" dirty="0"/>
          </a:p>
        </p:txBody>
      </p:sp>
      <p:grpSp>
        <p:nvGrpSpPr>
          <p:cNvPr id="12" name="Group 11">
            <a:extLst>
              <a:ext uri="{FF2B5EF4-FFF2-40B4-BE49-F238E27FC236}">
                <a16:creationId xmlns:a16="http://schemas.microsoft.com/office/drawing/2014/main" xmlns="" id="{809B7966-CBCF-584B-92F1-9AD1058C6E61}"/>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4BA84947-89D4-234E-8191-E176B3342FD6}"/>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944CC05A-DBA0-8947-B091-2E429C344A37}"/>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F7F3DDF5-0A56-8542-804B-99339923E3C9}"/>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2B88BF98-4E81-7649-A256-B08F5B05CB4F}"/>
              </a:ext>
            </a:extLst>
          </p:cNvPr>
          <p:cNvSpPr>
            <a:spLocks noGrp="1"/>
          </p:cNvSpPr>
          <p:nvPr>
            <p:ph type="sldNum" sz="quarter" idx="4"/>
          </p:nvPr>
        </p:nvSpPr>
        <p:spPr/>
        <p:txBody>
          <a:bodyPr/>
          <a:lstStyle/>
          <a:p>
            <a:r>
              <a:rPr lang="en-US"/>
              <a:t>Page </a:t>
            </a:r>
            <a:fld id="{5A9C12DC-491F-9444-86A2-13AC5C62A2FC}" type="slidenum">
              <a:rPr lang="en-US" smtClean="0"/>
              <a:pPr/>
              <a:t>119</a:t>
            </a:fld>
            <a:endParaRPr lang="en-US" dirty="0"/>
          </a:p>
        </p:txBody>
      </p:sp>
      <p:sp>
        <p:nvSpPr>
          <p:cNvPr id="16" name="Footer Placeholder 15">
            <a:extLst>
              <a:ext uri="{FF2B5EF4-FFF2-40B4-BE49-F238E27FC236}">
                <a16:creationId xmlns:a16="http://schemas.microsoft.com/office/drawing/2014/main" xmlns="" id="{E27A67E5-EB7C-2F48-85F0-B8D761AE28B5}"/>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3"/>
            <a:extLst>
              <a:ext uri="{FF2B5EF4-FFF2-40B4-BE49-F238E27FC236}">
                <a16:creationId xmlns:a16="http://schemas.microsoft.com/office/drawing/2014/main" xmlns="" id="{CA0FE8B3-D989-874B-B243-D04C6FB4240E}"/>
              </a:ext>
            </a:extLst>
          </p:cNvPr>
          <p:cNvSpPr/>
          <p:nvPr/>
        </p:nvSpPr>
        <p:spPr>
          <a:xfrm>
            <a:off x="4802345" y="4722797"/>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214858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13267" y="0"/>
            <a:ext cx="4561608" cy="2896568"/>
          </a:xfrm>
          <a:prstGeom prst="rect">
            <a:avLst/>
          </a:prstGeom>
        </p:spPr>
      </p:pic>
      <p:sp>
        <p:nvSpPr>
          <p:cNvPr id="4" name="Content Placeholder 3"/>
          <p:cNvSpPr>
            <a:spLocks noGrp="1"/>
          </p:cNvSpPr>
          <p:nvPr>
            <p:ph sz="quarter" idx="11"/>
          </p:nvPr>
        </p:nvSpPr>
        <p:spPr/>
        <p:txBody>
          <a:bodyPr/>
          <a:lstStyle/>
          <a:p>
            <a:r>
              <a:rPr lang="en-US" sz="900" dirty="0"/>
              <a:t>Goals</a:t>
            </a:r>
          </a:p>
          <a:p>
            <a:pPr lvl="2"/>
            <a:r>
              <a:rPr lang="en-US" dirty="0"/>
              <a:t>Automate the batch production lines for lubricating greases in order </a:t>
            </a:r>
            <a:br>
              <a:rPr lang="en-US" dirty="0"/>
            </a:br>
            <a:r>
              <a:rPr lang="en-US" dirty="0"/>
              <a:t>to limit the influence of human factors</a:t>
            </a:r>
          </a:p>
          <a:p>
            <a:pPr lvl="2"/>
            <a:r>
              <a:rPr lang="en-US" dirty="0"/>
              <a:t>Obtain improved regularity in the quality of the grease produced</a:t>
            </a:r>
          </a:p>
          <a:p>
            <a:pPr lvl="2"/>
            <a:r>
              <a:rPr lang="en-US" dirty="0"/>
              <a:t>Increase the production Infrastructure’ efficiency and avoid losses of production lots</a:t>
            </a:r>
          </a:p>
          <a:p>
            <a:pPr lvl="2"/>
            <a:r>
              <a:rPr lang="en-US" dirty="0"/>
              <a:t>Develop a tool that enables Imperator personnel to develop and execute themselves their new formulations, without using the integrator</a:t>
            </a:r>
          </a:p>
          <a:p>
            <a:r>
              <a:rPr lang="en-US" sz="900" dirty="0"/>
              <a:t>Challenges</a:t>
            </a:r>
          </a:p>
          <a:p>
            <a:pPr lvl="2"/>
            <a:r>
              <a:rPr lang="en-US" dirty="0"/>
              <a:t>Adapt to the constraints of the company, which has a weak culture in automated operations and industrial data processing</a:t>
            </a:r>
          </a:p>
          <a:p>
            <a:pPr lvl="2"/>
            <a:r>
              <a:rPr lang="en-US" dirty="0"/>
              <a:t>Develop a solution that makes it possible to apply the same formulation </a:t>
            </a:r>
            <a:br>
              <a:rPr lang="en-US" dirty="0"/>
            </a:br>
            <a:r>
              <a:rPr lang="en-US" dirty="0"/>
              <a:t>on different production lines</a:t>
            </a:r>
          </a:p>
          <a:p>
            <a:r>
              <a:rPr lang="en-US" sz="900" dirty="0"/>
              <a:t>Results</a:t>
            </a:r>
          </a:p>
          <a:p>
            <a:pPr lvl="2"/>
            <a:r>
              <a:rPr lang="en-US" dirty="0"/>
              <a:t>Fewer variations in the quality of the greases produced</a:t>
            </a:r>
          </a:p>
          <a:p>
            <a:pPr lvl="2"/>
            <a:r>
              <a:rPr lang="en-US" dirty="0"/>
              <a:t>Production Infrastructure optimized with 16,000 metric tons produced </a:t>
            </a:r>
            <a:br>
              <a:rPr lang="en-US" dirty="0"/>
            </a:br>
            <a:r>
              <a:rPr lang="en-US" dirty="0"/>
              <a:t>every year</a:t>
            </a:r>
          </a:p>
          <a:p>
            <a:pPr lvl="2"/>
            <a:r>
              <a:rPr lang="en-US" dirty="0"/>
              <a:t>Dialogue facilitated between the formulator and the “machine” technicians using the same man-machine interface</a:t>
            </a:r>
          </a:p>
          <a:p>
            <a:pPr lvl="2"/>
            <a:endParaRPr lang="en-US" dirty="0"/>
          </a:p>
        </p:txBody>
      </p:sp>
      <p:sp>
        <p:nvSpPr>
          <p:cNvPr id="7" name="Text Placeholder 6"/>
          <p:cNvSpPr>
            <a:spLocks noGrp="1"/>
          </p:cNvSpPr>
          <p:nvPr>
            <p:ph type="body" sz="quarter" idx="15"/>
          </p:nvPr>
        </p:nvSpPr>
        <p:spPr/>
        <p:txBody>
          <a:bodyPr/>
          <a:lstStyle/>
          <a:p>
            <a:r>
              <a:rPr lang="en-US" dirty="0"/>
              <a:t>Imperator</a:t>
            </a:r>
          </a:p>
          <a:p>
            <a:r>
              <a:rPr lang="en-US" sz="1400" dirty="0">
                <a:solidFill>
                  <a:schemeClr val="accent2"/>
                </a:solidFill>
              </a:rPr>
              <a:t>France</a:t>
            </a:r>
          </a:p>
          <a:p>
            <a:endParaRPr lang="en-US" dirty="0"/>
          </a:p>
        </p:txBody>
      </p:sp>
      <p:sp>
        <p:nvSpPr>
          <p:cNvPr id="8" name="Text Placeholder 7"/>
          <p:cNvSpPr>
            <a:spLocks noGrp="1"/>
          </p:cNvSpPr>
          <p:nvPr>
            <p:ph type="body" sz="quarter" idx="16"/>
          </p:nvPr>
        </p:nvSpPr>
        <p:spPr/>
        <p:txBody>
          <a:bodyPr/>
          <a:lstStyle/>
          <a:p>
            <a:r>
              <a:rPr lang="en-US" dirty="0"/>
              <a:t>Industry: Chemicals</a:t>
            </a:r>
          </a:p>
          <a:p>
            <a:r>
              <a:rPr lang="en-US" dirty="0"/>
              <a:t>Products: System Platform, Process Historian, Batch Management,</a:t>
            </a:r>
            <a:br>
              <a:rPr lang="en-US" dirty="0"/>
            </a:br>
            <a:r>
              <a:rPr lang="en-US" dirty="0"/>
              <a:t>InTouch HMI  (Standard Edition)</a:t>
            </a:r>
          </a:p>
          <a:p>
            <a:pPr lvl="0"/>
            <a:r>
              <a:rPr lang="en-US" b="0" dirty="0">
                <a:solidFill>
                  <a:schemeClr val="tx1">
                    <a:lumMod val="65000"/>
                    <a:lumOff val="35000"/>
                  </a:schemeClr>
                </a:solidFill>
              </a:rPr>
              <a:t>“We have a huge project to automate our 10 batch production lines for lubricating greases. Batch Management gives us the open technical standard, in compliance with standard S88, that we were looking for.”</a:t>
            </a:r>
            <a:endParaRPr lang="en-US" dirty="0"/>
          </a:p>
          <a:p>
            <a:pPr lvl="0"/>
            <a:r>
              <a:rPr lang="en-US" dirty="0"/>
              <a:t>Vincent </a:t>
            </a:r>
            <a:r>
              <a:rPr lang="en-US" dirty="0" err="1"/>
              <a:t>Duthoit</a:t>
            </a:r>
            <a:r>
              <a:rPr lang="en-US" dirty="0"/>
              <a:t>, </a:t>
            </a:r>
            <a:r>
              <a:rPr lang="en-US" b="0" dirty="0"/>
              <a:t>Imperator’s Manufacturing Manager</a:t>
            </a:r>
          </a:p>
        </p:txBody>
      </p:sp>
      <p:grpSp>
        <p:nvGrpSpPr>
          <p:cNvPr id="10" name="Group 9">
            <a:extLst>
              <a:ext uri="{FF2B5EF4-FFF2-40B4-BE49-F238E27FC236}">
                <a16:creationId xmlns:a16="http://schemas.microsoft.com/office/drawing/2014/main" xmlns="" id="{24CE849A-41D8-994B-B6B0-266DD7165FF5}"/>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CD0805E2-7332-3245-803A-15A9AEB42FD1}"/>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DC27E9A5-C62B-B24B-88C0-3CEC5CB88B09}"/>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B47E8D94-F0BF-9242-9F8D-30DDD193CF0C}"/>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5B2CB91A-A649-0142-80CC-78BD548BAF2C}"/>
              </a:ext>
            </a:extLst>
          </p:cNvPr>
          <p:cNvSpPr>
            <a:spLocks noGrp="1"/>
          </p:cNvSpPr>
          <p:nvPr>
            <p:ph type="sldNum" sz="quarter" idx="4"/>
          </p:nvPr>
        </p:nvSpPr>
        <p:spPr/>
        <p:txBody>
          <a:bodyPr/>
          <a:lstStyle/>
          <a:p>
            <a:r>
              <a:rPr lang="en-US"/>
              <a:t>Page </a:t>
            </a:r>
            <a:fld id="{5A9C12DC-491F-9444-86A2-13AC5C62A2FC}" type="slidenum">
              <a:rPr lang="en-US" smtClean="0"/>
              <a:pPr/>
              <a:t>12</a:t>
            </a:fld>
            <a:endParaRPr lang="en-US" dirty="0"/>
          </a:p>
        </p:txBody>
      </p:sp>
      <p:sp>
        <p:nvSpPr>
          <p:cNvPr id="9" name="Footer Placeholder 8">
            <a:extLst>
              <a:ext uri="{FF2B5EF4-FFF2-40B4-BE49-F238E27FC236}">
                <a16:creationId xmlns:a16="http://schemas.microsoft.com/office/drawing/2014/main" xmlns="" id="{B12FCB66-8869-C448-B122-5497567F4C4B}"/>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4B25DEEC-E628-8D4B-8A40-7E4661BB543F}"/>
              </a:ext>
            </a:extLst>
          </p:cNvPr>
          <p:cNvSpPr/>
          <p:nvPr/>
        </p:nvSpPr>
        <p:spPr>
          <a:xfrm>
            <a:off x="4802345" y="4647156"/>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57058653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1161" y="0"/>
            <a:ext cx="4545862" cy="2904806"/>
          </a:xfrm>
          <a:prstGeom prst="rect">
            <a:avLst/>
          </a:prstGeom>
        </p:spPr>
      </p:pic>
      <p:sp>
        <p:nvSpPr>
          <p:cNvPr id="4" name="Content Placeholder 3"/>
          <p:cNvSpPr>
            <a:spLocks noGrp="1"/>
          </p:cNvSpPr>
          <p:nvPr>
            <p:ph sz="quarter" idx="11"/>
          </p:nvPr>
        </p:nvSpPr>
        <p:spPr>
          <a:xfrm>
            <a:off x="252413" y="1050317"/>
            <a:ext cx="3749962" cy="3418927"/>
          </a:xfrm>
        </p:spPr>
        <p:txBody>
          <a:bodyPr/>
          <a:lstStyle/>
          <a:p>
            <a:r>
              <a:rPr lang="en-US" sz="900" dirty="0"/>
              <a:t>Goals</a:t>
            </a:r>
          </a:p>
          <a:p>
            <a:pPr lvl="2"/>
            <a:r>
              <a:rPr lang="en-US" dirty="0"/>
              <a:t>Create an automation system that will reduce risk, lower production costs and address all environment and sustainability Goals</a:t>
            </a:r>
          </a:p>
          <a:p>
            <a:r>
              <a:rPr lang="en-US" sz="900" dirty="0"/>
              <a:t>Challenges</a:t>
            </a:r>
          </a:p>
          <a:p>
            <a:pPr lvl="2"/>
            <a:r>
              <a:rPr lang="en-US" dirty="0"/>
              <a:t>Be able to check static equipment such as piping and pressure vessels Be able to evaluate the functioning of safety systems designed to prevent damage to man and/or the environment</a:t>
            </a:r>
          </a:p>
          <a:p>
            <a:r>
              <a:rPr lang="en-US" sz="900" dirty="0"/>
              <a:t>Results</a:t>
            </a:r>
          </a:p>
          <a:p>
            <a:pPr lvl="2"/>
            <a:r>
              <a:rPr lang="en-US" dirty="0"/>
              <a:t>An optimal safety systems was completed with less cost that inventing in traditional sensors</a:t>
            </a:r>
          </a:p>
          <a:p>
            <a:pPr lvl="2"/>
            <a:r>
              <a:rPr lang="en-US" dirty="0"/>
              <a:t>Preventive maintenance are scheduled effectively</a:t>
            </a:r>
          </a:p>
        </p:txBody>
      </p:sp>
      <p:sp>
        <p:nvSpPr>
          <p:cNvPr id="7" name="Text Placeholder 6"/>
          <p:cNvSpPr>
            <a:spLocks noGrp="1"/>
          </p:cNvSpPr>
          <p:nvPr>
            <p:ph type="body" sz="quarter" idx="15"/>
          </p:nvPr>
        </p:nvSpPr>
        <p:spPr/>
        <p:txBody>
          <a:bodyPr/>
          <a:lstStyle/>
          <a:p>
            <a:r>
              <a:rPr lang="en-US" dirty="0"/>
              <a:t>Borealis Group</a:t>
            </a:r>
          </a:p>
          <a:p>
            <a:r>
              <a:rPr lang="en-US" sz="1400" dirty="0">
                <a:solidFill>
                  <a:schemeClr val="accent2"/>
                </a:solidFill>
              </a:rPr>
              <a:t>Austria</a:t>
            </a:r>
          </a:p>
        </p:txBody>
      </p:sp>
      <p:sp>
        <p:nvSpPr>
          <p:cNvPr id="8" name="Text Placeholder 7"/>
          <p:cNvSpPr>
            <a:spLocks noGrp="1"/>
          </p:cNvSpPr>
          <p:nvPr>
            <p:ph type="body" sz="quarter" idx="16"/>
          </p:nvPr>
        </p:nvSpPr>
        <p:spPr/>
        <p:txBody>
          <a:bodyPr tIns="274320"/>
          <a:lstStyle/>
          <a:p>
            <a:pPr lvl="0"/>
            <a:r>
              <a:rPr lang="en-US" dirty="0"/>
              <a:t>Industry: Oil and Gas</a:t>
            </a:r>
          </a:p>
          <a:p>
            <a:r>
              <a:rPr lang="en-US" dirty="0"/>
              <a:t>Products: System Platform, Mobile Operator Rounds</a:t>
            </a:r>
          </a:p>
          <a:p>
            <a:pPr lvl="0">
              <a:spcBef>
                <a:spcPts val="200"/>
              </a:spcBef>
            </a:pPr>
            <a:r>
              <a:rPr lang="en-US" b="0" dirty="0">
                <a:solidFill>
                  <a:schemeClr val="tx1">
                    <a:lumMod val="65000"/>
                    <a:lumOff val="35000"/>
                  </a:schemeClr>
                </a:solidFill>
              </a:rPr>
              <a:t>“The implementation of the </a:t>
            </a:r>
            <a:r>
              <a:rPr lang="en-US" b="0" dirty="0">
                <a:solidFill>
                  <a:schemeClr val="tx1">
                    <a:lumMod val="65000"/>
                    <a:lumOff val="35000"/>
                  </a:schemeClr>
                </a:solidFill>
                <a:ea typeface="Arial"/>
                <a:cs typeface="Arial"/>
                <a:sym typeface="Arial"/>
              </a:rPr>
              <a:t>Mobile Operator Rounds </a:t>
            </a:r>
            <a:r>
              <a:rPr lang="en-US" b="0" dirty="0">
                <a:solidFill>
                  <a:schemeClr val="tx1">
                    <a:lumMod val="65000"/>
                    <a:lumOff val="35000"/>
                  </a:schemeClr>
                </a:solidFill>
              </a:rPr>
              <a:t>system cost less than 100.000 euro in total. That is not more than we would have needed if we had chosen to connect only 10 sensors to our DCS. If the new system will prevent a standstill of only one day of our factory, we will have earned enough to repay the investment.”</a:t>
            </a:r>
          </a:p>
          <a:p>
            <a:pPr lvl="0">
              <a:spcBef>
                <a:spcPts val="200"/>
              </a:spcBef>
            </a:pPr>
            <a:r>
              <a:rPr lang="en-US" dirty="0" err="1"/>
              <a:t>Wouter</a:t>
            </a:r>
            <a:r>
              <a:rPr lang="en-US" dirty="0"/>
              <a:t> </a:t>
            </a:r>
            <a:r>
              <a:rPr lang="en-US" dirty="0" err="1"/>
              <a:t>Verheyden</a:t>
            </a:r>
            <a:r>
              <a:rPr lang="en-US" dirty="0"/>
              <a:t>, </a:t>
            </a:r>
            <a:r>
              <a:rPr lang="en-US" b="0" dirty="0"/>
              <a:t>Reliability Team Leader at Borealis</a:t>
            </a:r>
            <a:endParaRPr lang="en-US" dirty="0"/>
          </a:p>
        </p:txBody>
      </p:sp>
      <p:grpSp>
        <p:nvGrpSpPr>
          <p:cNvPr id="10" name="Group 9">
            <a:extLst>
              <a:ext uri="{FF2B5EF4-FFF2-40B4-BE49-F238E27FC236}">
                <a16:creationId xmlns:a16="http://schemas.microsoft.com/office/drawing/2014/main" xmlns="" id="{5D0189DF-E621-614F-978A-87DEDAED95CE}"/>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AF2FB74D-0A2B-AB4D-B7AE-E91C8C9A49F5}"/>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E9464E38-88D4-E74C-A27F-A3B4B149A483}"/>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94DD3664-D9FE-FF41-8945-B5B01356DFCC}"/>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4" name="Slide Number Placeholder 13">
            <a:extLst>
              <a:ext uri="{FF2B5EF4-FFF2-40B4-BE49-F238E27FC236}">
                <a16:creationId xmlns:a16="http://schemas.microsoft.com/office/drawing/2014/main" xmlns="" id="{C3C82D7F-B405-AE4C-8435-5012D0E378FE}"/>
              </a:ext>
            </a:extLst>
          </p:cNvPr>
          <p:cNvSpPr>
            <a:spLocks noGrp="1"/>
          </p:cNvSpPr>
          <p:nvPr>
            <p:ph type="sldNum" sz="quarter" idx="4"/>
          </p:nvPr>
        </p:nvSpPr>
        <p:spPr/>
        <p:txBody>
          <a:bodyPr/>
          <a:lstStyle/>
          <a:p>
            <a:r>
              <a:rPr lang="en-US"/>
              <a:t>Page </a:t>
            </a:r>
            <a:fld id="{5A9C12DC-491F-9444-86A2-13AC5C62A2FC}" type="slidenum">
              <a:rPr lang="en-US" smtClean="0"/>
              <a:pPr/>
              <a:t>120</a:t>
            </a:fld>
            <a:endParaRPr lang="en-US" dirty="0"/>
          </a:p>
        </p:txBody>
      </p:sp>
      <p:sp>
        <p:nvSpPr>
          <p:cNvPr id="15" name="Footer Placeholder 14">
            <a:extLst>
              <a:ext uri="{FF2B5EF4-FFF2-40B4-BE49-F238E27FC236}">
                <a16:creationId xmlns:a16="http://schemas.microsoft.com/office/drawing/2014/main" xmlns="" id="{F6D55F03-CD40-D848-8CF4-984B50275F53}"/>
              </a:ext>
            </a:extLst>
          </p:cNvPr>
          <p:cNvSpPr>
            <a:spLocks noGrp="1"/>
          </p:cNvSpPr>
          <p:nvPr>
            <p:ph type="ftr" sz="quarter" idx="18"/>
          </p:nvPr>
        </p:nvSpPr>
        <p:spPr/>
        <p:txBody>
          <a:bodyPr/>
          <a:lstStyle/>
          <a:p>
            <a:r>
              <a:rPr lang="en-GB" dirty="0"/>
              <a:t>© 2018 AVEVA Group plc and its subsidiaries. All rights reserved.</a:t>
            </a:r>
          </a:p>
        </p:txBody>
      </p:sp>
      <p:sp>
        <p:nvSpPr>
          <p:cNvPr id="18" name="Rectangle 17">
            <a:extLst>
              <a:ext uri="{FF2B5EF4-FFF2-40B4-BE49-F238E27FC236}">
                <a16:creationId xmlns:a16="http://schemas.microsoft.com/office/drawing/2014/main" xmlns="" id="{7947E3BE-2BFB-9E4C-B810-EF55D1CF38F1}"/>
              </a:ext>
            </a:extLst>
          </p:cNvPr>
          <p:cNvSpPr/>
          <p:nvPr/>
        </p:nvSpPr>
        <p:spPr>
          <a:xfrm>
            <a:off x="4802345" y="47349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1470270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1541" y="-45662"/>
            <a:ext cx="4617237" cy="2950415"/>
          </a:xfrm>
          <a:prstGeom prst="rect">
            <a:avLst/>
          </a:prstGeom>
        </p:spPr>
      </p:pic>
      <p:sp>
        <p:nvSpPr>
          <p:cNvPr id="9" name="Content Placeholder 8"/>
          <p:cNvSpPr>
            <a:spLocks noGrp="1"/>
          </p:cNvSpPr>
          <p:nvPr>
            <p:ph sz="quarter" idx="11"/>
          </p:nvPr>
        </p:nvSpPr>
        <p:spPr/>
        <p:txBody>
          <a:bodyPr/>
          <a:lstStyle/>
          <a:p>
            <a:r>
              <a:rPr lang="en-US" sz="900" dirty="0"/>
              <a:t>Goals </a:t>
            </a:r>
          </a:p>
          <a:p>
            <a:pPr lvl="2"/>
            <a:r>
              <a:rPr lang="en-US" dirty="0"/>
              <a:t>Chevron wanted to improve refinery performance and reliability, reduce maintenance costs, and simplify regulatory compliance. It was also eager to document the knowledge of workers approaching retirement.</a:t>
            </a:r>
          </a:p>
          <a:p>
            <a:r>
              <a:rPr lang="en-US" sz="900" dirty="0"/>
              <a:t>Challenges </a:t>
            </a:r>
          </a:p>
          <a:p>
            <a:pPr lvl="2"/>
            <a:r>
              <a:rPr lang="en-US" dirty="0"/>
              <a:t>The refining industry is driven by tight margins, and oil companies are constantly looking for ways to boost efficiency and reduce costs</a:t>
            </a:r>
          </a:p>
          <a:p>
            <a:r>
              <a:rPr lang="en-US" sz="900" dirty="0"/>
              <a:t>Results</a:t>
            </a:r>
          </a:p>
          <a:p>
            <a:pPr lvl="2"/>
            <a:r>
              <a:rPr lang="en-US" dirty="0"/>
              <a:t>Improved refinery reliability</a:t>
            </a:r>
          </a:p>
          <a:p>
            <a:pPr lvl="2"/>
            <a:r>
              <a:rPr lang="en-US" dirty="0"/>
              <a:t>Reduced costs</a:t>
            </a:r>
          </a:p>
          <a:p>
            <a:pPr lvl="2"/>
            <a:r>
              <a:rPr lang="en-US" dirty="0"/>
              <a:t>Better knowledge retention</a:t>
            </a:r>
          </a:p>
          <a:p>
            <a:pPr lvl="2"/>
            <a:r>
              <a:rPr lang="en-US" dirty="0"/>
              <a:t>Improved regulatory compliance</a:t>
            </a:r>
          </a:p>
          <a:p>
            <a:endParaRPr lang="en-US" dirty="0"/>
          </a:p>
        </p:txBody>
      </p:sp>
      <p:sp>
        <p:nvSpPr>
          <p:cNvPr id="3" name="Text Placeholder 2"/>
          <p:cNvSpPr>
            <a:spLocks noGrp="1"/>
          </p:cNvSpPr>
          <p:nvPr>
            <p:ph type="body" sz="quarter" idx="15"/>
          </p:nvPr>
        </p:nvSpPr>
        <p:spPr/>
        <p:txBody>
          <a:bodyPr/>
          <a:lstStyle/>
          <a:p>
            <a:r>
              <a:rPr lang="en-US"/>
              <a:t>Chevron</a:t>
            </a:r>
          </a:p>
          <a:p>
            <a:pPr lvl="1"/>
            <a:r>
              <a:rPr lang="en-US"/>
              <a:t>San Ramon, California</a:t>
            </a:r>
            <a:endParaRPr lang="en-US" dirty="0"/>
          </a:p>
        </p:txBody>
      </p:sp>
      <p:sp>
        <p:nvSpPr>
          <p:cNvPr id="8" name="Text Placeholder 7"/>
          <p:cNvSpPr>
            <a:spLocks noGrp="1"/>
          </p:cNvSpPr>
          <p:nvPr>
            <p:ph type="body" sz="quarter" idx="16"/>
          </p:nvPr>
        </p:nvSpPr>
        <p:spPr/>
        <p:txBody>
          <a:bodyPr tIns="274320"/>
          <a:lstStyle/>
          <a:p>
            <a:pPr lvl="0"/>
            <a:r>
              <a:rPr lang="en-US" dirty="0"/>
              <a:t>Industry: Oil and Gas</a:t>
            </a:r>
          </a:p>
          <a:p>
            <a:r>
              <a:rPr lang="en-US" dirty="0"/>
              <a:t>Products: Mobile Operator Rounds </a:t>
            </a:r>
          </a:p>
          <a:p>
            <a:r>
              <a:rPr lang="en-US" b="0" dirty="0">
                <a:solidFill>
                  <a:schemeClr val="tx1">
                    <a:lumMod val="65000"/>
                    <a:lumOff val="35000"/>
                  </a:schemeClr>
                </a:solidFill>
              </a:rPr>
              <a:t>“Using Mobile Operator Rounds to accelerate and sustain process improvements, Chevron has reduced maintenance costs, improved availability, and achieved cost effective regulatory compliance.”</a:t>
            </a:r>
          </a:p>
          <a:p>
            <a:r>
              <a:rPr lang="en-US" dirty="0"/>
              <a:t>Mike Brooks, </a:t>
            </a:r>
            <a:r>
              <a:rPr lang="en-US" b="0" dirty="0"/>
              <a:t>Global Refining IT Adviser, Chevron</a:t>
            </a:r>
          </a:p>
        </p:txBody>
      </p:sp>
      <p:grpSp>
        <p:nvGrpSpPr>
          <p:cNvPr id="12" name="Group 11">
            <a:extLst>
              <a:ext uri="{FF2B5EF4-FFF2-40B4-BE49-F238E27FC236}">
                <a16:creationId xmlns:a16="http://schemas.microsoft.com/office/drawing/2014/main" xmlns="" id="{F3888B1E-6CA4-C049-846B-DEF7EC5DD72B}"/>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2055117B-C1B5-604E-8D8D-5EED40B2FDF1}"/>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529B1FB4-DDAD-314E-A38F-C55C347EE2DD}"/>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3C229C63-9BEC-F241-87D7-74CAE4525B9B}"/>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0" name="Slide Number Placeholder 9">
            <a:extLst>
              <a:ext uri="{FF2B5EF4-FFF2-40B4-BE49-F238E27FC236}">
                <a16:creationId xmlns:a16="http://schemas.microsoft.com/office/drawing/2014/main" xmlns="" id="{E8E70E86-767B-F846-94E8-7E20F783A0E3}"/>
              </a:ext>
            </a:extLst>
          </p:cNvPr>
          <p:cNvSpPr>
            <a:spLocks noGrp="1"/>
          </p:cNvSpPr>
          <p:nvPr>
            <p:ph type="sldNum" sz="quarter" idx="4"/>
          </p:nvPr>
        </p:nvSpPr>
        <p:spPr/>
        <p:txBody>
          <a:bodyPr/>
          <a:lstStyle/>
          <a:p>
            <a:r>
              <a:rPr lang="en-US"/>
              <a:t>Page </a:t>
            </a:r>
            <a:fld id="{5A9C12DC-491F-9444-86A2-13AC5C62A2FC}" type="slidenum">
              <a:rPr lang="en-US" smtClean="0"/>
              <a:pPr/>
              <a:t>121</a:t>
            </a:fld>
            <a:endParaRPr lang="en-US" dirty="0"/>
          </a:p>
        </p:txBody>
      </p:sp>
      <p:sp>
        <p:nvSpPr>
          <p:cNvPr id="16" name="Footer Placeholder 15">
            <a:extLst>
              <a:ext uri="{FF2B5EF4-FFF2-40B4-BE49-F238E27FC236}">
                <a16:creationId xmlns:a16="http://schemas.microsoft.com/office/drawing/2014/main" xmlns="" id="{85303549-92E1-5645-ACD0-2072F6E8EF89}"/>
              </a:ext>
            </a:extLst>
          </p:cNvPr>
          <p:cNvSpPr>
            <a:spLocks noGrp="1"/>
          </p:cNvSpPr>
          <p:nvPr>
            <p:ph type="ftr" sz="quarter" idx="18"/>
          </p:nvPr>
        </p:nvSpPr>
        <p:spPr/>
        <p:txBody>
          <a:bodyPr/>
          <a:lstStyle/>
          <a:p>
            <a:r>
              <a:rPr lang="en-GB" dirty="0"/>
              <a:t>© 2018 AVEVA Group plc and its subsidiaries. All rights reserved.</a:t>
            </a:r>
          </a:p>
        </p:txBody>
      </p:sp>
      <p:sp>
        <p:nvSpPr>
          <p:cNvPr id="19" name="Rectangle 18">
            <a:hlinkClick r:id="rId4"/>
            <a:extLst>
              <a:ext uri="{FF2B5EF4-FFF2-40B4-BE49-F238E27FC236}">
                <a16:creationId xmlns:a16="http://schemas.microsoft.com/office/drawing/2014/main" xmlns="" id="{10E85B84-79D9-7D4E-B346-04529604A887}"/>
              </a:ext>
            </a:extLst>
          </p:cNvPr>
          <p:cNvSpPr/>
          <p:nvPr/>
        </p:nvSpPr>
        <p:spPr>
          <a:xfrm>
            <a:off x="4802345" y="4434646"/>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0196751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9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544" y="0"/>
            <a:ext cx="4577444" cy="2906088"/>
          </a:xfrm>
          <a:prstGeom prst="rect">
            <a:avLst/>
          </a:prstGeom>
          <a:noFill/>
          <a:ln>
            <a:noFill/>
          </a:ln>
        </p:spPr>
      </p:pic>
      <p:sp>
        <p:nvSpPr>
          <p:cNvPr id="9" name="Content Placeholder 8"/>
          <p:cNvSpPr>
            <a:spLocks noGrp="1"/>
          </p:cNvSpPr>
          <p:nvPr>
            <p:ph sz="quarter" idx="11"/>
          </p:nvPr>
        </p:nvSpPr>
        <p:spPr/>
        <p:txBody>
          <a:bodyPr/>
          <a:lstStyle/>
          <a:p>
            <a:pPr>
              <a:lnSpc>
                <a:spcPts val="1100"/>
              </a:lnSpc>
              <a:spcAft>
                <a:spcPts val="200"/>
              </a:spcAft>
            </a:pPr>
            <a:r>
              <a:rPr lang="en-US" sz="900" dirty="0"/>
              <a:t>Goals </a:t>
            </a:r>
          </a:p>
          <a:p>
            <a:pPr lvl="2">
              <a:lnSpc>
                <a:spcPts val="1100"/>
              </a:lnSpc>
              <a:spcAft>
                <a:spcPts val="200"/>
              </a:spcAft>
            </a:pPr>
            <a:r>
              <a:rPr lang="en-US" dirty="0"/>
              <a:t>Implement a SCADA system for a new additive production unit </a:t>
            </a:r>
          </a:p>
          <a:p>
            <a:pPr lvl="2">
              <a:lnSpc>
                <a:spcPts val="1100"/>
              </a:lnSpc>
              <a:spcAft>
                <a:spcPts val="200"/>
              </a:spcAft>
            </a:pPr>
            <a:r>
              <a:rPr lang="en-US" dirty="0"/>
              <a:t>Facilitate information sharing between shop applications and the SAP ERP application </a:t>
            </a:r>
          </a:p>
          <a:p>
            <a:pPr lvl="2">
              <a:lnSpc>
                <a:spcPts val="1100"/>
              </a:lnSpc>
              <a:spcAft>
                <a:spcPts val="200"/>
              </a:spcAft>
            </a:pPr>
            <a:r>
              <a:rPr lang="en-US" dirty="0"/>
              <a:t>Use thin clients to connect to the SCADA servers </a:t>
            </a:r>
          </a:p>
          <a:p>
            <a:pPr lvl="2">
              <a:lnSpc>
                <a:spcPts val="1100"/>
              </a:lnSpc>
              <a:spcAft>
                <a:spcPts val="200"/>
              </a:spcAft>
            </a:pPr>
            <a:r>
              <a:rPr lang="en-US" dirty="0"/>
              <a:t>Determine standards that make it easier to reuse and </a:t>
            </a:r>
            <a:br>
              <a:rPr lang="en-US" dirty="0"/>
            </a:br>
            <a:r>
              <a:rPr lang="en-US" dirty="0"/>
              <a:t>update applications </a:t>
            </a:r>
          </a:p>
          <a:p>
            <a:pPr>
              <a:lnSpc>
                <a:spcPts val="1100"/>
              </a:lnSpc>
              <a:spcAft>
                <a:spcPts val="200"/>
              </a:spcAft>
            </a:pPr>
            <a:r>
              <a:rPr lang="en-US" sz="900" dirty="0"/>
              <a:t>Challenges </a:t>
            </a:r>
          </a:p>
          <a:p>
            <a:pPr lvl="2">
              <a:lnSpc>
                <a:spcPts val="1100"/>
              </a:lnSpc>
              <a:spcAft>
                <a:spcPts val="200"/>
              </a:spcAft>
            </a:pPr>
            <a:r>
              <a:rPr lang="en-US" dirty="0"/>
              <a:t>Adding different types of equipment to the ERP application </a:t>
            </a:r>
          </a:p>
          <a:p>
            <a:pPr lvl="2">
              <a:lnSpc>
                <a:spcPts val="1100"/>
              </a:lnSpc>
              <a:spcAft>
                <a:spcPts val="200"/>
              </a:spcAft>
            </a:pPr>
            <a:r>
              <a:rPr lang="en-US" dirty="0"/>
              <a:t>Standardizing current terminology </a:t>
            </a:r>
          </a:p>
          <a:p>
            <a:pPr lvl="2">
              <a:lnSpc>
                <a:spcPts val="1100"/>
              </a:lnSpc>
              <a:spcAft>
                <a:spcPts val="200"/>
              </a:spcAft>
            </a:pPr>
            <a:r>
              <a:rPr lang="en-US" dirty="0"/>
              <a:t>Meeting very short implementation deadlines </a:t>
            </a:r>
          </a:p>
          <a:p>
            <a:pPr lvl="2">
              <a:lnSpc>
                <a:spcPts val="1100"/>
              </a:lnSpc>
              <a:spcAft>
                <a:spcPts val="200"/>
              </a:spcAft>
            </a:pPr>
            <a:r>
              <a:rPr lang="en-US" dirty="0"/>
              <a:t>Adopting the ISA-95 standard to define data sharing between the shop floor and the ERP application. </a:t>
            </a:r>
          </a:p>
          <a:p>
            <a:pPr>
              <a:lnSpc>
                <a:spcPts val="1100"/>
              </a:lnSpc>
              <a:spcAft>
                <a:spcPts val="200"/>
              </a:spcAft>
            </a:pPr>
            <a:r>
              <a:rPr lang="en-US" sz="900" dirty="0"/>
              <a:t>Results</a:t>
            </a:r>
          </a:p>
          <a:p>
            <a:pPr lvl="2">
              <a:lnSpc>
                <a:spcPts val="1100"/>
              </a:lnSpc>
              <a:spcAft>
                <a:spcPts val="200"/>
              </a:spcAft>
            </a:pPr>
            <a:r>
              <a:rPr lang="en-US" dirty="0"/>
              <a:t>Information sharing between the ERP application and production units no longer requires manual intervention </a:t>
            </a:r>
          </a:p>
          <a:p>
            <a:pPr lvl="2">
              <a:lnSpc>
                <a:spcPts val="1100"/>
              </a:lnSpc>
              <a:spcAft>
                <a:spcPts val="200"/>
              </a:spcAft>
            </a:pPr>
            <a:r>
              <a:rPr lang="en-US" dirty="0"/>
              <a:t>Launching a new product and adding new items is handled without jeopardizing the existing product </a:t>
            </a:r>
          </a:p>
          <a:p>
            <a:pPr lvl="2">
              <a:lnSpc>
                <a:spcPts val="1100"/>
              </a:lnSpc>
              <a:spcAft>
                <a:spcPts val="200"/>
              </a:spcAft>
            </a:pPr>
            <a:r>
              <a:rPr lang="en-US" dirty="0"/>
              <a:t>Modifications to an object are immediately transferred to all of the graphic displays, resulting in significant time savings </a:t>
            </a:r>
          </a:p>
          <a:p>
            <a:pPr lvl="2">
              <a:lnSpc>
                <a:spcPts val="1100"/>
              </a:lnSpc>
              <a:spcAft>
                <a:spcPts val="200"/>
              </a:spcAft>
            </a:pPr>
            <a:endParaRPr lang="en-US" dirty="0"/>
          </a:p>
        </p:txBody>
      </p:sp>
      <p:sp>
        <p:nvSpPr>
          <p:cNvPr id="3" name="Text Placeholder 2"/>
          <p:cNvSpPr>
            <a:spLocks noGrp="1"/>
          </p:cNvSpPr>
          <p:nvPr>
            <p:ph type="body" sz="quarter" idx="15"/>
          </p:nvPr>
        </p:nvSpPr>
        <p:spPr/>
        <p:txBody>
          <a:bodyPr/>
          <a:lstStyle/>
          <a:p>
            <a:r>
              <a:rPr lang="en-US"/>
              <a:t>Chevron Oronite Company LLC </a:t>
            </a:r>
          </a:p>
          <a:p>
            <a:pPr lvl="1"/>
            <a:r>
              <a:rPr lang="en-US"/>
              <a:t>Gonfreville l’Orcher (Le Havre), France </a:t>
            </a:r>
            <a:endParaRPr lang="en-US" dirty="0"/>
          </a:p>
        </p:txBody>
      </p:sp>
      <p:sp>
        <p:nvSpPr>
          <p:cNvPr id="8" name="Text Placeholder 7"/>
          <p:cNvSpPr>
            <a:spLocks noGrp="1"/>
          </p:cNvSpPr>
          <p:nvPr>
            <p:ph type="body" sz="quarter" idx="16"/>
          </p:nvPr>
        </p:nvSpPr>
        <p:spPr/>
        <p:txBody>
          <a:bodyPr/>
          <a:lstStyle/>
          <a:p>
            <a:pPr lvl="0"/>
            <a:r>
              <a:rPr lang="en-US" dirty="0"/>
              <a:t>Industry: Oil and Gas</a:t>
            </a:r>
          </a:p>
          <a:p>
            <a:pPr lvl="0"/>
            <a:r>
              <a:rPr lang="en-US" dirty="0"/>
              <a:t>Products: InTouch HMI  (Standard Edition)</a:t>
            </a:r>
          </a:p>
          <a:p>
            <a:pPr lvl="0"/>
            <a:r>
              <a:rPr lang="en-US" b="0" dirty="0">
                <a:solidFill>
                  <a:schemeClr val="tx1">
                    <a:lumMod val="65000"/>
                    <a:lumOff val="35000"/>
                  </a:schemeClr>
                </a:solidFill>
              </a:rPr>
              <a:t>“We were looking for a SCADA system that would be easy to connect to our ERP application and we also wanted to implement the ISA-95 standard. The Wonderware System Platform met our expectations.” </a:t>
            </a:r>
            <a:endParaRPr lang="en-US" dirty="0"/>
          </a:p>
          <a:p>
            <a:pPr lvl="0"/>
            <a:r>
              <a:rPr lang="en-US" dirty="0"/>
              <a:t>Serge </a:t>
            </a:r>
            <a:r>
              <a:rPr lang="en-US" dirty="0" err="1"/>
              <a:t>Talleux</a:t>
            </a:r>
            <a:r>
              <a:rPr lang="en-US" dirty="0"/>
              <a:t>, </a:t>
            </a:r>
            <a:r>
              <a:rPr lang="en-US" b="0" dirty="0"/>
              <a:t>Industrial IT Director </a:t>
            </a:r>
          </a:p>
          <a:p>
            <a:pPr lvl="0"/>
            <a:endParaRPr lang="en-US" dirty="0"/>
          </a:p>
        </p:txBody>
      </p:sp>
      <p:grpSp>
        <p:nvGrpSpPr>
          <p:cNvPr id="12" name="Group 11">
            <a:extLst>
              <a:ext uri="{FF2B5EF4-FFF2-40B4-BE49-F238E27FC236}">
                <a16:creationId xmlns:a16="http://schemas.microsoft.com/office/drawing/2014/main" xmlns="" id="{082BB3DC-E061-0542-8AB8-2B41DF27FCF9}"/>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011E8F63-A60C-DC4A-AAD4-301E798D3C23}"/>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A078A400-63A7-B745-8D0F-54DB83D4C820}"/>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16BB6FC9-F007-A34C-B8D9-C816E4FB69BB}"/>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7" name="Slide Number Placeholder 6">
            <a:extLst>
              <a:ext uri="{FF2B5EF4-FFF2-40B4-BE49-F238E27FC236}">
                <a16:creationId xmlns:a16="http://schemas.microsoft.com/office/drawing/2014/main" xmlns="" id="{804F46EC-8853-9C43-807F-2D3441DBFF90}"/>
              </a:ext>
            </a:extLst>
          </p:cNvPr>
          <p:cNvSpPr>
            <a:spLocks noGrp="1"/>
          </p:cNvSpPr>
          <p:nvPr>
            <p:ph type="sldNum" sz="quarter" idx="4"/>
          </p:nvPr>
        </p:nvSpPr>
        <p:spPr/>
        <p:txBody>
          <a:bodyPr/>
          <a:lstStyle/>
          <a:p>
            <a:r>
              <a:rPr lang="en-US"/>
              <a:t>Page </a:t>
            </a:r>
            <a:fld id="{5A9C12DC-491F-9444-86A2-13AC5C62A2FC}" type="slidenum">
              <a:rPr lang="en-US" smtClean="0"/>
              <a:pPr/>
              <a:t>122</a:t>
            </a:fld>
            <a:endParaRPr lang="en-US" dirty="0"/>
          </a:p>
        </p:txBody>
      </p:sp>
      <p:sp>
        <p:nvSpPr>
          <p:cNvPr id="16" name="Footer Placeholder 15">
            <a:extLst>
              <a:ext uri="{FF2B5EF4-FFF2-40B4-BE49-F238E27FC236}">
                <a16:creationId xmlns:a16="http://schemas.microsoft.com/office/drawing/2014/main" xmlns="" id="{693B2D37-2A42-6042-A334-A632D6427090}"/>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extLst>
              <a:ext uri="{FF2B5EF4-FFF2-40B4-BE49-F238E27FC236}">
                <a16:creationId xmlns:a16="http://schemas.microsoft.com/office/drawing/2014/main" xmlns="" id="{AA66E77F-E313-1C47-9514-BBEDBFE96243}"/>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7446971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995"/>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72" y="463"/>
            <a:ext cx="4577716" cy="2903844"/>
          </a:xfrm>
          <a:prstGeom prst="rect">
            <a:avLst/>
          </a:prstGeom>
          <a:noFill/>
          <a:ln>
            <a:noFill/>
          </a:ln>
        </p:spPr>
      </p:pic>
      <p:sp>
        <p:nvSpPr>
          <p:cNvPr id="4" name="Content Placeholder 3"/>
          <p:cNvSpPr>
            <a:spLocks noGrp="1"/>
          </p:cNvSpPr>
          <p:nvPr>
            <p:ph sz="quarter" idx="11"/>
          </p:nvPr>
        </p:nvSpPr>
        <p:spPr>
          <a:xfrm>
            <a:off x="252413" y="1050317"/>
            <a:ext cx="4111420" cy="3418927"/>
          </a:xfrm>
        </p:spPr>
        <p:txBody>
          <a:bodyPr/>
          <a:lstStyle/>
          <a:p>
            <a:pPr>
              <a:lnSpc>
                <a:spcPts val="1200"/>
              </a:lnSpc>
              <a:spcAft>
                <a:spcPts val="200"/>
              </a:spcAft>
            </a:pPr>
            <a:r>
              <a:rPr lang="en-US" sz="900" dirty="0"/>
              <a:t>Goals </a:t>
            </a:r>
          </a:p>
          <a:p>
            <a:pPr lvl="2">
              <a:spcAft>
                <a:spcPts val="200"/>
              </a:spcAft>
            </a:pPr>
            <a:r>
              <a:rPr lang="en-US" dirty="0"/>
              <a:t>Increase plant’s availability by anticipating any potentially </a:t>
            </a:r>
            <a:br>
              <a:rPr lang="en-US" dirty="0"/>
            </a:br>
            <a:r>
              <a:rPr lang="en-US" dirty="0"/>
              <a:t>damaging situations </a:t>
            </a:r>
          </a:p>
          <a:p>
            <a:pPr lvl="2">
              <a:spcAft>
                <a:spcPts val="200"/>
              </a:spcAft>
            </a:pPr>
            <a:r>
              <a:rPr lang="en-US" dirty="0"/>
              <a:t>Optimize operators’ efficiency and reliability during inspection activity </a:t>
            </a:r>
          </a:p>
          <a:p>
            <a:pPr lvl="2">
              <a:spcAft>
                <a:spcPts val="600"/>
              </a:spcAft>
            </a:pPr>
            <a:r>
              <a:rPr lang="en-US" dirty="0"/>
              <a:t>Limit production downtimes to scheduled maintenance only </a:t>
            </a:r>
          </a:p>
          <a:p>
            <a:pPr>
              <a:lnSpc>
                <a:spcPts val="1200"/>
              </a:lnSpc>
              <a:spcAft>
                <a:spcPts val="200"/>
              </a:spcAft>
            </a:pPr>
            <a:r>
              <a:rPr lang="en-US" sz="900" dirty="0"/>
              <a:t>Challenges </a:t>
            </a:r>
          </a:p>
          <a:p>
            <a:pPr lvl="2">
              <a:spcAft>
                <a:spcPts val="200"/>
              </a:spcAft>
            </a:pPr>
            <a:r>
              <a:rPr lang="en-US" dirty="0"/>
              <a:t>The proximity of the plants to inhabited areas makes it essential for the sites to be safe and reliable at all times </a:t>
            </a:r>
          </a:p>
          <a:p>
            <a:pPr lvl="2">
              <a:spcAft>
                <a:spcPts val="200"/>
              </a:spcAft>
            </a:pPr>
            <a:r>
              <a:rPr lang="en-US" dirty="0"/>
              <a:t>Detection of critical indicators, e.g. vibrations or the presence of foreign particles, which automatic instruments do not usually detect effectively </a:t>
            </a:r>
          </a:p>
          <a:p>
            <a:pPr lvl="2">
              <a:spcAft>
                <a:spcPts val="600"/>
              </a:spcAft>
            </a:pPr>
            <a:r>
              <a:rPr lang="en-US" dirty="0"/>
              <a:t>Maximize the value of the time and experience of the field operators</a:t>
            </a:r>
          </a:p>
          <a:p>
            <a:pPr>
              <a:lnSpc>
                <a:spcPts val="1200"/>
              </a:lnSpc>
              <a:spcAft>
                <a:spcPts val="200"/>
              </a:spcAft>
            </a:pPr>
            <a:r>
              <a:rPr lang="en-US" sz="900" dirty="0"/>
              <a:t>Results</a:t>
            </a:r>
          </a:p>
          <a:p>
            <a:pPr lvl="2">
              <a:spcAft>
                <a:spcPts val="200"/>
              </a:spcAft>
            </a:pPr>
            <a:r>
              <a:rPr lang="en-US" dirty="0"/>
              <a:t>The Wonderware solution has enabled the plant to achieve a plant availability factor of over 90% </a:t>
            </a:r>
          </a:p>
          <a:p>
            <a:pPr lvl="2">
              <a:spcAft>
                <a:spcPts val="200"/>
              </a:spcAft>
            </a:pPr>
            <a:r>
              <a:rPr lang="en-US" dirty="0"/>
              <a:t>The system has allowed the operational procedures for visual inspections </a:t>
            </a:r>
            <a:br>
              <a:rPr lang="en-US" dirty="0"/>
            </a:br>
            <a:r>
              <a:rPr lang="en-US" dirty="0"/>
              <a:t>of equipment to be optimized and standardized, thanks to the removal</a:t>
            </a:r>
            <a:br>
              <a:rPr lang="en-US" dirty="0"/>
            </a:br>
            <a:r>
              <a:rPr lang="en-US" dirty="0"/>
              <a:t>of paper reports</a:t>
            </a:r>
          </a:p>
          <a:p>
            <a:pPr lvl="2">
              <a:spcAft>
                <a:spcPts val="200"/>
              </a:spcAft>
            </a:pPr>
            <a:r>
              <a:rPr lang="en-US" dirty="0"/>
              <a:t>Wonderware </a:t>
            </a:r>
            <a:r>
              <a:rPr lang="en-US" dirty="0">
                <a:sym typeface="Arial"/>
              </a:rPr>
              <a:t>Mobile Operator Rounds </a:t>
            </a:r>
            <a:r>
              <a:rPr lang="en-US" dirty="0"/>
              <a:t>features now allow operators to identify potential problems which were previously neglected, thus avoiding the need for any emergency intervention </a:t>
            </a:r>
          </a:p>
          <a:p>
            <a:pPr lvl="2">
              <a:spcAft>
                <a:spcPts val="200"/>
              </a:spcAft>
            </a:pPr>
            <a:endParaRPr lang="en-US" dirty="0"/>
          </a:p>
        </p:txBody>
      </p:sp>
      <p:sp>
        <p:nvSpPr>
          <p:cNvPr id="8" name="Text Placeholder 7"/>
          <p:cNvSpPr>
            <a:spLocks noGrp="1"/>
          </p:cNvSpPr>
          <p:nvPr>
            <p:ph type="body" sz="quarter" idx="15"/>
          </p:nvPr>
        </p:nvSpPr>
        <p:spPr/>
        <p:txBody>
          <a:bodyPr/>
          <a:lstStyle/>
          <a:p>
            <a:r>
              <a:rPr lang="en-US" dirty="0" err="1"/>
              <a:t>Infineum</a:t>
            </a:r>
            <a:r>
              <a:rPr lang="en-US" dirty="0"/>
              <a:t> </a:t>
            </a:r>
          </a:p>
          <a:p>
            <a:pPr lvl="1"/>
            <a:r>
              <a:rPr lang="en-US" dirty="0" err="1"/>
              <a:t>Vado</a:t>
            </a:r>
            <a:r>
              <a:rPr lang="en-US" dirty="0"/>
              <a:t> </a:t>
            </a:r>
            <a:r>
              <a:rPr lang="en-US" dirty="0" err="1"/>
              <a:t>Ligure</a:t>
            </a:r>
            <a:r>
              <a:rPr lang="en-US" dirty="0"/>
              <a:t>, Italy </a:t>
            </a:r>
          </a:p>
        </p:txBody>
      </p:sp>
      <p:sp>
        <p:nvSpPr>
          <p:cNvPr id="3" name="Text Placeholder 2"/>
          <p:cNvSpPr>
            <a:spLocks noGrp="1"/>
          </p:cNvSpPr>
          <p:nvPr>
            <p:ph type="body" sz="quarter" idx="16"/>
          </p:nvPr>
        </p:nvSpPr>
        <p:spPr/>
        <p:txBody>
          <a:bodyPr/>
          <a:lstStyle/>
          <a:p>
            <a:pPr lvl="0"/>
            <a:r>
              <a:rPr lang="en-US" dirty="0"/>
              <a:t>Industry: Oil and Gas</a:t>
            </a:r>
          </a:p>
          <a:p>
            <a:r>
              <a:rPr lang="en-US" dirty="0"/>
              <a:t>Products: Mobile Operator Rounds</a:t>
            </a:r>
          </a:p>
          <a:p>
            <a:r>
              <a:rPr lang="en-US" b="0" dirty="0">
                <a:solidFill>
                  <a:schemeClr val="tx1">
                    <a:lumMod val="65000"/>
                    <a:lumOff val="35000"/>
                  </a:schemeClr>
                </a:solidFill>
              </a:rPr>
              <a:t>“Using </a:t>
            </a:r>
            <a:r>
              <a:rPr lang="en-US" b="0" dirty="0" err="1">
                <a:solidFill>
                  <a:schemeClr val="tx1">
                    <a:lumMod val="65000"/>
                    <a:lumOff val="35000"/>
                  </a:schemeClr>
                </a:solidFill>
              </a:rPr>
              <a:t>IntelaTrac</a:t>
            </a:r>
            <a:r>
              <a:rPr lang="en-US" b="0" dirty="0">
                <a:solidFill>
                  <a:schemeClr val="tx1">
                    <a:lumMod val="65000"/>
                    <a:lumOff val="35000"/>
                  </a:schemeClr>
                </a:solidFill>
              </a:rPr>
              <a:t> has made a major contribution to reaching a plant availability factor above 90%, since it has integrated perfectly with the other innovations added to our equipment.”</a:t>
            </a:r>
          </a:p>
          <a:p>
            <a:r>
              <a:rPr lang="en-US" dirty="0"/>
              <a:t>Mauro </a:t>
            </a:r>
            <a:r>
              <a:rPr lang="en-US" dirty="0" err="1"/>
              <a:t>Tassistro</a:t>
            </a:r>
            <a:r>
              <a:rPr lang="en-US" dirty="0"/>
              <a:t>, </a:t>
            </a:r>
            <a:r>
              <a:rPr lang="en-US" b="0" dirty="0"/>
              <a:t>Applications Team Leader</a:t>
            </a:r>
            <a:endParaRPr lang="en-US" b="0" dirty="0">
              <a:solidFill>
                <a:schemeClr val="tx1">
                  <a:lumMod val="65000"/>
                  <a:lumOff val="35000"/>
                </a:schemeClr>
              </a:solidFill>
            </a:endParaRPr>
          </a:p>
        </p:txBody>
      </p:sp>
      <p:grpSp>
        <p:nvGrpSpPr>
          <p:cNvPr id="12" name="Group 11">
            <a:extLst>
              <a:ext uri="{FF2B5EF4-FFF2-40B4-BE49-F238E27FC236}">
                <a16:creationId xmlns:a16="http://schemas.microsoft.com/office/drawing/2014/main" xmlns="" id="{A20D7AF6-1E27-F543-A77E-B91F1085D0CF}"/>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10090089-0B7F-1B4B-BBC7-0D9F11E40435}"/>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4E752EE1-1068-0546-8B2C-691FC5C80852}"/>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BD8D72E4-401C-8143-8AA2-4A5A10FBB531}"/>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0B91D79B-9241-3349-9A9A-17603DFC3171}"/>
              </a:ext>
            </a:extLst>
          </p:cNvPr>
          <p:cNvSpPr>
            <a:spLocks noGrp="1"/>
          </p:cNvSpPr>
          <p:nvPr>
            <p:ph type="sldNum" sz="quarter" idx="4"/>
          </p:nvPr>
        </p:nvSpPr>
        <p:spPr/>
        <p:txBody>
          <a:bodyPr/>
          <a:lstStyle/>
          <a:p>
            <a:r>
              <a:rPr lang="en-US"/>
              <a:t>Page </a:t>
            </a:r>
            <a:fld id="{5A9C12DC-491F-9444-86A2-13AC5C62A2FC}" type="slidenum">
              <a:rPr lang="en-US" smtClean="0"/>
              <a:pPr/>
              <a:t>123</a:t>
            </a:fld>
            <a:endParaRPr lang="en-US" dirty="0"/>
          </a:p>
        </p:txBody>
      </p:sp>
      <p:sp>
        <p:nvSpPr>
          <p:cNvPr id="16" name="Footer Placeholder 15">
            <a:extLst>
              <a:ext uri="{FF2B5EF4-FFF2-40B4-BE49-F238E27FC236}">
                <a16:creationId xmlns:a16="http://schemas.microsoft.com/office/drawing/2014/main" xmlns="" id="{60ED683A-AF66-D543-9AB7-C99983C9C815}"/>
              </a:ext>
            </a:extLst>
          </p:cNvPr>
          <p:cNvSpPr>
            <a:spLocks noGrp="1"/>
          </p:cNvSpPr>
          <p:nvPr>
            <p:ph type="ftr" sz="quarter" idx="18"/>
          </p:nvPr>
        </p:nvSpPr>
        <p:spPr/>
        <p:txBody>
          <a:bodyPr/>
          <a:lstStyle/>
          <a:p>
            <a:r>
              <a:rPr lang="en-GB" dirty="0"/>
              <a:t>© 2018 AVEVA Group plc and its subsidiaries. All rights reserved.</a:t>
            </a:r>
          </a:p>
        </p:txBody>
      </p:sp>
      <p:sp>
        <p:nvSpPr>
          <p:cNvPr id="19" name="Rectangle 18">
            <a:hlinkClick r:id="rId4"/>
            <a:extLst>
              <a:ext uri="{FF2B5EF4-FFF2-40B4-BE49-F238E27FC236}">
                <a16:creationId xmlns:a16="http://schemas.microsoft.com/office/drawing/2014/main" xmlns="" id="{38C1CFF9-49CE-784E-A706-10A6E56189C9}"/>
              </a:ext>
            </a:extLst>
          </p:cNvPr>
          <p:cNvSpPr/>
          <p:nvPr/>
        </p:nvSpPr>
        <p:spPr>
          <a:xfrm>
            <a:off x="4802345" y="451947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4200005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1224" y="0"/>
            <a:ext cx="4554044" cy="2903843"/>
          </a:xfrm>
          <a:prstGeom prst="rect">
            <a:avLst/>
          </a:prstGeom>
        </p:spPr>
      </p:pic>
      <p:sp>
        <p:nvSpPr>
          <p:cNvPr id="4" name="Content Placeholder 3"/>
          <p:cNvSpPr>
            <a:spLocks noGrp="1"/>
          </p:cNvSpPr>
          <p:nvPr>
            <p:ph sz="quarter" idx="11"/>
          </p:nvPr>
        </p:nvSpPr>
        <p:spPr/>
        <p:txBody>
          <a:bodyPr/>
          <a:lstStyle/>
          <a:p>
            <a:pPr>
              <a:lnSpc>
                <a:spcPts val="1100"/>
              </a:lnSpc>
              <a:spcAft>
                <a:spcPts val="200"/>
              </a:spcAft>
            </a:pPr>
            <a:r>
              <a:rPr lang="en-US" sz="900" dirty="0"/>
              <a:t>Goals</a:t>
            </a:r>
          </a:p>
          <a:p>
            <a:pPr lvl="2">
              <a:lnSpc>
                <a:spcPts val="1100"/>
              </a:lnSpc>
              <a:spcAft>
                <a:spcPts val="200"/>
              </a:spcAft>
            </a:pPr>
            <a:r>
              <a:rPr lang="en-US" dirty="0"/>
              <a:t>To ensure the safest oil refining operation by using the latest in 3D simulator training technology</a:t>
            </a:r>
          </a:p>
          <a:p>
            <a:pPr lvl="2">
              <a:lnSpc>
                <a:spcPts val="1100"/>
              </a:lnSpc>
              <a:spcAft>
                <a:spcPts val="200"/>
              </a:spcAft>
            </a:pPr>
            <a:r>
              <a:rPr lang="en-US" dirty="0"/>
              <a:t>To effectively train both field and control employees to address refinery tasks quickly and efficiently</a:t>
            </a:r>
          </a:p>
          <a:p>
            <a:pPr lvl="2">
              <a:lnSpc>
                <a:spcPts val="1100"/>
              </a:lnSpc>
              <a:spcAft>
                <a:spcPts val="700"/>
              </a:spcAft>
            </a:pPr>
            <a:r>
              <a:rPr lang="en-US" dirty="0"/>
              <a:t>To capture and knowledge-transfer best practices to new employees to increase efficiency and reduce operations and maintenance costs</a:t>
            </a:r>
          </a:p>
          <a:p>
            <a:pPr>
              <a:lnSpc>
                <a:spcPts val="1100"/>
              </a:lnSpc>
              <a:spcAft>
                <a:spcPts val="200"/>
              </a:spcAft>
            </a:pPr>
            <a:r>
              <a:rPr lang="en-US" sz="900" dirty="0"/>
              <a:t>Challenges</a:t>
            </a:r>
          </a:p>
          <a:p>
            <a:pPr lvl="2">
              <a:lnSpc>
                <a:spcPts val="1100"/>
              </a:lnSpc>
              <a:spcAft>
                <a:spcPts val="200"/>
              </a:spcAft>
            </a:pPr>
            <a:r>
              <a:rPr lang="en-US" dirty="0"/>
              <a:t>The company established new more extensive training requirements for </a:t>
            </a:r>
            <a:br>
              <a:rPr lang="en-US" dirty="0"/>
            </a:br>
            <a:r>
              <a:rPr lang="en-US" dirty="0"/>
              <a:t>its employees</a:t>
            </a:r>
          </a:p>
          <a:p>
            <a:pPr lvl="2">
              <a:lnSpc>
                <a:spcPts val="1100"/>
              </a:lnSpc>
              <a:spcAft>
                <a:spcPts val="200"/>
              </a:spcAft>
            </a:pPr>
            <a:r>
              <a:rPr lang="en-US" dirty="0"/>
              <a:t>Kuwait Oil’s aging workforce required the successful transfer of knowledge to its new generation of plant operators</a:t>
            </a:r>
          </a:p>
          <a:p>
            <a:pPr lvl="2">
              <a:lnSpc>
                <a:spcPts val="1100"/>
              </a:lnSpc>
              <a:spcAft>
                <a:spcPts val="700"/>
              </a:spcAft>
            </a:pPr>
            <a:r>
              <a:rPr lang="en-US" dirty="0"/>
              <a:t>Management needed to maintain efficient production while at the same time ensure worker safety and competence</a:t>
            </a:r>
          </a:p>
          <a:p>
            <a:pPr>
              <a:lnSpc>
                <a:spcPts val="1100"/>
              </a:lnSpc>
              <a:spcAft>
                <a:spcPts val="200"/>
              </a:spcAft>
            </a:pPr>
            <a:r>
              <a:rPr lang="en-US" sz="900" dirty="0"/>
              <a:t>Results</a:t>
            </a:r>
          </a:p>
          <a:p>
            <a:pPr lvl="2">
              <a:lnSpc>
                <a:spcPts val="1100"/>
              </a:lnSpc>
              <a:spcAft>
                <a:spcPts val="200"/>
              </a:spcAft>
            </a:pPr>
            <a:r>
              <a:rPr lang="en-US" dirty="0"/>
              <a:t>EYESIM helps the company to prepare new operators even before they step into new working environments</a:t>
            </a:r>
          </a:p>
          <a:p>
            <a:pPr lvl="2">
              <a:lnSpc>
                <a:spcPts val="1100"/>
              </a:lnSpc>
              <a:spcAft>
                <a:spcPts val="200"/>
              </a:spcAft>
            </a:pPr>
            <a:r>
              <a:rPr lang="en-US" dirty="0"/>
              <a:t>Kuwait Oil can now better execute efficient training for its field and control room operators by means of a High-Fidelity Process Simulation coupled with a Virtual Walk-through Plant Environment3D visualization training using EYESIM enhances safety resulting in fewer accidents, which avoids costly plant shutdowns</a:t>
            </a:r>
          </a:p>
          <a:p>
            <a:pPr lvl="2">
              <a:lnSpc>
                <a:spcPts val="1100"/>
              </a:lnSpc>
              <a:spcAft>
                <a:spcPts val="200"/>
              </a:spcAft>
            </a:pPr>
            <a:endParaRPr lang="en-US" dirty="0"/>
          </a:p>
        </p:txBody>
      </p:sp>
      <p:sp>
        <p:nvSpPr>
          <p:cNvPr id="7" name="Text Placeholder 6"/>
          <p:cNvSpPr>
            <a:spLocks noGrp="1"/>
          </p:cNvSpPr>
          <p:nvPr>
            <p:ph type="body" sz="quarter" idx="15"/>
          </p:nvPr>
        </p:nvSpPr>
        <p:spPr/>
        <p:txBody>
          <a:bodyPr/>
          <a:lstStyle/>
          <a:p>
            <a:r>
              <a:rPr lang="en-US" dirty="0"/>
              <a:t>Kuwait Oil Company</a:t>
            </a:r>
          </a:p>
          <a:p>
            <a:r>
              <a:rPr lang="en-US" sz="1400" dirty="0">
                <a:solidFill>
                  <a:schemeClr val="accent2"/>
                </a:solidFill>
              </a:rPr>
              <a:t>Kuwait</a:t>
            </a:r>
          </a:p>
        </p:txBody>
      </p:sp>
      <p:sp>
        <p:nvSpPr>
          <p:cNvPr id="8" name="Text Placeholder 7"/>
          <p:cNvSpPr>
            <a:spLocks noGrp="1"/>
          </p:cNvSpPr>
          <p:nvPr>
            <p:ph type="body" sz="quarter" idx="16"/>
          </p:nvPr>
        </p:nvSpPr>
        <p:spPr/>
        <p:txBody>
          <a:bodyPr/>
          <a:lstStyle/>
          <a:p>
            <a:pPr lvl="0"/>
            <a:r>
              <a:rPr lang="en-US" dirty="0"/>
              <a:t>Industry: Oil and Gas</a:t>
            </a:r>
          </a:p>
          <a:p>
            <a:r>
              <a:rPr lang="en-US" dirty="0"/>
              <a:t>Products: Simulation Platform</a:t>
            </a:r>
          </a:p>
          <a:p>
            <a:pPr lvl="0">
              <a:spcBef>
                <a:spcPts val="200"/>
              </a:spcBef>
            </a:pPr>
            <a:r>
              <a:rPr lang="en-US" b="0" dirty="0">
                <a:solidFill>
                  <a:schemeClr val="tx1">
                    <a:lumMod val="65000"/>
                    <a:lumOff val="35000"/>
                  </a:schemeClr>
                </a:solidFill>
              </a:rPr>
              <a:t>“The Simulation Platform helps in plant safety and combined with Smart Training supports the efficient overall operation of the refinery.”</a:t>
            </a:r>
          </a:p>
          <a:p>
            <a:pPr lvl="0">
              <a:spcBef>
                <a:spcPts val="200"/>
              </a:spcBef>
            </a:pPr>
            <a:r>
              <a:rPr lang="en-US" dirty="0"/>
              <a:t>Jamal Abdul-Hameed Al-</a:t>
            </a:r>
            <a:r>
              <a:rPr lang="en-US" dirty="0" err="1"/>
              <a:t>Humoud</a:t>
            </a:r>
            <a:r>
              <a:rPr lang="en-US" dirty="0"/>
              <a:t>, </a:t>
            </a:r>
            <a:r>
              <a:rPr lang="en-US" b="0" dirty="0"/>
              <a:t>Manager, Research &amp; Technology Group</a:t>
            </a:r>
            <a:endParaRPr lang="en-US" dirty="0"/>
          </a:p>
          <a:p>
            <a:pPr lvl="0">
              <a:spcBef>
                <a:spcPts val="200"/>
              </a:spcBef>
            </a:pPr>
            <a:endParaRPr lang="en-US" dirty="0"/>
          </a:p>
          <a:p>
            <a:endParaRPr lang="en-US" dirty="0"/>
          </a:p>
        </p:txBody>
      </p:sp>
      <p:grpSp>
        <p:nvGrpSpPr>
          <p:cNvPr id="10" name="Group 9">
            <a:extLst>
              <a:ext uri="{FF2B5EF4-FFF2-40B4-BE49-F238E27FC236}">
                <a16:creationId xmlns:a16="http://schemas.microsoft.com/office/drawing/2014/main" xmlns="" id="{51C3CA28-412B-4E4B-819B-0E142EE357B9}"/>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B4228576-E7C5-894E-9ABB-D03183446C21}"/>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05FE444B-0EC1-6049-9B0D-0C1196D920BC}"/>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BB0653DD-6A70-1741-9D00-DB12DFB9931C}"/>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3AEF5C9E-6405-A24D-9D78-72AD9024EB17}"/>
              </a:ext>
            </a:extLst>
          </p:cNvPr>
          <p:cNvSpPr>
            <a:spLocks noGrp="1"/>
          </p:cNvSpPr>
          <p:nvPr>
            <p:ph type="sldNum" sz="quarter" idx="4"/>
          </p:nvPr>
        </p:nvSpPr>
        <p:spPr/>
        <p:txBody>
          <a:bodyPr/>
          <a:lstStyle/>
          <a:p>
            <a:r>
              <a:rPr lang="en-US"/>
              <a:t>Page </a:t>
            </a:r>
            <a:fld id="{5A9C12DC-491F-9444-86A2-13AC5C62A2FC}" type="slidenum">
              <a:rPr lang="en-US" smtClean="0"/>
              <a:pPr/>
              <a:t>124</a:t>
            </a:fld>
            <a:endParaRPr lang="en-US" dirty="0"/>
          </a:p>
        </p:txBody>
      </p:sp>
      <p:sp>
        <p:nvSpPr>
          <p:cNvPr id="15" name="Footer Placeholder 14">
            <a:extLst>
              <a:ext uri="{FF2B5EF4-FFF2-40B4-BE49-F238E27FC236}">
                <a16:creationId xmlns:a16="http://schemas.microsoft.com/office/drawing/2014/main" xmlns="" id="{9FE32484-2B97-334F-899D-47A244F00C01}"/>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6DEFE05D-5F82-6249-8D76-E9B148B2BB89}"/>
              </a:ext>
            </a:extLst>
          </p:cNvPr>
          <p:cNvSpPr/>
          <p:nvPr/>
        </p:nvSpPr>
        <p:spPr>
          <a:xfrm>
            <a:off x="4802345" y="435012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7821387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5614" y="7144"/>
            <a:ext cx="4545264" cy="2903843"/>
          </a:xfrm>
          <a:prstGeom prst="rect">
            <a:avLst/>
          </a:prstGeom>
        </p:spPr>
      </p:pic>
      <p:sp>
        <p:nvSpPr>
          <p:cNvPr id="4" name="Content Placeholder 3"/>
          <p:cNvSpPr>
            <a:spLocks noGrp="1"/>
          </p:cNvSpPr>
          <p:nvPr>
            <p:ph sz="quarter" idx="11"/>
          </p:nvPr>
        </p:nvSpPr>
        <p:spPr/>
        <p:txBody>
          <a:bodyPr/>
          <a:lstStyle/>
          <a:p>
            <a:pPr>
              <a:lnSpc>
                <a:spcPts val="1100"/>
              </a:lnSpc>
              <a:spcAft>
                <a:spcPts val="200"/>
              </a:spcAft>
            </a:pPr>
            <a:r>
              <a:rPr lang="en-US" sz="900" dirty="0"/>
              <a:t>Goals</a:t>
            </a:r>
          </a:p>
          <a:p>
            <a:pPr lvl="2">
              <a:lnSpc>
                <a:spcPts val="1100"/>
              </a:lnSpc>
              <a:spcAft>
                <a:spcPts val="200"/>
              </a:spcAft>
            </a:pPr>
            <a:r>
              <a:rPr lang="en-US" dirty="0"/>
              <a:t>Provide a cloud-based solution with Web-based applications</a:t>
            </a:r>
            <a:br>
              <a:rPr lang="en-US" dirty="0"/>
            </a:br>
            <a:r>
              <a:rPr lang="en-US" dirty="0"/>
              <a:t>to provide real-time information</a:t>
            </a:r>
          </a:p>
          <a:p>
            <a:pPr lvl="2">
              <a:lnSpc>
                <a:spcPts val="1100"/>
              </a:lnSpc>
              <a:spcAft>
                <a:spcPts val="200"/>
              </a:spcAft>
            </a:pPr>
            <a:r>
              <a:rPr lang="en-US" dirty="0"/>
              <a:t>Enable customers to have ready access to critical data, even</a:t>
            </a:r>
            <a:br>
              <a:rPr lang="en-US" dirty="0"/>
            </a:br>
            <a:r>
              <a:rPr lang="en-US" dirty="0"/>
              <a:t>while in remote locations</a:t>
            </a:r>
          </a:p>
          <a:p>
            <a:pPr lvl="2">
              <a:lnSpc>
                <a:spcPts val="1100"/>
              </a:lnSpc>
              <a:spcAft>
                <a:spcPts val="200"/>
              </a:spcAft>
            </a:pPr>
            <a:r>
              <a:rPr lang="en-US" dirty="0"/>
              <a:t>Efficiently translate application user interfaces and reports</a:t>
            </a:r>
            <a:br>
              <a:rPr lang="en-US" dirty="0"/>
            </a:br>
            <a:r>
              <a:rPr lang="en-US" dirty="0"/>
              <a:t>into other languages</a:t>
            </a:r>
          </a:p>
          <a:p>
            <a:pPr lvl="2">
              <a:lnSpc>
                <a:spcPts val="1100"/>
              </a:lnSpc>
              <a:spcAft>
                <a:spcPts val="200"/>
              </a:spcAft>
            </a:pPr>
            <a:endParaRPr lang="en-US" dirty="0"/>
          </a:p>
          <a:p>
            <a:pPr marL="6350" lvl="2" indent="0">
              <a:lnSpc>
                <a:spcPts val="1100"/>
              </a:lnSpc>
              <a:spcAft>
                <a:spcPts val="200"/>
              </a:spcAft>
              <a:buNone/>
            </a:pPr>
            <a:r>
              <a:rPr lang="en-US" dirty="0">
                <a:solidFill>
                  <a:srgbClr val="5482AB"/>
                </a:solidFill>
              </a:rPr>
              <a:t>Challenges</a:t>
            </a:r>
          </a:p>
          <a:p>
            <a:pPr lvl="2">
              <a:lnSpc>
                <a:spcPts val="1100"/>
              </a:lnSpc>
              <a:spcAft>
                <a:spcPts val="200"/>
              </a:spcAft>
            </a:pPr>
            <a:r>
              <a:rPr lang="en-US" dirty="0"/>
              <a:t>The company established new more extensive training requirements for </a:t>
            </a:r>
            <a:br>
              <a:rPr lang="en-US" dirty="0"/>
            </a:br>
            <a:r>
              <a:rPr lang="en-US" dirty="0"/>
              <a:t>its employees</a:t>
            </a:r>
          </a:p>
          <a:p>
            <a:pPr lvl="2">
              <a:lnSpc>
                <a:spcPts val="1100"/>
              </a:lnSpc>
              <a:spcAft>
                <a:spcPts val="200"/>
              </a:spcAft>
            </a:pPr>
            <a:r>
              <a:rPr lang="en-US" dirty="0"/>
              <a:t>No systems in place to provide current information to the wellsite</a:t>
            </a:r>
          </a:p>
          <a:p>
            <a:pPr lvl="2">
              <a:lnSpc>
                <a:spcPts val="1100"/>
              </a:lnSpc>
              <a:spcAft>
                <a:spcPts val="200"/>
              </a:spcAft>
            </a:pPr>
            <a:r>
              <a:rPr lang="en-US" dirty="0"/>
              <a:t>Delays were as long as 12 hours between the actual analysis and reports provided to customers</a:t>
            </a:r>
          </a:p>
          <a:p>
            <a:pPr lvl="2">
              <a:lnSpc>
                <a:spcPts val="1100"/>
              </a:lnSpc>
              <a:spcAft>
                <a:spcPts val="200"/>
              </a:spcAft>
            </a:pPr>
            <a:endParaRPr lang="en-US" dirty="0"/>
          </a:p>
          <a:p>
            <a:pPr>
              <a:lnSpc>
                <a:spcPts val="1100"/>
              </a:lnSpc>
              <a:spcAft>
                <a:spcPts val="200"/>
              </a:spcAft>
            </a:pPr>
            <a:r>
              <a:rPr lang="en-US" sz="900" dirty="0"/>
              <a:t>Results</a:t>
            </a:r>
          </a:p>
          <a:p>
            <a:pPr lvl="2">
              <a:lnSpc>
                <a:spcPts val="1100"/>
              </a:lnSpc>
              <a:spcAft>
                <a:spcPts val="200"/>
              </a:spcAft>
            </a:pPr>
            <a:r>
              <a:rPr lang="en-US" dirty="0"/>
              <a:t>Well drilling operations can enact changes based on real-time data that will help meet safety codes and protect integrity of the well</a:t>
            </a:r>
          </a:p>
          <a:p>
            <a:pPr lvl="2">
              <a:lnSpc>
                <a:spcPts val="1100"/>
              </a:lnSpc>
              <a:spcAft>
                <a:spcPts val="200"/>
              </a:spcAft>
            </a:pPr>
            <a:r>
              <a:rPr lang="en-US" dirty="0"/>
              <a:t>The cloud-based solution provides customers with both time</a:t>
            </a:r>
            <a:br>
              <a:rPr lang="en-US" dirty="0"/>
            </a:br>
            <a:r>
              <a:rPr lang="en-US" dirty="0"/>
              <a:t>and cost savings</a:t>
            </a:r>
          </a:p>
          <a:p>
            <a:pPr lvl="2">
              <a:lnSpc>
                <a:spcPts val="1100"/>
              </a:lnSpc>
              <a:spcAft>
                <a:spcPts val="200"/>
              </a:spcAft>
            </a:pPr>
            <a:r>
              <a:rPr lang="en-US" dirty="0"/>
              <a:t>The solution provides </a:t>
            </a:r>
            <a:r>
              <a:rPr lang="en-US" dirty="0" err="1"/>
              <a:t>geosteering</a:t>
            </a:r>
            <a:r>
              <a:rPr lang="en-US" dirty="0"/>
              <a:t> of the rock bit ensuring the client’s wellbore is accurately and safely placed</a:t>
            </a:r>
          </a:p>
        </p:txBody>
      </p:sp>
      <p:sp>
        <p:nvSpPr>
          <p:cNvPr id="7" name="Text Placeholder 6"/>
          <p:cNvSpPr>
            <a:spLocks noGrp="1"/>
          </p:cNvSpPr>
          <p:nvPr>
            <p:ph type="body" sz="quarter" idx="15"/>
          </p:nvPr>
        </p:nvSpPr>
        <p:spPr/>
        <p:txBody>
          <a:bodyPr/>
          <a:lstStyle/>
          <a:p>
            <a:r>
              <a:rPr lang="en-US" dirty="0"/>
              <a:t>PML Exploration Services</a:t>
            </a:r>
          </a:p>
          <a:p>
            <a:r>
              <a:rPr lang="en-US" sz="1400" dirty="0">
                <a:solidFill>
                  <a:schemeClr val="accent2"/>
                </a:solidFill>
              </a:rPr>
              <a:t>North America</a:t>
            </a:r>
          </a:p>
        </p:txBody>
      </p:sp>
      <p:sp>
        <p:nvSpPr>
          <p:cNvPr id="8" name="Text Placeholder 7"/>
          <p:cNvSpPr>
            <a:spLocks noGrp="1"/>
          </p:cNvSpPr>
          <p:nvPr>
            <p:ph type="body" sz="quarter" idx="16"/>
          </p:nvPr>
        </p:nvSpPr>
        <p:spPr/>
        <p:txBody>
          <a:bodyPr/>
          <a:lstStyle/>
          <a:p>
            <a:pPr lvl="0"/>
            <a:r>
              <a:rPr lang="en-US" dirty="0"/>
              <a:t>Industry: Oil and Gas</a:t>
            </a:r>
          </a:p>
          <a:p>
            <a:r>
              <a:rPr lang="en-US" dirty="0"/>
              <a:t>Products: Intouch Machine Edition</a:t>
            </a:r>
          </a:p>
          <a:p>
            <a:pPr lvl="0">
              <a:spcBef>
                <a:spcPts val="200"/>
              </a:spcBef>
            </a:pPr>
            <a:r>
              <a:rPr lang="en-US" b="0" dirty="0">
                <a:solidFill>
                  <a:schemeClr val="tx1">
                    <a:lumMod val="65000"/>
                    <a:lumOff val="35000"/>
                  </a:schemeClr>
                </a:solidFill>
              </a:rPr>
              <a:t>“InTouch Machine didn’t require us to write code for cloud-based technology from scratch, it was all right there in the software.  This allowed us to put the information directly in the hands of the customer by providing a good Web solution.”</a:t>
            </a:r>
          </a:p>
          <a:p>
            <a:pPr lvl="0">
              <a:spcBef>
                <a:spcPts val="200"/>
              </a:spcBef>
            </a:pPr>
            <a:r>
              <a:rPr lang="en-US" dirty="0"/>
              <a:t>John Parsons, </a:t>
            </a:r>
            <a:r>
              <a:rPr lang="en-US" b="0" dirty="0"/>
              <a:t>President &amp; CEO, PML Exploration Services</a:t>
            </a:r>
          </a:p>
          <a:p>
            <a:endParaRPr lang="en-US" dirty="0"/>
          </a:p>
        </p:txBody>
      </p:sp>
      <p:grpSp>
        <p:nvGrpSpPr>
          <p:cNvPr id="10" name="Group 9">
            <a:extLst>
              <a:ext uri="{FF2B5EF4-FFF2-40B4-BE49-F238E27FC236}">
                <a16:creationId xmlns:a16="http://schemas.microsoft.com/office/drawing/2014/main" xmlns="" id="{51C3CA28-412B-4E4B-819B-0E142EE357B9}"/>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B4228576-E7C5-894E-9ABB-D03183446C21}"/>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05FE444B-0EC1-6049-9B0D-0C1196D920BC}"/>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BB0653DD-6A70-1741-9D00-DB12DFB9931C}"/>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3AEF5C9E-6405-A24D-9D78-72AD9024EB17}"/>
              </a:ext>
            </a:extLst>
          </p:cNvPr>
          <p:cNvSpPr>
            <a:spLocks noGrp="1"/>
          </p:cNvSpPr>
          <p:nvPr>
            <p:ph type="sldNum" sz="quarter" idx="4"/>
          </p:nvPr>
        </p:nvSpPr>
        <p:spPr/>
        <p:txBody>
          <a:bodyPr/>
          <a:lstStyle/>
          <a:p>
            <a:r>
              <a:rPr lang="en-US"/>
              <a:t>Page </a:t>
            </a:r>
            <a:fld id="{5A9C12DC-491F-9444-86A2-13AC5C62A2FC}" type="slidenum">
              <a:rPr lang="en-US" smtClean="0"/>
              <a:pPr/>
              <a:t>125</a:t>
            </a:fld>
            <a:endParaRPr lang="en-US" dirty="0"/>
          </a:p>
        </p:txBody>
      </p:sp>
      <p:sp>
        <p:nvSpPr>
          <p:cNvPr id="15" name="Footer Placeholder 14">
            <a:extLst>
              <a:ext uri="{FF2B5EF4-FFF2-40B4-BE49-F238E27FC236}">
                <a16:creationId xmlns:a16="http://schemas.microsoft.com/office/drawing/2014/main" xmlns="" id="{9FE32484-2B97-334F-899D-47A244F00C01}"/>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extLst>
              <a:ext uri="{FF2B5EF4-FFF2-40B4-BE49-F238E27FC236}">
                <a16:creationId xmlns:a16="http://schemas.microsoft.com/office/drawing/2014/main" xmlns="" id="{6DEFE05D-5F82-6249-8D76-E9B148B2BB89}"/>
              </a:ext>
            </a:extLst>
          </p:cNvPr>
          <p:cNvSpPr/>
          <p:nvPr/>
        </p:nvSpPr>
        <p:spPr>
          <a:xfrm>
            <a:off x="4802345" y="4744947"/>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9151289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3270" y="463"/>
            <a:ext cx="4577717" cy="2903844"/>
          </a:xfrm>
          <a:prstGeom prst="rect">
            <a:avLst/>
          </a:prstGeom>
        </p:spPr>
      </p:pic>
      <p:sp>
        <p:nvSpPr>
          <p:cNvPr id="4" name="Content Placeholder 3"/>
          <p:cNvSpPr>
            <a:spLocks noGrp="1"/>
          </p:cNvSpPr>
          <p:nvPr>
            <p:ph sz="quarter" idx="11"/>
          </p:nvPr>
        </p:nvSpPr>
        <p:spPr>
          <a:xfrm>
            <a:off x="252413" y="1050317"/>
            <a:ext cx="4012270" cy="3418927"/>
          </a:xfrm>
        </p:spPr>
        <p:txBody>
          <a:bodyPr/>
          <a:lstStyle/>
          <a:p>
            <a:r>
              <a:rPr lang="en-US" sz="900" dirty="0"/>
              <a:t>Goals</a:t>
            </a:r>
          </a:p>
          <a:p>
            <a:pPr lvl="2"/>
            <a:r>
              <a:rPr lang="en-US" dirty="0"/>
              <a:t>To reduce the amount of time to deploy new projects</a:t>
            </a:r>
          </a:p>
          <a:p>
            <a:pPr lvl="2"/>
            <a:r>
              <a:rPr lang="en-US" dirty="0"/>
              <a:t>To maintain highest level of environmental safety and engineering services</a:t>
            </a:r>
          </a:p>
          <a:p>
            <a:pPr lvl="2"/>
            <a:r>
              <a:rPr lang="en-US" dirty="0"/>
              <a:t>To establish a technology standard that integrates all </a:t>
            </a:r>
            <a:r>
              <a:rPr lang="en-US" dirty="0" err="1"/>
              <a:t>TekSolv</a:t>
            </a:r>
            <a:r>
              <a:rPr lang="en-US" dirty="0"/>
              <a:t> applications</a:t>
            </a:r>
          </a:p>
          <a:p>
            <a:r>
              <a:rPr lang="en-US" sz="900" dirty="0"/>
              <a:t>Challenges</a:t>
            </a:r>
          </a:p>
          <a:p>
            <a:pPr lvl="2"/>
            <a:r>
              <a:rPr lang="en-US" dirty="0"/>
              <a:t>The multiple platforms and software products in place were not integrated and offered no technology standard</a:t>
            </a:r>
          </a:p>
          <a:p>
            <a:pPr lvl="2"/>
            <a:r>
              <a:rPr lang="en-US" dirty="0"/>
              <a:t>Customers had to rely on stagnate or latent data to understand water levels or what fugitive emissions were present</a:t>
            </a:r>
          </a:p>
          <a:p>
            <a:pPr lvl="2"/>
            <a:r>
              <a:rPr lang="en-US" dirty="0"/>
              <a:t>The safe and reliable collection of data in real-time information was difficult due to the remote locations of customer work sites</a:t>
            </a:r>
          </a:p>
          <a:p>
            <a:r>
              <a:rPr lang="en-US" sz="900" dirty="0"/>
              <a:t>Results</a:t>
            </a:r>
          </a:p>
          <a:p>
            <a:pPr lvl="2"/>
            <a:r>
              <a:rPr lang="en-US" dirty="0"/>
              <a:t>Deploying new projects now takes only a matter of minutes/hours</a:t>
            </a:r>
            <a:br>
              <a:rPr lang="en-US" dirty="0"/>
            </a:br>
            <a:r>
              <a:rPr lang="en-US" dirty="0"/>
              <a:t>instead of days</a:t>
            </a:r>
          </a:p>
          <a:p>
            <a:pPr lvl="2"/>
            <a:r>
              <a:rPr lang="en-US" dirty="0"/>
              <a:t>The system’s object-oriented design facilitates significant cost savings </a:t>
            </a:r>
            <a:br>
              <a:rPr lang="en-US" dirty="0"/>
            </a:br>
            <a:r>
              <a:rPr lang="en-US" dirty="0"/>
              <a:t>in overall system programming and preserves the company’s </a:t>
            </a:r>
            <a:br>
              <a:rPr lang="en-US" dirty="0"/>
            </a:br>
            <a:r>
              <a:rPr lang="en-US" dirty="0"/>
              <a:t>technology investment</a:t>
            </a:r>
          </a:p>
          <a:p>
            <a:pPr lvl="2"/>
            <a:r>
              <a:rPr lang="en-US" dirty="0"/>
              <a:t>Data can now be accessed from any device at any time from any location</a:t>
            </a:r>
          </a:p>
          <a:p>
            <a:pPr lvl="2"/>
            <a:endParaRPr lang="en-US" dirty="0"/>
          </a:p>
        </p:txBody>
      </p:sp>
      <p:sp>
        <p:nvSpPr>
          <p:cNvPr id="7" name="Text Placeholder 6"/>
          <p:cNvSpPr>
            <a:spLocks noGrp="1"/>
          </p:cNvSpPr>
          <p:nvPr>
            <p:ph type="body" sz="quarter" idx="15"/>
          </p:nvPr>
        </p:nvSpPr>
        <p:spPr/>
        <p:txBody>
          <a:bodyPr/>
          <a:lstStyle/>
          <a:p>
            <a:r>
              <a:rPr lang="en-US" dirty="0" err="1"/>
              <a:t>TekSolv</a:t>
            </a:r>
            <a:endParaRPr lang="en-US" dirty="0"/>
          </a:p>
          <a:p>
            <a:r>
              <a:rPr lang="en-US" sz="1400" dirty="0">
                <a:solidFill>
                  <a:schemeClr val="accent2"/>
                </a:solidFill>
              </a:rPr>
              <a:t>United States</a:t>
            </a:r>
          </a:p>
        </p:txBody>
      </p:sp>
      <p:sp>
        <p:nvSpPr>
          <p:cNvPr id="8" name="Text Placeholder 7"/>
          <p:cNvSpPr>
            <a:spLocks noGrp="1"/>
          </p:cNvSpPr>
          <p:nvPr>
            <p:ph type="body" sz="quarter" idx="16"/>
          </p:nvPr>
        </p:nvSpPr>
        <p:spPr/>
        <p:txBody>
          <a:bodyPr/>
          <a:lstStyle/>
          <a:p>
            <a:pPr lvl="0"/>
            <a:r>
              <a:rPr lang="en-US" dirty="0"/>
              <a:t>Industry: Oil and Gas</a:t>
            </a:r>
          </a:p>
          <a:p>
            <a:r>
              <a:rPr lang="en-US" dirty="0"/>
              <a:t>Products: Mobile Operator Rounds</a:t>
            </a:r>
          </a:p>
          <a:p>
            <a:r>
              <a:rPr lang="en-US" b="0" dirty="0">
                <a:solidFill>
                  <a:schemeClr val="tx1">
                    <a:lumMod val="65000"/>
                    <a:lumOff val="35000"/>
                  </a:schemeClr>
                </a:solidFill>
              </a:rPr>
              <a:t>“In terms of ROI we look at man-hours, and the man-hours that we invested to deploy a new project now takes only a matter of minutes, maybe a few hours, rather than a few days.”</a:t>
            </a:r>
          </a:p>
          <a:p>
            <a:r>
              <a:rPr lang="en-US" dirty="0"/>
              <a:t>Jason Reed, </a:t>
            </a:r>
            <a:r>
              <a:rPr lang="en-US" b="0" dirty="0"/>
              <a:t>Director of Information Technology, </a:t>
            </a:r>
            <a:r>
              <a:rPr lang="en-US" b="0" dirty="0" err="1"/>
              <a:t>TekSolv</a:t>
            </a:r>
            <a:endParaRPr lang="en-US" dirty="0"/>
          </a:p>
          <a:p>
            <a:endParaRPr lang="en-US" dirty="0"/>
          </a:p>
        </p:txBody>
      </p:sp>
      <p:grpSp>
        <p:nvGrpSpPr>
          <p:cNvPr id="10" name="Group 9">
            <a:extLst>
              <a:ext uri="{FF2B5EF4-FFF2-40B4-BE49-F238E27FC236}">
                <a16:creationId xmlns:a16="http://schemas.microsoft.com/office/drawing/2014/main" xmlns="" id="{F992935C-2208-4E4D-A624-6DB00A17D4D0}"/>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2EDBAD55-CAC1-D643-8274-A86B7B25F68F}"/>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A69975A6-EC90-164B-AE50-39F469BCBB6D}"/>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66153E4C-A2A3-0544-9541-8879EBF401CC}"/>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4" name="Slide Number Placeholder 13">
            <a:extLst>
              <a:ext uri="{FF2B5EF4-FFF2-40B4-BE49-F238E27FC236}">
                <a16:creationId xmlns:a16="http://schemas.microsoft.com/office/drawing/2014/main" xmlns="" id="{1E544EFA-0D7A-A148-8FBA-523E222F77C5}"/>
              </a:ext>
            </a:extLst>
          </p:cNvPr>
          <p:cNvSpPr>
            <a:spLocks noGrp="1"/>
          </p:cNvSpPr>
          <p:nvPr>
            <p:ph type="sldNum" sz="quarter" idx="4"/>
          </p:nvPr>
        </p:nvSpPr>
        <p:spPr/>
        <p:txBody>
          <a:bodyPr/>
          <a:lstStyle/>
          <a:p>
            <a:r>
              <a:rPr lang="en-US"/>
              <a:t>Page </a:t>
            </a:r>
            <a:fld id="{5A9C12DC-491F-9444-86A2-13AC5C62A2FC}" type="slidenum">
              <a:rPr lang="en-US" smtClean="0"/>
              <a:pPr/>
              <a:t>126</a:t>
            </a:fld>
            <a:endParaRPr lang="en-US" dirty="0"/>
          </a:p>
        </p:txBody>
      </p:sp>
      <p:sp>
        <p:nvSpPr>
          <p:cNvPr id="15" name="Footer Placeholder 14">
            <a:extLst>
              <a:ext uri="{FF2B5EF4-FFF2-40B4-BE49-F238E27FC236}">
                <a16:creationId xmlns:a16="http://schemas.microsoft.com/office/drawing/2014/main" xmlns="" id="{A87AE380-9450-F248-9D70-D0DB7E4CC23C}"/>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1963E676-80B1-3741-B38F-3E90778FDF7C}"/>
              </a:ext>
            </a:extLst>
          </p:cNvPr>
          <p:cNvSpPr/>
          <p:nvPr/>
        </p:nvSpPr>
        <p:spPr>
          <a:xfrm>
            <a:off x="4802345" y="451947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4729846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2034"/>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71" y="-7275"/>
            <a:ext cx="4577717" cy="2903844"/>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Implement cost-saving measures to extend business efficiencies</a:t>
            </a:r>
          </a:p>
          <a:p>
            <a:pPr lvl="2"/>
            <a:r>
              <a:rPr lang="en-US" dirty="0"/>
              <a:t>Expand production while maximizing existing technologies</a:t>
            </a:r>
          </a:p>
          <a:p>
            <a:r>
              <a:rPr lang="en-US" sz="900" dirty="0"/>
              <a:t>Challenges </a:t>
            </a:r>
          </a:p>
          <a:p>
            <a:pPr lvl="2"/>
            <a:r>
              <a:rPr lang="en-US" dirty="0"/>
              <a:t>Communication from on-shore control room to off-shore </a:t>
            </a:r>
            <a:br>
              <a:rPr lang="en-US" dirty="0"/>
            </a:br>
            <a:r>
              <a:rPr lang="en-US" dirty="0"/>
              <a:t>well is 130 km away</a:t>
            </a:r>
          </a:p>
          <a:p>
            <a:pPr lvl="2"/>
            <a:r>
              <a:rPr lang="en-US" dirty="0"/>
              <a:t>Multiple operating platforms and hardware versions </a:t>
            </a:r>
          </a:p>
          <a:p>
            <a:r>
              <a:rPr lang="en-US" sz="900" dirty="0"/>
              <a:t>Results </a:t>
            </a:r>
          </a:p>
          <a:p>
            <a:pPr lvl="2"/>
            <a:r>
              <a:rPr lang="en-US" dirty="0"/>
              <a:t>World’s largest LNG supplier with expected total production </a:t>
            </a:r>
            <a:br>
              <a:rPr lang="en-US" dirty="0"/>
            </a:br>
            <a:r>
              <a:rPr lang="en-US" dirty="0"/>
              <a:t>of 77 million tons per year </a:t>
            </a:r>
          </a:p>
          <a:p>
            <a:pPr lvl="2"/>
            <a:r>
              <a:rPr lang="en-US" dirty="0"/>
              <a:t>World’s longest safety system peer-to-peer network allows the </a:t>
            </a:r>
            <a:br>
              <a:rPr lang="en-US" dirty="0"/>
            </a:br>
            <a:r>
              <a:rPr lang="en-US" dirty="0"/>
              <a:t>onshore LNG system to shut-down the remote offshore wellheads </a:t>
            </a:r>
            <a:br>
              <a:rPr lang="en-US" dirty="0"/>
            </a:br>
            <a:r>
              <a:rPr lang="en-US" dirty="0"/>
              <a:t>from a distance of 130 km</a:t>
            </a:r>
          </a:p>
          <a:p>
            <a:pPr lvl="2"/>
            <a:r>
              <a:rPr lang="en-US" dirty="0"/>
              <a:t>Provided lowest risk level and with the highest life cycle value</a:t>
            </a:r>
          </a:p>
        </p:txBody>
      </p:sp>
      <p:sp>
        <p:nvSpPr>
          <p:cNvPr id="7" name="Text Placeholder 6"/>
          <p:cNvSpPr>
            <a:spLocks noGrp="1"/>
          </p:cNvSpPr>
          <p:nvPr>
            <p:ph type="body" sz="quarter" idx="15"/>
          </p:nvPr>
        </p:nvSpPr>
        <p:spPr/>
        <p:txBody>
          <a:bodyPr/>
          <a:lstStyle/>
          <a:p>
            <a:r>
              <a:rPr lang="en-US" dirty="0" err="1"/>
              <a:t>RasGas</a:t>
            </a:r>
            <a:r>
              <a:rPr lang="en-US" dirty="0"/>
              <a:t>  </a:t>
            </a:r>
            <a:br>
              <a:rPr lang="en-US" dirty="0"/>
            </a:br>
            <a:r>
              <a:rPr lang="en-US" sz="1400" dirty="0">
                <a:solidFill>
                  <a:schemeClr val="accent2"/>
                </a:solidFill>
              </a:rPr>
              <a:t>Doha, Qatar</a:t>
            </a:r>
          </a:p>
        </p:txBody>
      </p:sp>
      <p:sp>
        <p:nvSpPr>
          <p:cNvPr id="8" name="Text Placeholder 7"/>
          <p:cNvSpPr>
            <a:spLocks noGrp="1"/>
          </p:cNvSpPr>
          <p:nvPr>
            <p:ph type="body" sz="quarter" idx="16"/>
          </p:nvPr>
        </p:nvSpPr>
        <p:spPr/>
        <p:txBody>
          <a:bodyPr/>
          <a:lstStyle/>
          <a:p>
            <a:pPr lvl="0"/>
            <a:r>
              <a:rPr lang="en-US" dirty="0"/>
              <a:t>Industry: Oil and Gas</a:t>
            </a:r>
          </a:p>
          <a:p>
            <a:r>
              <a:rPr lang="en-US" dirty="0"/>
              <a:t>Products: InTouch HMI  (Standard Edition)</a:t>
            </a:r>
          </a:p>
          <a:p>
            <a:r>
              <a:rPr lang="en-US" b="0" dirty="0">
                <a:solidFill>
                  <a:schemeClr val="tx1">
                    <a:lumMod val="65000"/>
                    <a:lumOff val="35000"/>
                  </a:schemeClr>
                </a:solidFill>
              </a:rPr>
              <a:t>“By working with AVEVA, </a:t>
            </a:r>
            <a:r>
              <a:rPr lang="en-US" b="0" dirty="0" err="1">
                <a:solidFill>
                  <a:schemeClr val="tx1">
                    <a:lumMod val="65000"/>
                    <a:lumOff val="35000"/>
                  </a:schemeClr>
                </a:solidFill>
              </a:rPr>
              <a:t>RasGas</a:t>
            </a:r>
            <a:r>
              <a:rPr lang="en-US" b="0" dirty="0">
                <a:solidFill>
                  <a:schemeClr val="tx1">
                    <a:lumMod val="65000"/>
                    <a:lumOff val="35000"/>
                  </a:schemeClr>
                </a:solidFill>
              </a:rPr>
              <a:t> is setting the pace for the LNG industry globally, supplying more efficient and more environmentally friendly energy for export to the world.” </a:t>
            </a:r>
          </a:p>
          <a:p>
            <a:r>
              <a:rPr lang="en-US" dirty="0"/>
              <a:t>Scott Pickens, </a:t>
            </a:r>
            <a:r>
              <a:rPr lang="en-US" b="0" dirty="0"/>
              <a:t>Electrical Engineer Hanover</a:t>
            </a:r>
          </a:p>
          <a:p>
            <a:endParaRPr lang="en-US" dirty="0"/>
          </a:p>
          <a:p>
            <a:endParaRPr lang="en-US" dirty="0"/>
          </a:p>
        </p:txBody>
      </p:sp>
      <p:grpSp>
        <p:nvGrpSpPr>
          <p:cNvPr id="11" name="Group 10">
            <a:extLst>
              <a:ext uri="{FF2B5EF4-FFF2-40B4-BE49-F238E27FC236}">
                <a16:creationId xmlns:a16="http://schemas.microsoft.com/office/drawing/2014/main" xmlns="" id="{DC185324-E503-D040-8B2D-6C5F7C145D64}"/>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AA5DCCB5-E6F0-184C-9E87-90E1DC248AA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DDE0EE0D-3F5D-AC4C-B4B9-72D61F084686}"/>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92BA3E09-7C19-234A-B2EF-F2DAB9568B68}"/>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0" name="Slide Number Placeholder 9">
            <a:extLst>
              <a:ext uri="{FF2B5EF4-FFF2-40B4-BE49-F238E27FC236}">
                <a16:creationId xmlns:a16="http://schemas.microsoft.com/office/drawing/2014/main" xmlns="" id="{7009E33F-ADAF-1949-A446-82DFCE861FF9}"/>
              </a:ext>
            </a:extLst>
          </p:cNvPr>
          <p:cNvSpPr>
            <a:spLocks noGrp="1"/>
          </p:cNvSpPr>
          <p:nvPr>
            <p:ph type="sldNum" sz="quarter" idx="4"/>
          </p:nvPr>
        </p:nvSpPr>
        <p:spPr/>
        <p:txBody>
          <a:bodyPr/>
          <a:lstStyle/>
          <a:p>
            <a:r>
              <a:rPr lang="en-US"/>
              <a:t>Page </a:t>
            </a:r>
            <a:fld id="{5A9C12DC-491F-9444-86A2-13AC5C62A2FC}" type="slidenum">
              <a:rPr lang="en-US" smtClean="0"/>
              <a:pPr/>
              <a:t>127</a:t>
            </a:fld>
            <a:endParaRPr lang="en-US" dirty="0"/>
          </a:p>
        </p:txBody>
      </p:sp>
      <p:sp>
        <p:nvSpPr>
          <p:cNvPr id="16" name="Footer Placeholder 15">
            <a:extLst>
              <a:ext uri="{FF2B5EF4-FFF2-40B4-BE49-F238E27FC236}">
                <a16:creationId xmlns:a16="http://schemas.microsoft.com/office/drawing/2014/main" xmlns="" id="{9A2E1058-C03F-A44B-A08B-FA4F5BC842DE}"/>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extLst>
              <a:ext uri="{FF2B5EF4-FFF2-40B4-BE49-F238E27FC236}">
                <a16:creationId xmlns:a16="http://schemas.microsoft.com/office/drawing/2014/main" xmlns="" id="{9DB28543-58A2-C844-AD35-F37D84618575}"/>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1418533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048"/>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999" y="0"/>
            <a:ext cx="4567915" cy="2897627"/>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Improve management of maintenance and operations</a:t>
            </a:r>
          </a:p>
          <a:p>
            <a:pPr lvl="2"/>
            <a:r>
              <a:rPr lang="en-US" dirty="0"/>
              <a:t>Efficiently track materials and work orders</a:t>
            </a:r>
          </a:p>
          <a:p>
            <a:r>
              <a:rPr lang="en-US" sz="900" dirty="0"/>
              <a:t>Challenges </a:t>
            </a:r>
          </a:p>
          <a:p>
            <a:pPr lvl="2"/>
            <a:r>
              <a:rPr lang="en-US" dirty="0"/>
              <a:t>Update aging legacy system to a modern windows- based maintenance management system, while reducing costs and improving efficiency</a:t>
            </a:r>
          </a:p>
          <a:p>
            <a:r>
              <a:rPr lang="en-US" sz="900" dirty="0"/>
              <a:t>Results </a:t>
            </a:r>
          </a:p>
          <a:p>
            <a:pPr lvl="2"/>
            <a:r>
              <a:rPr lang="en-US" dirty="0"/>
              <a:t>Scalable asset management to support company growth</a:t>
            </a:r>
          </a:p>
          <a:p>
            <a:pPr lvl="2"/>
            <a:r>
              <a:rPr lang="en-US" dirty="0"/>
              <a:t>Familiar Microsoft Windows work environment Improved management </a:t>
            </a:r>
            <a:br>
              <a:rPr lang="en-US" dirty="0"/>
            </a:br>
            <a:r>
              <a:rPr lang="en-US" dirty="0"/>
              <a:t>of maintenance and operations</a:t>
            </a:r>
          </a:p>
          <a:p>
            <a:pPr lvl="2"/>
            <a:r>
              <a:rPr lang="en-US" dirty="0"/>
              <a:t>Full accountability of work orders, labor, and materials</a:t>
            </a:r>
          </a:p>
          <a:p>
            <a:pPr lvl="2"/>
            <a:r>
              <a:rPr lang="en-US" dirty="0"/>
              <a:t>Streamlined purchasing of materials and services</a:t>
            </a:r>
          </a:p>
        </p:txBody>
      </p:sp>
      <p:sp>
        <p:nvSpPr>
          <p:cNvPr id="7" name="Text Placeholder 6"/>
          <p:cNvSpPr>
            <a:spLocks noGrp="1"/>
          </p:cNvSpPr>
          <p:nvPr>
            <p:ph type="body" sz="quarter" idx="15"/>
          </p:nvPr>
        </p:nvSpPr>
        <p:spPr/>
        <p:txBody>
          <a:bodyPr/>
          <a:lstStyle/>
          <a:p>
            <a:r>
              <a:rPr lang="en-US" dirty="0"/>
              <a:t>Western Refining</a:t>
            </a:r>
            <a:br>
              <a:rPr lang="en-US" dirty="0"/>
            </a:br>
            <a:r>
              <a:rPr lang="en-US" sz="1400" dirty="0">
                <a:solidFill>
                  <a:schemeClr val="accent2"/>
                </a:solidFill>
              </a:rPr>
              <a:t>El Paso, Texas  </a:t>
            </a:r>
          </a:p>
          <a:p>
            <a:r>
              <a:rPr lang="en-US" dirty="0"/>
              <a:t> </a:t>
            </a:r>
          </a:p>
          <a:p>
            <a:endParaRPr lang="en-US" dirty="0"/>
          </a:p>
        </p:txBody>
      </p:sp>
      <p:sp>
        <p:nvSpPr>
          <p:cNvPr id="8" name="Text Placeholder 7"/>
          <p:cNvSpPr>
            <a:spLocks noGrp="1"/>
          </p:cNvSpPr>
          <p:nvPr>
            <p:ph type="body" sz="quarter" idx="16"/>
          </p:nvPr>
        </p:nvSpPr>
        <p:spPr/>
        <p:txBody>
          <a:bodyPr/>
          <a:lstStyle/>
          <a:p>
            <a:pPr lvl="0"/>
            <a:r>
              <a:rPr lang="en-US" dirty="0"/>
              <a:t>Industry: Oil and Gas</a:t>
            </a:r>
          </a:p>
          <a:p>
            <a:r>
              <a:rPr lang="en-US" dirty="0"/>
              <a:t>Products: Enterprise Asset Management</a:t>
            </a:r>
          </a:p>
          <a:p>
            <a:r>
              <a:rPr lang="en-US" b="0" dirty="0">
                <a:solidFill>
                  <a:schemeClr val="tx1">
                    <a:lumMod val="65000"/>
                    <a:lumOff val="35000"/>
                  </a:schemeClr>
                </a:solidFill>
              </a:rPr>
              <a:t>“Cost-value was the major factor in our decision to go with AVEVA. What also helped set the AVEVA solution apart was its use of Windows technology and its deep and growing relationship with Microsoft. This assured that employees could work in a familiar software environment and exchange data easily with other applications.” </a:t>
            </a:r>
          </a:p>
          <a:p>
            <a:r>
              <a:rPr lang="en-US" dirty="0"/>
              <a:t>Blake Larsen, </a:t>
            </a:r>
            <a:r>
              <a:rPr lang="en-US" b="0" dirty="0"/>
              <a:t>Information Technology Manager</a:t>
            </a:r>
            <a:endParaRPr lang="en-US" dirty="0"/>
          </a:p>
          <a:p>
            <a:endParaRPr lang="en-US" dirty="0"/>
          </a:p>
          <a:p>
            <a:endParaRPr lang="en-US" dirty="0"/>
          </a:p>
        </p:txBody>
      </p:sp>
      <p:grpSp>
        <p:nvGrpSpPr>
          <p:cNvPr id="11" name="Group 10">
            <a:extLst>
              <a:ext uri="{FF2B5EF4-FFF2-40B4-BE49-F238E27FC236}">
                <a16:creationId xmlns:a16="http://schemas.microsoft.com/office/drawing/2014/main" xmlns="" id="{D129D204-16D1-8C4F-986D-96454D547B4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FC5E901-EE8B-0E4A-AFD0-3717785C0D7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709455A-4972-2D44-A0E0-B06DA0F123B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A5B01AD-8FB8-174D-929A-CED97221894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DDE003B2-5F12-A645-820F-3FC3E0E0267A}"/>
              </a:ext>
            </a:extLst>
          </p:cNvPr>
          <p:cNvSpPr>
            <a:spLocks noGrp="1"/>
          </p:cNvSpPr>
          <p:nvPr>
            <p:ph type="sldNum" sz="quarter" idx="4"/>
          </p:nvPr>
        </p:nvSpPr>
        <p:spPr/>
        <p:txBody>
          <a:bodyPr/>
          <a:lstStyle/>
          <a:p>
            <a:r>
              <a:rPr lang="en-US"/>
              <a:t>Page </a:t>
            </a:r>
            <a:fld id="{5A9C12DC-491F-9444-86A2-13AC5C62A2FC}" type="slidenum">
              <a:rPr lang="en-US" smtClean="0"/>
              <a:pPr/>
              <a:t>128</a:t>
            </a:fld>
            <a:endParaRPr lang="en-US" dirty="0"/>
          </a:p>
        </p:txBody>
      </p:sp>
      <p:sp>
        <p:nvSpPr>
          <p:cNvPr id="16" name="Footer Placeholder 15">
            <a:extLst>
              <a:ext uri="{FF2B5EF4-FFF2-40B4-BE49-F238E27FC236}">
                <a16:creationId xmlns:a16="http://schemas.microsoft.com/office/drawing/2014/main" xmlns="" id="{44C73B8E-BD30-5042-8F28-BE6C43B9D08A}"/>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4AA9CA5E-5300-5949-8435-EA7670835701}"/>
              </a:ext>
            </a:extLst>
          </p:cNvPr>
          <p:cNvSpPr/>
          <p:nvPr/>
        </p:nvSpPr>
        <p:spPr>
          <a:xfrm>
            <a:off x="4802345" y="481950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6344769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DAA8CC72-4401-A443-91C9-7B0EF82AF2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78" y="-72632"/>
            <a:ext cx="9249878" cy="5216096"/>
          </a:xfrm>
          <a:prstGeom prst="rect">
            <a:avLst/>
          </a:prstGeom>
        </p:spPr>
      </p:pic>
      <p:sp>
        <p:nvSpPr>
          <p:cNvPr id="8" name="Title 11">
            <a:extLst>
              <a:ext uri="{FF2B5EF4-FFF2-40B4-BE49-F238E27FC236}">
                <a16:creationId xmlns:a16="http://schemas.microsoft.com/office/drawing/2014/main" xmlns="" id="{226DDA0B-9C6B-2C4B-B665-38E62510BD2F}"/>
              </a:ext>
            </a:extLst>
          </p:cNvPr>
          <p:cNvSpPr txBox="1">
            <a:spLocks/>
          </p:cNvSpPr>
          <p:nvPr/>
        </p:nvSpPr>
        <p:spPr>
          <a:xfrm>
            <a:off x="274063" y="3144391"/>
            <a:ext cx="4393802" cy="461244"/>
          </a:xfrm>
          <a:prstGeom prst="rect">
            <a:avLst/>
          </a:prstGeom>
        </p:spPr>
        <p:txBody>
          <a:bodyPr lIns="0" tIns="0" rIns="0" bIns="0"/>
          <a:lstStyle>
            <a:lvl1pPr algn="ctr" defTabSz="457184"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rgbClr val="364653"/>
                </a:solidFill>
                <a:latin typeface="Arial" panose="020B0604020202020204" pitchFamily="34" charset="0"/>
                <a:ea typeface="Arial Rounded MT Pro Light" charset="0"/>
                <a:cs typeface="Arial" panose="020B0604020202020204" pitchFamily="34" charset="0"/>
              </a:rPr>
              <a:t>Water and Wastewater</a:t>
            </a:r>
          </a:p>
        </p:txBody>
      </p:sp>
      <p:pic>
        <p:nvPicPr>
          <p:cNvPr id="9" name="Picture 8">
            <a:extLst>
              <a:ext uri="{FF2B5EF4-FFF2-40B4-BE49-F238E27FC236}">
                <a16:creationId xmlns:a16="http://schemas.microsoft.com/office/drawing/2014/main" xmlns="" id="{405539B0-7B2D-B94E-91A7-EE9E604A5C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63" y="3694625"/>
            <a:ext cx="365760" cy="14631"/>
          </a:xfrm>
          <a:prstGeom prst="rect">
            <a:avLst/>
          </a:prstGeom>
        </p:spPr>
      </p:pic>
      <p:pic>
        <p:nvPicPr>
          <p:cNvPr id="10" name="Picture 9">
            <a:extLst>
              <a:ext uri="{FF2B5EF4-FFF2-40B4-BE49-F238E27FC236}">
                <a16:creationId xmlns:a16="http://schemas.microsoft.com/office/drawing/2014/main" xmlns="" id="{178E4EEB-3DE2-E844-9793-3A258E6829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7699" y="4814444"/>
            <a:ext cx="705329" cy="160162"/>
          </a:xfrm>
          <a:prstGeom prst="rect">
            <a:avLst/>
          </a:prstGeom>
        </p:spPr>
      </p:pic>
      <p:sp>
        <p:nvSpPr>
          <p:cNvPr id="2" name="Footer Placeholder 1">
            <a:extLst>
              <a:ext uri="{FF2B5EF4-FFF2-40B4-BE49-F238E27FC236}">
                <a16:creationId xmlns:a16="http://schemas.microsoft.com/office/drawing/2014/main" xmlns="" id="{BA9D56D4-C272-8A40-B4F6-7FF9FDCC85F0}"/>
              </a:ext>
            </a:extLst>
          </p:cNvPr>
          <p:cNvSpPr>
            <a:spLocks noGrp="1"/>
          </p:cNvSpPr>
          <p:nvPr>
            <p:ph type="ftr" sz="quarter" idx="18"/>
          </p:nvPr>
        </p:nvSpPr>
        <p:spPr/>
        <p:txBody>
          <a:bodyPr/>
          <a:lstStyle/>
          <a:p>
            <a:r>
              <a:rPr lang="en-GB" dirty="0"/>
              <a:t>© 2018 AVEVA Group plc and its subsidiaries. All rights reserved.</a:t>
            </a:r>
          </a:p>
        </p:txBody>
      </p:sp>
      <p:sp>
        <p:nvSpPr>
          <p:cNvPr id="3" name="Slide Number Placeholder 2">
            <a:extLst>
              <a:ext uri="{FF2B5EF4-FFF2-40B4-BE49-F238E27FC236}">
                <a16:creationId xmlns:a16="http://schemas.microsoft.com/office/drawing/2014/main" xmlns="" id="{0F9F360A-1F74-C640-9E75-579B2411CB1E}"/>
              </a:ext>
            </a:extLst>
          </p:cNvPr>
          <p:cNvSpPr>
            <a:spLocks noGrp="1"/>
          </p:cNvSpPr>
          <p:nvPr>
            <p:ph type="sldNum" sz="quarter" idx="4"/>
          </p:nvPr>
        </p:nvSpPr>
        <p:spPr/>
        <p:txBody>
          <a:bodyPr/>
          <a:lstStyle/>
          <a:p>
            <a:r>
              <a:rPr lang="en-US"/>
              <a:t>Page </a:t>
            </a:r>
            <a:fld id="{5A9C12DC-491F-9444-86A2-13AC5C62A2FC}" type="slidenum">
              <a:rPr lang="en-US" smtClean="0"/>
              <a:pPr/>
              <a:t>129</a:t>
            </a:fld>
            <a:endParaRPr lang="en-US" dirty="0"/>
          </a:p>
        </p:txBody>
      </p:sp>
      <p:sp>
        <p:nvSpPr>
          <p:cNvPr id="11" name="Footer Placeholder 1">
            <a:extLst>
              <a:ext uri="{FF2B5EF4-FFF2-40B4-BE49-F238E27FC236}">
                <a16:creationId xmlns:a16="http://schemas.microsoft.com/office/drawing/2014/main" xmlns="" id="{523E5700-FC19-BB43-93C1-9A6B664167EC}"/>
              </a:ext>
            </a:extLst>
          </p:cNvPr>
          <p:cNvSpPr txBox="1">
            <a:spLocks/>
          </p:cNvSpPr>
          <p:nvPr/>
        </p:nvSpPr>
        <p:spPr>
          <a:xfrm>
            <a:off x="178896" y="4914000"/>
            <a:ext cx="199104" cy="60606"/>
          </a:xfrm>
          <a:prstGeom prst="rect">
            <a:avLst/>
          </a:prstGeom>
        </p:spPr>
        <p:txBody>
          <a:bodyPr vert="horz" wrap="square" lIns="0" tIns="0" rIns="0" bIns="0" rtlCol="0" anchor="t" anchorCtr="0">
            <a:noAutofit/>
          </a:bodyPr>
          <a:lstStyle>
            <a:defPPr>
              <a:defRPr lang="en-US"/>
            </a:defPPr>
            <a:lvl1pPr marL="0" algn="l" defTabSz="457184" rtl="0" eaLnBrk="1" latinLnBrk="0" hangingPunct="1">
              <a:defRPr sz="6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fld id="{95C52FFF-C217-CD4F-9C70-3AB1D7BD0912}" type="slidenum">
              <a:rPr lang="en-GB" smtClean="0"/>
              <a:t>129</a:t>
            </a:fld>
            <a:endParaRPr lang="en-GB" dirty="0"/>
          </a:p>
        </p:txBody>
      </p:sp>
    </p:spTree>
    <p:extLst>
      <p:ext uri="{BB962C8B-B14F-4D97-AF65-F5344CB8AC3E}">
        <p14:creationId xmlns:p14="http://schemas.microsoft.com/office/powerpoint/2010/main" val="742452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0334" y="-1"/>
            <a:ext cx="4570654" cy="2908598"/>
          </a:xfrm>
          <a:prstGeom prst="rect">
            <a:avLst/>
          </a:prstGeom>
        </p:spPr>
      </p:pic>
      <p:sp>
        <p:nvSpPr>
          <p:cNvPr id="4" name="Content Placeholder 3"/>
          <p:cNvSpPr>
            <a:spLocks noGrp="1"/>
          </p:cNvSpPr>
          <p:nvPr>
            <p:ph sz="quarter" idx="11"/>
          </p:nvPr>
        </p:nvSpPr>
        <p:spPr>
          <a:xfrm>
            <a:off x="252413" y="1050317"/>
            <a:ext cx="4111420" cy="3418927"/>
          </a:xfrm>
        </p:spPr>
        <p:txBody>
          <a:bodyPr/>
          <a:lstStyle/>
          <a:p>
            <a:r>
              <a:rPr lang="en-US" sz="900" dirty="0"/>
              <a:t>Goals</a:t>
            </a:r>
          </a:p>
          <a:p>
            <a:pPr lvl="2">
              <a:lnSpc>
                <a:spcPct val="100000"/>
              </a:lnSpc>
            </a:pPr>
            <a:r>
              <a:rPr lang="en-US" dirty="0"/>
              <a:t>Revamping the supervision of a powders’ production unit for the manufacturing</a:t>
            </a:r>
            <a:br>
              <a:rPr lang="en-US" dirty="0"/>
            </a:br>
            <a:r>
              <a:rPr lang="en-US" dirty="0"/>
              <a:t>of cable trays</a:t>
            </a:r>
          </a:p>
          <a:p>
            <a:pPr lvl="2">
              <a:lnSpc>
                <a:spcPct val="100000"/>
              </a:lnSpc>
            </a:pPr>
            <a:r>
              <a:rPr lang="en-US" dirty="0"/>
              <a:t>Simplifying the use of the control station by keeping manual data entry to a minimum</a:t>
            </a:r>
          </a:p>
          <a:p>
            <a:pPr lvl="2">
              <a:lnSpc>
                <a:spcPct val="100000"/>
              </a:lnSpc>
            </a:pPr>
            <a:r>
              <a:rPr lang="en-US" dirty="0"/>
              <a:t>Editing production reports and making them easily accessible</a:t>
            </a:r>
          </a:p>
          <a:p>
            <a:pPr lvl="2">
              <a:lnSpc>
                <a:spcPct val="100000"/>
              </a:lnSpc>
            </a:pPr>
            <a:r>
              <a:rPr lang="en-US" dirty="0"/>
              <a:t>Being able to carry out operations on the supervision application in the event of minor modifications being required</a:t>
            </a:r>
          </a:p>
          <a:p>
            <a:r>
              <a:rPr lang="en-US" sz="900" dirty="0"/>
              <a:t>Challenges</a:t>
            </a:r>
          </a:p>
          <a:p>
            <a:pPr lvl="2">
              <a:lnSpc>
                <a:spcPct val="100000"/>
              </a:lnSpc>
            </a:pPr>
            <a:r>
              <a:rPr lang="en-US" dirty="0"/>
              <a:t>Assimilating the software tools in order to work efficiently with the integrator</a:t>
            </a:r>
          </a:p>
          <a:p>
            <a:pPr lvl="2">
              <a:lnSpc>
                <a:spcPct val="100000"/>
              </a:lnSpc>
            </a:pPr>
            <a:r>
              <a:rPr lang="en-US" dirty="0"/>
              <a:t>Scrutinizing the existing supervision application and adding new functions, considering requests formulated by all departments concerned in the factory</a:t>
            </a:r>
          </a:p>
          <a:p>
            <a:pPr lvl="2">
              <a:lnSpc>
                <a:spcPct val="100000"/>
              </a:lnSpc>
            </a:pPr>
            <a:r>
              <a:rPr lang="en-US" dirty="0"/>
              <a:t>Meeting very short implementation deadlines</a:t>
            </a:r>
          </a:p>
          <a:p>
            <a:pPr lvl="2">
              <a:lnSpc>
                <a:spcPct val="100000"/>
              </a:lnSpc>
            </a:pPr>
            <a:r>
              <a:rPr lang="en-US" dirty="0"/>
              <a:t>Providing secure operation in the event of the ‘loss’ of a supervision station</a:t>
            </a:r>
          </a:p>
          <a:p>
            <a:r>
              <a:rPr lang="en-US" sz="900" dirty="0"/>
              <a:t>Results</a:t>
            </a:r>
          </a:p>
          <a:p>
            <a:pPr lvl="2">
              <a:lnSpc>
                <a:spcPct val="100000"/>
              </a:lnSpc>
            </a:pPr>
            <a:r>
              <a:rPr lang="en-US" dirty="0"/>
              <a:t>The recipes are centralized on a single server and are easy to update</a:t>
            </a:r>
          </a:p>
          <a:p>
            <a:pPr lvl="2">
              <a:lnSpc>
                <a:spcPct val="100000"/>
              </a:lnSpc>
            </a:pPr>
            <a:r>
              <a:rPr lang="en-US" dirty="0"/>
              <a:t>Production reports highlight process malfunctions and envisage process upgrades</a:t>
            </a:r>
          </a:p>
          <a:p>
            <a:pPr lvl="2">
              <a:lnSpc>
                <a:spcPct val="100000"/>
              </a:lnSpc>
            </a:pPr>
            <a:r>
              <a:rPr lang="en-US" dirty="0"/>
              <a:t>Eliminated the need to call the integrator for modifications to the supervision application</a:t>
            </a:r>
          </a:p>
          <a:p>
            <a:pPr lvl="2">
              <a:lnSpc>
                <a:spcPct val="100000"/>
              </a:lnSpc>
            </a:pPr>
            <a:endParaRPr lang="en-US" sz="750" dirty="0"/>
          </a:p>
        </p:txBody>
      </p:sp>
      <p:sp>
        <p:nvSpPr>
          <p:cNvPr id="7" name="Text Placeholder 6"/>
          <p:cNvSpPr>
            <a:spLocks noGrp="1"/>
          </p:cNvSpPr>
          <p:nvPr>
            <p:ph type="body" sz="quarter" idx="15"/>
          </p:nvPr>
        </p:nvSpPr>
        <p:spPr/>
        <p:txBody>
          <a:bodyPr/>
          <a:lstStyle/>
          <a:p>
            <a:r>
              <a:rPr lang="en-US" dirty="0"/>
              <a:t>Legrand</a:t>
            </a:r>
          </a:p>
          <a:p>
            <a:r>
              <a:rPr lang="en-US" sz="1400" dirty="0">
                <a:solidFill>
                  <a:schemeClr val="accent2"/>
                </a:solidFill>
              </a:rPr>
              <a:t>France</a:t>
            </a:r>
          </a:p>
          <a:p>
            <a:r>
              <a:rPr lang="en-US" sz="100" dirty="0"/>
              <a:t>France</a:t>
            </a:r>
          </a:p>
        </p:txBody>
      </p:sp>
      <p:sp>
        <p:nvSpPr>
          <p:cNvPr id="8" name="Text Placeholder 7"/>
          <p:cNvSpPr>
            <a:spLocks noGrp="1"/>
          </p:cNvSpPr>
          <p:nvPr>
            <p:ph type="body" sz="quarter" idx="16"/>
          </p:nvPr>
        </p:nvSpPr>
        <p:spPr/>
        <p:txBody>
          <a:bodyPr/>
          <a:lstStyle/>
          <a:p>
            <a:r>
              <a:rPr lang="en-US" dirty="0"/>
              <a:t>Industry: Chemicals</a:t>
            </a:r>
          </a:p>
          <a:p>
            <a:r>
              <a:rPr lang="en-US" dirty="0"/>
              <a:t>Products: Operations, Process Historian Client, InTouch HMI  (Standard Edition), System Platform</a:t>
            </a:r>
          </a:p>
          <a:p>
            <a:r>
              <a:rPr lang="en-US" b="0" dirty="0">
                <a:solidFill>
                  <a:schemeClr val="tx1">
                    <a:lumMod val="65000"/>
                    <a:lumOff val="35000"/>
                  </a:schemeClr>
                </a:solidFill>
              </a:rPr>
              <a:t>“In the framework of the revamping of our control/command installation, InTouch HMI was the obvious choice because it had been used successfully on other Legrand sites. We wanted to push the envelope further and adopted System Platform.”</a:t>
            </a:r>
          </a:p>
          <a:p>
            <a:pPr lvl="0"/>
            <a:r>
              <a:rPr lang="en-US" dirty="0"/>
              <a:t>Michel </a:t>
            </a:r>
            <a:r>
              <a:rPr lang="en-US" dirty="0" err="1"/>
              <a:t>Gatinois</a:t>
            </a:r>
            <a:r>
              <a:rPr lang="en-US" dirty="0"/>
              <a:t>, </a:t>
            </a:r>
            <a:r>
              <a:rPr lang="en-US" b="0" dirty="0" err="1"/>
              <a:t>Responsable</a:t>
            </a:r>
            <a:r>
              <a:rPr lang="en-US" b="0" dirty="0"/>
              <a:t> du bureau </a:t>
            </a:r>
            <a:r>
              <a:rPr lang="en-US" b="0" dirty="0" err="1"/>
              <a:t>d’études</a:t>
            </a:r>
            <a:r>
              <a:rPr lang="en-US" b="0" dirty="0"/>
              <a:t> ‘process extrusion,’ Legrand</a:t>
            </a:r>
          </a:p>
        </p:txBody>
      </p:sp>
      <p:grpSp>
        <p:nvGrpSpPr>
          <p:cNvPr id="10" name="Group 9">
            <a:extLst>
              <a:ext uri="{FF2B5EF4-FFF2-40B4-BE49-F238E27FC236}">
                <a16:creationId xmlns:a16="http://schemas.microsoft.com/office/drawing/2014/main" xmlns="" id="{2716CC08-7A59-8342-B6F3-0E8E6822BCD0}"/>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AB44C0F3-7947-D941-A773-DC60E7853E6B}"/>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2ACD7740-5FEA-534E-B0A0-E64BADBB9CD0}"/>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EA9A8958-5BD2-F74B-8B45-F2AF7ED93FC0}"/>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082B5F1C-0C7A-E64C-BB65-B57C4058FD6F}"/>
              </a:ext>
            </a:extLst>
          </p:cNvPr>
          <p:cNvSpPr>
            <a:spLocks noGrp="1"/>
          </p:cNvSpPr>
          <p:nvPr>
            <p:ph type="sldNum" sz="quarter" idx="4"/>
          </p:nvPr>
        </p:nvSpPr>
        <p:spPr/>
        <p:txBody>
          <a:bodyPr/>
          <a:lstStyle/>
          <a:p>
            <a:r>
              <a:rPr lang="en-US"/>
              <a:t>Page </a:t>
            </a:r>
            <a:fld id="{5A9C12DC-491F-9444-86A2-13AC5C62A2FC}" type="slidenum">
              <a:rPr lang="en-US" smtClean="0"/>
              <a:pPr/>
              <a:t>13</a:t>
            </a:fld>
            <a:endParaRPr lang="en-US" dirty="0"/>
          </a:p>
        </p:txBody>
      </p:sp>
      <p:sp>
        <p:nvSpPr>
          <p:cNvPr id="9" name="Footer Placeholder 8">
            <a:extLst>
              <a:ext uri="{FF2B5EF4-FFF2-40B4-BE49-F238E27FC236}">
                <a16:creationId xmlns:a16="http://schemas.microsoft.com/office/drawing/2014/main" xmlns="" id="{446E6B56-C4DF-E940-9291-F2787E59C560}"/>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6209FC73-A4FF-8F40-A30D-946558EBD8CB}"/>
              </a:ext>
            </a:extLst>
          </p:cNvPr>
          <p:cNvSpPr/>
          <p:nvPr/>
        </p:nvSpPr>
        <p:spPr>
          <a:xfrm>
            <a:off x="4802345" y="4541928"/>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628974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8924" y="0"/>
            <a:ext cx="4532970" cy="2896568"/>
          </a:xfrm>
          <a:prstGeom prst="rect">
            <a:avLst/>
          </a:prstGeom>
        </p:spPr>
      </p:pic>
      <p:sp>
        <p:nvSpPr>
          <p:cNvPr id="4" name="Content Placeholder 3"/>
          <p:cNvSpPr>
            <a:spLocks noGrp="1"/>
          </p:cNvSpPr>
          <p:nvPr>
            <p:ph sz="quarter" idx="11"/>
          </p:nvPr>
        </p:nvSpPr>
        <p:spPr/>
        <p:txBody>
          <a:bodyPr/>
          <a:lstStyle/>
          <a:p>
            <a:r>
              <a:rPr lang="en-US" sz="900" dirty="0"/>
              <a:t>Goals </a:t>
            </a:r>
          </a:p>
          <a:p>
            <a:pPr lvl="2"/>
            <a:r>
              <a:rPr lang="en-US" dirty="0"/>
              <a:t>Create an automated Water and Wastewater solution for the </a:t>
            </a:r>
            <a:br>
              <a:rPr lang="en-US" dirty="0"/>
            </a:br>
            <a:r>
              <a:rPr lang="en-US" dirty="0"/>
              <a:t>city of Cairns, Australia</a:t>
            </a:r>
          </a:p>
          <a:p>
            <a:r>
              <a:rPr lang="en-US" sz="900" dirty="0"/>
              <a:t>Challenges </a:t>
            </a:r>
          </a:p>
          <a:p>
            <a:pPr lvl="2"/>
            <a:r>
              <a:rPr lang="en-US" dirty="0"/>
              <a:t>An old and unsupported SCADA system had been used to control the Southern Treatment plant.</a:t>
            </a:r>
          </a:p>
          <a:p>
            <a:pPr lvl="2"/>
            <a:r>
              <a:rPr lang="en-US" dirty="0"/>
              <a:t>Geography is a prominent factor with 40 pumping stations feeding into </a:t>
            </a:r>
            <a:br>
              <a:rPr lang="en-US" dirty="0"/>
            </a:br>
            <a:r>
              <a:rPr lang="en-US" dirty="0"/>
              <a:t>the central location </a:t>
            </a:r>
          </a:p>
          <a:p>
            <a:r>
              <a:rPr lang="en-US" sz="900" dirty="0"/>
              <a:t>Results </a:t>
            </a:r>
          </a:p>
          <a:p>
            <a:pPr lvl="2"/>
            <a:r>
              <a:rPr lang="en-US" dirty="0"/>
              <a:t>Helps in providing continuous water and wastewater services to the 145,000 people of Cairns, Australia. The Southern Treatment plant provides primary and secondary stages of sewage treatment for 60,000 </a:t>
            </a:r>
            <a:br>
              <a:rPr lang="en-US" dirty="0"/>
            </a:br>
            <a:r>
              <a:rPr lang="en-US" dirty="0"/>
              <a:t>of the residents of Cairns </a:t>
            </a:r>
          </a:p>
          <a:p>
            <a:pPr lvl="2"/>
            <a:r>
              <a:rPr lang="en-US" dirty="0"/>
              <a:t>Improved response times and provides better environmental compliance and monitoring</a:t>
            </a:r>
          </a:p>
          <a:p>
            <a:pPr lvl="2"/>
            <a:r>
              <a:rPr lang="en-US" dirty="0"/>
              <a:t>Answered the priority need for continuous control, no matter where engineers are located </a:t>
            </a:r>
          </a:p>
        </p:txBody>
      </p:sp>
      <p:sp>
        <p:nvSpPr>
          <p:cNvPr id="7" name="Text Placeholder 6"/>
          <p:cNvSpPr>
            <a:spLocks noGrp="1"/>
          </p:cNvSpPr>
          <p:nvPr>
            <p:ph type="body" sz="quarter" idx="15"/>
          </p:nvPr>
        </p:nvSpPr>
        <p:spPr/>
        <p:txBody>
          <a:bodyPr/>
          <a:lstStyle/>
          <a:p>
            <a:r>
              <a:rPr lang="en-US" dirty="0"/>
              <a:t>Cairns Water</a:t>
            </a:r>
            <a:br>
              <a:rPr lang="en-US" dirty="0"/>
            </a:br>
            <a:r>
              <a:rPr lang="en-US" sz="1400" dirty="0">
                <a:solidFill>
                  <a:schemeClr val="accent2"/>
                </a:solidFill>
              </a:rPr>
              <a:t>Australia</a:t>
            </a:r>
          </a:p>
        </p:txBody>
      </p:sp>
      <p:sp>
        <p:nvSpPr>
          <p:cNvPr id="8" name="Text Placeholder 7"/>
          <p:cNvSpPr>
            <a:spLocks noGrp="1"/>
          </p:cNvSpPr>
          <p:nvPr>
            <p:ph type="body" sz="quarter" idx="16"/>
          </p:nvPr>
        </p:nvSpPr>
        <p:spPr/>
        <p:txBody>
          <a:bodyPr/>
          <a:lstStyle/>
          <a:p>
            <a:pPr lvl="0"/>
            <a:r>
              <a:rPr lang="en-US" dirty="0"/>
              <a:t>Industry: Water and Wastewater</a:t>
            </a:r>
          </a:p>
          <a:p>
            <a:r>
              <a:rPr lang="en-US" dirty="0"/>
              <a:t>Products: System Platform, InTouch HMI (Standard Edition),</a:t>
            </a:r>
            <a:br>
              <a:rPr lang="en-US" dirty="0"/>
            </a:br>
            <a:r>
              <a:rPr lang="en-US" dirty="0"/>
              <a:t>Process Historian Software</a:t>
            </a:r>
          </a:p>
          <a:p>
            <a:r>
              <a:rPr lang="en-US" sz="900" b="0" dirty="0">
                <a:solidFill>
                  <a:schemeClr val="tx1">
                    <a:lumMod val="65000"/>
                    <a:lumOff val="35000"/>
                  </a:schemeClr>
                </a:solidFill>
              </a:rPr>
              <a:t>“The most outstanding benefit with Wonderware on board right now has been the data collection process and our ability to trend it, produce reports and process issues much more quickly.” </a:t>
            </a:r>
          </a:p>
          <a:p>
            <a:r>
              <a:rPr lang="en-US" dirty="0"/>
              <a:t>Ted Ellis, </a:t>
            </a:r>
            <a:r>
              <a:rPr lang="en-US" b="0" dirty="0"/>
              <a:t>Control Officer</a:t>
            </a:r>
            <a:endParaRPr lang="en-US" dirty="0"/>
          </a:p>
          <a:p>
            <a:endParaRPr lang="en-US" dirty="0"/>
          </a:p>
          <a:p>
            <a:endParaRPr lang="en-US" dirty="0"/>
          </a:p>
        </p:txBody>
      </p:sp>
      <p:sp>
        <p:nvSpPr>
          <p:cNvPr id="12" name="Slide Number Placeholder 11">
            <a:extLst>
              <a:ext uri="{FF2B5EF4-FFF2-40B4-BE49-F238E27FC236}">
                <a16:creationId xmlns:a16="http://schemas.microsoft.com/office/drawing/2014/main" xmlns="" id="{56C107A7-0354-F743-82C4-F8012294DDE0}"/>
              </a:ext>
            </a:extLst>
          </p:cNvPr>
          <p:cNvSpPr>
            <a:spLocks noGrp="1"/>
          </p:cNvSpPr>
          <p:nvPr>
            <p:ph type="sldNum" sz="quarter" idx="4"/>
          </p:nvPr>
        </p:nvSpPr>
        <p:spPr/>
        <p:txBody>
          <a:bodyPr/>
          <a:lstStyle/>
          <a:p>
            <a:r>
              <a:rPr lang="en-US"/>
              <a:t>Page </a:t>
            </a:r>
            <a:fld id="{5A9C12DC-491F-9444-86A2-13AC5C62A2FC}" type="slidenum">
              <a:rPr lang="en-US" smtClean="0"/>
              <a:pPr/>
              <a:t>130</a:t>
            </a:fld>
            <a:endParaRPr lang="en-US" dirty="0"/>
          </a:p>
        </p:txBody>
      </p:sp>
      <p:sp>
        <p:nvSpPr>
          <p:cNvPr id="13" name="Footer Placeholder 12">
            <a:extLst>
              <a:ext uri="{FF2B5EF4-FFF2-40B4-BE49-F238E27FC236}">
                <a16:creationId xmlns:a16="http://schemas.microsoft.com/office/drawing/2014/main" xmlns="" id="{14F6B077-0625-8948-BCD1-4AFD48C828AA}"/>
              </a:ext>
            </a:extLst>
          </p:cNvPr>
          <p:cNvSpPr>
            <a:spLocks noGrp="1"/>
          </p:cNvSpPr>
          <p:nvPr>
            <p:ph type="ftr" sz="quarter" idx="18"/>
          </p:nvPr>
        </p:nvSpPr>
        <p:spPr/>
        <p:txBody>
          <a:bodyPr/>
          <a:lstStyle/>
          <a:p>
            <a:r>
              <a:rPr lang="en-GB" dirty="0"/>
              <a:t>© 2018 AVEVA Group plc and its subsidiaries. All rights reserved.</a:t>
            </a:r>
          </a:p>
        </p:txBody>
      </p:sp>
      <p:grpSp>
        <p:nvGrpSpPr>
          <p:cNvPr id="14" name="Group 13">
            <a:extLst>
              <a:ext uri="{FF2B5EF4-FFF2-40B4-BE49-F238E27FC236}">
                <a16:creationId xmlns:a16="http://schemas.microsoft.com/office/drawing/2014/main" xmlns="" id="{C52E8F73-754A-C643-A691-371E7B449272}"/>
              </a:ext>
            </a:extLst>
          </p:cNvPr>
          <p:cNvGrpSpPr/>
          <p:nvPr/>
        </p:nvGrpSpPr>
        <p:grpSpPr>
          <a:xfrm>
            <a:off x="4126955" y="474965"/>
            <a:ext cx="5264436" cy="2666894"/>
            <a:chOff x="4126955" y="474965"/>
            <a:chExt cx="5264436" cy="2666894"/>
          </a:xfrm>
        </p:grpSpPr>
        <p:sp>
          <p:nvSpPr>
            <p:cNvPr id="15" name="Isosceles Triangle 17">
              <a:extLst>
                <a:ext uri="{FF2B5EF4-FFF2-40B4-BE49-F238E27FC236}">
                  <a16:creationId xmlns:a16="http://schemas.microsoft.com/office/drawing/2014/main" xmlns="" id="{EC210675-974C-374F-982A-B8C8D06382DB}"/>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Isosceles Triangle 17">
              <a:extLst>
                <a:ext uri="{FF2B5EF4-FFF2-40B4-BE49-F238E27FC236}">
                  <a16:creationId xmlns:a16="http://schemas.microsoft.com/office/drawing/2014/main" xmlns="" id="{43899349-1E5D-7B4F-B6B2-5ADF42EDC836}"/>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Isosceles Triangle 17">
              <a:extLst>
                <a:ext uri="{FF2B5EF4-FFF2-40B4-BE49-F238E27FC236}">
                  <a16:creationId xmlns:a16="http://schemas.microsoft.com/office/drawing/2014/main" xmlns="" id="{B68CBA45-9660-984F-B21E-4C22CB628AD1}"/>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8" name="Rectangle 17">
            <a:hlinkClick r:id="rId4"/>
            <a:extLst>
              <a:ext uri="{FF2B5EF4-FFF2-40B4-BE49-F238E27FC236}">
                <a16:creationId xmlns:a16="http://schemas.microsoft.com/office/drawing/2014/main" xmlns="" id="{99BAD737-0D9F-6640-8909-418B6C197CAD}"/>
              </a:ext>
            </a:extLst>
          </p:cNvPr>
          <p:cNvSpPr/>
          <p:nvPr/>
        </p:nvSpPr>
        <p:spPr>
          <a:xfrm>
            <a:off x="4802345" y="4636296"/>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9244431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2099"/>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2571" y="0"/>
            <a:ext cx="4532970" cy="2896568"/>
          </a:xfrm>
          <a:prstGeom prst="rect">
            <a:avLst/>
          </a:prstGeom>
          <a:noFill/>
          <a:ln>
            <a:noFill/>
          </a:ln>
        </p:spPr>
      </p:pic>
      <p:sp>
        <p:nvSpPr>
          <p:cNvPr id="3" name="Content Placeholder 2"/>
          <p:cNvSpPr>
            <a:spLocks noGrp="1"/>
          </p:cNvSpPr>
          <p:nvPr>
            <p:ph sz="quarter" idx="11"/>
          </p:nvPr>
        </p:nvSpPr>
        <p:spPr/>
        <p:txBody>
          <a:bodyPr/>
          <a:lstStyle/>
          <a:p>
            <a:r>
              <a:rPr lang="en-US" sz="900" dirty="0"/>
              <a:t>Goals </a:t>
            </a:r>
          </a:p>
          <a:p>
            <a:pPr lvl="2"/>
            <a:r>
              <a:rPr lang="en-US" dirty="0"/>
              <a:t>Create an ultra filtration system to purify the city of </a:t>
            </a:r>
            <a:br>
              <a:rPr lang="en-US" dirty="0"/>
            </a:br>
            <a:r>
              <a:rPr lang="en-US" dirty="0"/>
              <a:t>Thunder Bay’s Water</a:t>
            </a:r>
          </a:p>
          <a:p>
            <a:pPr lvl="2"/>
            <a:r>
              <a:rPr lang="en-US" dirty="0"/>
              <a:t>Provide safe drinking water while protecting the environment</a:t>
            </a:r>
          </a:p>
          <a:p>
            <a:r>
              <a:rPr lang="en-US" sz="900" dirty="0"/>
              <a:t>Challenges </a:t>
            </a:r>
          </a:p>
          <a:p>
            <a:pPr lvl="2"/>
            <a:r>
              <a:rPr lang="en-US" dirty="0"/>
              <a:t>Expand the daily capacity from 14 million gallons to 25 million gallons</a:t>
            </a:r>
          </a:p>
          <a:p>
            <a:pPr lvl="2"/>
            <a:r>
              <a:rPr lang="en-US" dirty="0"/>
              <a:t>Integrate the existing pumping station with the new plant equipment </a:t>
            </a:r>
          </a:p>
          <a:p>
            <a:r>
              <a:rPr lang="en-US" sz="900" dirty="0"/>
              <a:t>Results </a:t>
            </a:r>
          </a:p>
          <a:p>
            <a:pPr lvl="2"/>
            <a:r>
              <a:rPr lang="en-US" dirty="0"/>
              <a:t>ROI within two years </a:t>
            </a:r>
          </a:p>
          <a:p>
            <a:pPr lvl="2"/>
            <a:r>
              <a:rPr lang="en-US" dirty="0"/>
              <a:t>Real-time reporting has enabled more effective regular maintenance for reduced downtime</a:t>
            </a:r>
          </a:p>
          <a:p>
            <a:pPr lvl="2"/>
            <a:r>
              <a:rPr lang="en-US" dirty="0"/>
              <a:t>Historical trending reports have led to greater visibility and increased operational efficiencies</a:t>
            </a:r>
          </a:p>
        </p:txBody>
      </p:sp>
      <p:sp>
        <p:nvSpPr>
          <p:cNvPr id="7" name="Text Placeholder 6"/>
          <p:cNvSpPr>
            <a:spLocks noGrp="1"/>
          </p:cNvSpPr>
          <p:nvPr>
            <p:ph type="body" sz="quarter" idx="15"/>
          </p:nvPr>
        </p:nvSpPr>
        <p:spPr/>
        <p:txBody>
          <a:bodyPr/>
          <a:lstStyle/>
          <a:p>
            <a:r>
              <a:rPr lang="en-US" dirty="0"/>
              <a:t>City of Thunder Bay</a:t>
            </a:r>
          </a:p>
          <a:p>
            <a:r>
              <a:rPr lang="en-US" sz="1400" dirty="0">
                <a:solidFill>
                  <a:schemeClr val="accent2"/>
                </a:solidFill>
              </a:rPr>
              <a:t>Canada</a:t>
            </a:r>
          </a:p>
        </p:txBody>
      </p:sp>
      <p:sp>
        <p:nvSpPr>
          <p:cNvPr id="8" name="Text Placeholder 7"/>
          <p:cNvSpPr>
            <a:spLocks noGrp="1"/>
          </p:cNvSpPr>
          <p:nvPr>
            <p:ph type="body" sz="quarter" idx="16"/>
          </p:nvPr>
        </p:nvSpPr>
        <p:spPr/>
        <p:txBody>
          <a:bodyPr/>
          <a:lstStyle/>
          <a:p>
            <a:pPr lvl="0"/>
            <a:r>
              <a:rPr lang="en-US" dirty="0"/>
              <a:t>Industry: Water and Wastewater</a:t>
            </a:r>
          </a:p>
          <a:p>
            <a:r>
              <a:rPr lang="en-US" dirty="0"/>
              <a:t>Products: Process Historian Clients, InTouch HMI, Process Historian</a:t>
            </a:r>
          </a:p>
          <a:p>
            <a:r>
              <a:rPr lang="en-US" b="0" dirty="0">
                <a:solidFill>
                  <a:schemeClr val="tx1">
                    <a:lumMod val="65000"/>
                    <a:lumOff val="35000"/>
                  </a:schemeClr>
                </a:solidFill>
              </a:rPr>
              <a:t>“It’s very easy to use. I am able to pull whatever parameters I need into one trend and see how they’re related and make better-informed decisions.” </a:t>
            </a:r>
          </a:p>
          <a:p>
            <a:r>
              <a:rPr lang="en-US" dirty="0"/>
              <a:t>Michelle </a:t>
            </a:r>
            <a:r>
              <a:rPr lang="en-US" dirty="0" err="1"/>
              <a:t>Warywoda</a:t>
            </a:r>
            <a:r>
              <a:rPr lang="en-US" dirty="0"/>
              <a:t>, </a:t>
            </a:r>
            <a:r>
              <a:rPr lang="en-US" b="0" dirty="0"/>
              <a:t>Process Engineer</a:t>
            </a:r>
          </a:p>
        </p:txBody>
      </p:sp>
      <p:grpSp>
        <p:nvGrpSpPr>
          <p:cNvPr id="13" name="Group 12">
            <a:extLst>
              <a:ext uri="{FF2B5EF4-FFF2-40B4-BE49-F238E27FC236}">
                <a16:creationId xmlns:a16="http://schemas.microsoft.com/office/drawing/2014/main" xmlns="" id="{2B5256C8-4386-AF4C-92EB-FEBE4455F499}"/>
              </a:ext>
            </a:extLst>
          </p:cNvPr>
          <p:cNvGrpSpPr/>
          <p:nvPr/>
        </p:nvGrpSpPr>
        <p:grpSpPr>
          <a:xfrm>
            <a:off x="4126955" y="474965"/>
            <a:ext cx="5264436" cy="2666894"/>
            <a:chOff x="4126955" y="474965"/>
            <a:chExt cx="5264436" cy="2666894"/>
          </a:xfrm>
        </p:grpSpPr>
        <p:sp>
          <p:nvSpPr>
            <p:cNvPr id="14" name="Isosceles Triangle 17">
              <a:extLst>
                <a:ext uri="{FF2B5EF4-FFF2-40B4-BE49-F238E27FC236}">
                  <a16:creationId xmlns:a16="http://schemas.microsoft.com/office/drawing/2014/main" xmlns="" id="{87AE0BC9-9C3F-944D-A30B-A221E410439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0DBF242B-EB2E-444E-90E5-478FA632A20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Isosceles Triangle 17">
              <a:extLst>
                <a:ext uri="{FF2B5EF4-FFF2-40B4-BE49-F238E27FC236}">
                  <a16:creationId xmlns:a16="http://schemas.microsoft.com/office/drawing/2014/main" xmlns="" id="{7C895AE9-82E6-3F4D-8439-3DEBA0A0819B}"/>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1" name="Slide Number Placeholder 10">
            <a:extLst>
              <a:ext uri="{FF2B5EF4-FFF2-40B4-BE49-F238E27FC236}">
                <a16:creationId xmlns:a16="http://schemas.microsoft.com/office/drawing/2014/main" xmlns="" id="{783610C9-471B-5F45-8A25-CA34FECA4C6C}"/>
              </a:ext>
            </a:extLst>
          </p:cNvPr>
          <p:cNvSpPr>
            <a:spLocks noGrp="1"/>
          </p:cNvSpPr>
          <p:nvPr>
            <p:ph type="sldNum" sz="quarter" idx="4"/>
          </p:nvPr>
        </p:nvSpPr>
        <p:spPr/>
        <p:txBody>
          <a:bodyPr/>
          <a:lstStyle/>
          <a:p>
            <a:r>
              <a:rPr lang="en-US"/>
              <a:t>Page </a:t>
            </a:r>
            <a:fld id="{5A9C12DC-491F-9444-86A2-13AC5C62A2FC}" type="slidenum">
              <a:rPr lang="en-US" smtClean="0"/>
              <a:pPr/>
              <a:t>131</a:t>
            </a:fld>
            <a:endParaRPr lang="en-US" dirty="0"/>
          </a:p>
        </p:txBody>
      </p:sp>
      <p:sp>
        <p:nvSpPr>
          <p:cNvPr id="17" name="Footer Placeholder 16">
            <a:extLst>
              <a:ext uri="{FF2B5EF4-FFF2-40B4-BE49-F238E27FC236}">
                <a16:creationId xmlns:a16="http://schemas.microsoft.com/office/drawing/2014/main" xmlns="" id="{C6D229B1-75A1-C64E-8027-4D8403614847}"/>
              </a:ext>
            </a:extLst>
          </p:cNvPr>
          <p:cNvSpPr>
            <a:spLocks noGrp="1"/>
          </p:cNvSpPr>
          <p:nvPr>
            <p:ph type="ftr" sz="quarter" idx="18"/>
          </p:nvPr>
        </p:nvSpPr>
        <p:spPr/>
        <p:txBody>
          <a:bodyPr/>
          <a:lstStyle/>
          <a:p>
            <a:r>
              <a:rPr lang="en-GB" dirty="0"/>
              <a:t>© 2018 AVEVA Group plc and its subsidiaries. All rights reserved.</a:t>
            </a:r>
          </a:p>
        </p:txBody>
      </p:sp>
      <p:sp>
        <p:nvSpPr>
          <p:cNvPr id="18" name="Rectangle 17">
            <a:hlinkClick r:id="rId4"/>
            <a:extLst>
              <a:ext uri="{FF2B5EF4-FFF2-40B4-BE49-F238E27FC236}">
                <a16:creationId xmlns:a16="http://schemas.microsoft.com/office/drawing/2014/main" xmlns="" id="{F276CEBD-B379-D34D-9797-0FF3D866E296}"/>
              </a:ext>
            </a:extLst>
          </p:cNvPr>
          <p:cNvSpPr/>
          <p:nvPr/>
        </p:nvSpPr>
        <p:spPr>
          <a:xfrm>
            <a:off x="4802345" y="4504659"/>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8546082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113"/>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71" y="464"/>
            <a:ext cx="4577717" cy="2903844"/>
          </a:xfrm>
          <a:prstGeom prst="rect">
            <a:avLst/>
          </a:prstGeom>
          <a:noFill/>
          <a:ln>
            <a:noFill/>
          </a:ln>
        </p:spPr>
      </p:pic>
      <p:sp>
        <p:nvSpPr>
          <p:cNvPr id="3" name="Content Placeholder 2"/>
          <p:cNvSpPr>
            <a:spLocks noGrp="1"/>
          </p:cNvSpPr>
          <p:nvPr>
            <p:ph sz="quarter" idx="11"/>
          </p:nvPr>
        </p:nvSpPr>
        <p:spPr/>
        <p:txBody>
          <a:bodyPr/>
          <a:lstStyle/>
          <a:p>
            <a:r>
              <a:rPr lang="en-US" sz="900" dirty="0"/>
              <a:t>Goals </a:t>
            </a:r>
          </a:p>
          <a:p>
            <a:pPr lvl="2"/>
            <a:r>
              <a:rPr lang="en-US" dirty="0"/>
              <a:t>Increase and improve productivity, share maintenance information, reduce operating cost and improve customer service</a:t>
            </a:r>
          </a:p>
          <a:p>
            <a:r>
              <a:rPr lang="en-US" sz="900" dirty="0"/>
              <a:t>Challenges </a:t>
            </a:r>
          </a:p>
          <a:p>
            <a:pPr lvl="2"/>
            <a:r>
              <a:rPr lang="en-US" dirty="0"/>
              <a:t>Previous systems consisted aged preventive maintenance and inventory programs developed internally. Each facility had its own version of these programs and the functionality of those applications was very limited</a:t>
            </a:r>
          </a:p>
          <a:p>
            <a:r>
              <a:rPr lang="en-US" sz="900" dirty="0"/>
              <a:t>Results </a:t>
            </a:r>
          </a:p>
          <a:p>
            <a:pPr lvl="2"/>
            <a:r>
              <a:rPr lang="en-US" dirty="0"/>
              <a:t>Meets all of the EAM core functional requirements (work management, inventory, procurement)</a:t>
            </a:r>
          </a:p>
          <a:p>
            <a:pPr lvl="2"/>
            <a:r>
              <a:rPr lang="en-US" dirty="0"/>
              <a:t>Management can determine accurately and quickly the costs</a:t>
            </a:r>
            <a:br>
              <a:rPr lang="en-US" dirty="0"/>
            </a:br>
            <a:r>
              <a:rPr lang="en-US" dirty="0"/>
              <a:t>of performing maintenance at water and wastewater</a:t>
            </a:r>
            <a:br>
              <a:rPr lang="en-US" dirty="0"/>
            </a:br>
            <a:r>
              <a:rPr lang="en-US" dirty="0"/>
              <a:t>operating Infrastructure </a:t>
            </a:r>
          </a:p>
          <a:p>
            <a:pPr lvl="2"/>
            <a:r>
              <a:rPr lang="en-US" dirty="0"/>
              <a:t>The Division is identifying real savings by maintaining optimized inventory levels and improving replenishment procedures</a:t>
            </a:r>
          </a:p>
          <a:p>
            <a:pPr lvl="2"/>
            <a:r>
              <a:rPr lang="en-US" dirty="0"/>
              <a:t>Ensures that the Water and Wastewater staff has readily available, accurate, and relevant information to help them be more effective in executing the work management process </a:t>
            </a:r>
          </a:p>
          <a:p>
            <a:endParaRPr lang="en-US" dirty="0"/>
          </a:p>
        </p:txBody>
      </p:sp>
      <p:sp>
        <p:nvSpPr>
          <p:cNvPr id="7" name="Text Placeholder 6"/>
          <p:cNvSpPr>
            <a:spLocks noGrp="1"/>
          </p:cNvSpPr>
          <p:nvPr>
            <p:ph type="body" sz="quarter" idx="15"/>
          </p:nvPr>
        </p:nvSpPr>
        <p:spPr/>
        <p:txBody>
          <a:bodyPr/>
          <a:lstStyle/>
          <a:p>
            <a:r>
              <a:rPr lang="en-US" dirty="0"/>
              <a:t>City of Toronto</a:t>
            </a:r>
          </a:p>
          <a:p>
            <a:r>
              <a:rPr lang="en-US" sz="1400" dirty="0">
                <a:solidFill>
                  <a:schemeClr val="accent2"/>
                </a:solidFill>
              </a:rPr>
              <a:t>Toronto, Canada</a:t>
            </a:r>
          </a:p>
        </p:txBody>
      </p:sp>
      <p:sp>
        <p:nvSpPr>
          <p:cNvPr id="8" name="Text Placeholder 7"/>
          <p:cNvSpPr>
            <a:spLocks noGrp="1"/>
          </p:cNvSpPr>
          <p:nvPr>
            <p:ph type="body" sz="quarter" idx="16"/>
          </p:nvPr>
        </p:nvSpPr>
        <p:spPr/>
        <p:txBody>
          <a:bodyPr/>
          <a:lstStyle/>
          <a:p>
            <a:pPr lvl="0"/>
            <a:r>
              <a:rPr lang="en-US" dirty="0"/>
              <a:t>Industry: Water and Wastewater</a:t>
            </a:r>
          </a:p>
          <a:p>
            <a:r>
              <a:rPr lang="en-US" dirty="0"/>
              <a:t>Products: Enterprise Asset Manager</a:t>
            </a:r>
          </a:p>
          <a:p>
            <a:r>
              <a:rPr lang="en-US" b="0" dirty="0">
                <a:solidFill>
                  <a:schemeClr val="tx1">
                    <a:lumMod val="65000"/>
                    <a:lumOff val="35000"/>
                  </a:schemeClr>
                </a:solidFill>
              </a:rPr>
              <a:t>“Overall, our staff is excited about AVEVA. They are impressed with the ease of use and speed with which information previously unavailable to them can now be acquired.”</a:t>
            </a:r>
          </a:p>
          <a:p>
            <a:r>
              <a:rPr lang="en-US" dirty="0"/>
              <a:t>Jim Coe, </a:t>
            </a:r>
            <a:r>
              <a:rPr lang="en-US" b="0" dirty="0"/>
              <a:t>Program Manager</a:t>
            </a:r>
            <a:endParaRPr lang="en-US" dirty="0"/>
          </a:p>
          <a:p>
            <a:endParaRPr lang="en-US" dirty="0"/>
          </a:p>
        </p:txBody>
      </p:sp>
      <p:grpSp>
        <p:nvGrpSpPr>
          <p:cNvPr id="11" name="Group 10">
            <a:extLst>
              <a:ext uri="{FF2B5EF4-FFF2-40B4-BE49-F238E27FC236}">
                <a16:creationId xmlns:a16="http://schemas.microsoft.com/office/drawing/2014/main" xmlns="" id="{CF9CF427-66CB-284E-81BF-D13ADC522BA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05A3FF21-CE3F-324E-B35C-E4E727C2B25C}"/>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15CA810E-4AE0-2C42-9F5D-88ACCB12D62E}"/>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F2A57B15-84C8-1E46-8BEC-74B6D534FFEC}"/>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7715E7A3-9617-7341-99E1-E968702CD619}"/>
              </a:ext>
            </a:extLst>
          </p:cNvPr>
          <p:cNvSpPr>
            <a:spLocks noGrp="1"/>
          </p:cNvSpPr>
          <p:nvPr>
            <p:ph type="sldNum" sz="quarter" idx="4"/>
          </p:nvPr>
        </p:nvSpPr>
        <p:spPr/>
        <p:txBody>
          <a:bodyPr/>
          <a:lstStyle/>
          <a:p>
            <a:r>
              <a:rPr lang="en-US"/>
              <a:t>Page </a:t>
            </a:r>
            <a:fld id="{5A9C12DC-491F-9444-86A2-13AC5C62A2FC}" type="slidenum">
              <a:rPr lang="en-US" smtClean="0"/>
              <a:pPr/>
              <a:t>132</a:t>
            </a:fld>
            <a:endParaRPr lang="en-US" dirty="0"/>
          </a:p>
        </p:txBody>
      </p:sp>
      <p:sp>
        <p:nvSpPr>
          <p:cNvPr id="16" name="Footer Placeholder 15">
            <a:extLst>
              <a:ext uri="{FF2B5EF4-FFF2-40B4-BE49-F238E27FC236}">
                <a16:creationId xmlns:a16="http://schemas.microsoft.com/office/drawing/2014/main" xmlns="" id="{4C669CAB-9829-4843-A5BD-A1E8292F7FD5}"/>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0B7A31E0-BAA2-D540-A87C-25FCCB580450}"/>
              </a:ext>
            </a:extLst>
          </p:cNvPr>
          <p:cNvSpPr/>
          <p:nvPr/>
        </p:nvSpPr>
        <p:spPr>
          <a:xfrm>
            <a:off x="4802345" y="4504659"/>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54058876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113"/>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08065" y="464"/>
            <a:ext cx="4545265" cy="2903844"/>
          </a:xfrm>
          <a:prstGeom prst="rect">
            <a:avLst/>
          </a:prstGeom>
          <a:noFill/>
          <a:ln>
            <a:noFill/>
          </a:ln>
        </p:spPr>
      </p:pic>
      <p:sp>
        <p:nvSpPr>
          <p:cNvPr id="3" name="Content Placeholder 2"/>
          <p:cNvSpPr>
            <a:spLocks noGrp="1"/>
          </p:cNvSpPr>
          <p:nvPr>
            <p:ph sz="quarter" idx="11"/>
          </p:nvPr>
        </p:nvSpPr>
        <p:spPr/>
        <p:txBody>
          <a:bodyPr/>
          <a:lstStyle/>
          <a:p>
            <a:r>
              <a:rPr lang="en-US" sz="900" dirty="0"/>
              <a:t>Goals </a:t>
            </a:r>
          </a:p>
          <a:p>
            <a:pPr lvl="2"/>
            <a:r>
              <a:rPr lang="en-US" dirty="0"/>
              <a:t>Keep the city’s 487,000 residents adequately supplied with clean,</a:t>
            </a:r>
            <a:br>
              <a:rPr lang="en-US" dirty="0"/>
            </a:br>
            <a:r>
              <a:rPr lang="en-US" dirty="0"/>
              <a:t>good-tasting water</a:t>
            </a:r>
          </a:p>
          <a:p>
            <a:pPr lvl="2"/>
            <a:r>
              <a:rPr lang="en-US" dirty="0"/>
              <a:t>Provide safe delivery of wastewater to nearby</a:t>
            </a:r>
            <a:br>
              <a:rPr lang="en-US" dirty="0"/>
            </a:br>
            <a:r>
              <a:rPr lang="en-US" dirty="0"/>
              <a:t>sewage treatment facilities</a:t>
            </a:r>
            <a:endParaRPr lang="en-US" dirty="0">
              <a:solidFill>
                <a:srgbClr val="5482AB"/>
              </a:solidFill>
            </a:endParaRPr>
          </a:p>
          <a:p>
            <a:pPr marL="6350" lvl="2" indent="0">
              <a:buNone/>
            </a:pPr>
            <a:r>
              <a:rPr lang="en-US" dirty="0">
                <a:solidFill>
                  <a:srgbClr val="5482AB"/>
                </a:solidFill>
              </a:rPr>
              <a:t>Challenges </a:t>
            </a:r>
          </a:p>
          <a:p>
            <a:pPr lvl="2"/>
            <a:r>
              <a:rPr lang="en-US" dirty="0"/>
              <a:t>To ensure communication between the wide variety of existing plant machinery regardless of the communication protocols to be used</a:t>
            </a:r>
          </a:p>
          <a:p>
            <a:pPr lvl="2"/>
            <a:r>
              <a:rPr lang="en-US" dirty="0"/>
              <a:t>To achieve production excellence in a pioneering facility of its kind, which was already achieving extremely high levels of efficiency</a:t>
            </a:r>
            <a:endParaRPr lang="en-US" dirty="0">
              <a:solidFill>
                <a:srgbClr val="5482AB"/>
              </a:solidFill>
            </a:endParaRPr>
          </a:p>
          <a:p>
            <a:pPr marL="6350" lvl="2" indent="0">
              <a:buNone/>
            </a:pPr>
            <a:r>
              <a:rPr lang="en-US" dirty="0">
                <a:solidFill>
                  <a:srgbClr val="5482AB"/>
                </a:solidFill>
              </a:rPr>
              <a:t>Results </a:t>
            </a:r>
          </a:p>
          <a:p>
            <a:pPr lvl="2"/>
            <a:r>
              <a:rPr lang="en-US" dirty="0"/>
              <a:t>"Total integration of information at both the production process level and with the company’s business system.</a:t>
            </a:r>
          </a:p>
          <a:p>
            <a:pPr lvl="2"/>
            <a:r>
              <a:rPr lang="en-US" dirty="0"/>
              <a:t>CRE-A is today implementing better production planning and more efficient production management.</a:t>
            </a:r>
          </a:p>
        </p:txBody>
      </p:sp>
      <p:sp>
        <p:nvSpPr>
          <p:cNvPr id="7" name="Text Placeholder 6"/>
          <p:cNvSpPr>
            <a:spLocks noGrp="1"/>
          </p:cNvSpPr>
          <p:nvPr>
            <p:ph type="body" sz="quarter" idx="15"/>
          </p:nvPr>
        </p:nvSpPr>
        <p:spPr>
          <a:xfrm>
            <a:off x="252413" y="185739"/>
            <a:ext cx="3811868" cy="582888"/>
          </a:xfrm>
        </p:spPr>
        <p:txBody>
          <a:bodyPr/>
          <a:lstStyle/>
          <a:p>
            <a:r>
              <a:rPr lang="en-US" dirty="0"/>
              <a:t>CRE-A </a:t>
            </a:r>
            <a:r>
              <a:rPr lang="en-US" dirty="0" err="1"/>
              <a:t>Impresiones</a:t>
            </a:r>
            <a:r>
              <a:rPr lang="en-US" dirty="0"/>
              <a:t> de Catalunya</a:t>
            </a:r>
          </a:p>
          <a:p>
            <a:r>
              <a:rPr lang="en-US" sz="1400" dirty="0">
                <a:solidFill>
                  <a:schemeClr val="accent2"/>
                </a:solidFill>
              </a:rPr>
              <a:t>Spain</a:t>
            </a:r>
          </a:p>
        </p:txBody>
      </p:sp>
      <p:sp>
        <p:nvSpPr>
          <p:cNvPr id="8" name="Text Placeholder 7"/>
          <p:cNvSpPr>
            <a:spLocks noGrp="1"/>
          </p:cNvSpPr>
          <p:nvPr>
            <p:ph type="body" sz="quarter" idx="16"/>
          </p:nvPr>
        </p:nvSpPr>
        <p:spPr>
          <a:xfrm>
            <a:off x="4611224" y="2896568"/>
            <a:ext cx="4579764" cy="2246932"/>
          </a:xfrm>
        </p:spPr>
        <p:txBody>
          <a:bodyPr tIns="182880"/>
          <a:lstStyle/>
          <a:p>
            <a:pPr lvl="0"/>
            <a:r>
              <a:rPr lang="en-US" dirty="0"/>
              <a:t>Industry: Water and Wastewater</a:t>
            </a:r>
          </a:p>
          <a:p>
            <a:r>
              <a:rPr lang="en-US" dirty="0"/>
              <a:t>Products: System Platform, Process Historian,</a:t>
            </a:r>
            <a:br>
              <a:rPr lang="en-US" dirty="0"/>
            </a:br>
            <a:r>
              <a:rPr lang="en-US" dirty="0"/>
              <a:t>InTouch HMI (Standard Edition)</a:t>
            </a:r>
          </a:p>
          <a:p>
            <a:r>
              <a:rPr lang="en-US" b="0" dirty="0">
                <a:solidFill>
                  <a:schemeClr val="tx1">
                    <a:lumMod val="65000"/>
                    <a:lumOff val="35000"/>
                  </a:schemeClr>
                </a:solidFill>
              </a:rPr>
              <a:t>“Thanks to the full integration of production equipment, CRE-A now has useful, reliable and timely information available of its production process, which has facilitated the implementation of a work methodology based</a:t>
            </a:r>
            <a:br>
              <a:rPr lang="en-US" b="0" dirty="0">
                <a:solidFill>
                  <a:schemeClr val="tx1">
                    <a:lumMod val="65000"/>
                    <a:lumOff val="35000"/>
                  </a:schemeClr>
                </a:solidFill>
              </a:rPr>
            </a:br>
            <a:r>
              <a:rPr lang="en-US" b="0" dirty="0">
                <a:solidFill>
                  <a:schemeClr val="tx1">
                    <a:lumMod val="65000"/>
                    <a:lumOff val="35000"/>
                  </a:schemeClr>
                </a:solidFill>
              </a:rPr>
              <a:t>on the philosophy of ‘lean manufacturing’, one of the main challenges</a:t>
            </a:r>
            <a:br>
              <a:rPr lang="en-US" b="0" dirty="0">
                <a:solidFill>
                  <a:schemeClr val="tx1">
                    <a:lumMod val="65000"/>
                    <a:lumOff val="35000"/>
                  </a:schemeClr>
                </a:solidFill>
              </a:rPr>
            </a:br>
            <a:r>
              <a:rPr lang="en-US" b="0" dirty="0">
                <a:solidFill>
                  <a:schemeClr val="tx1">
                    <a:lumMod val="65000"/>
                    <a:lumOff val="35000"/>
                  </a:schemeClr>
                </a:solidFill>
              </a:rPr>
              <a:t>of the company.”</a:t>
            </a:r>
          </a:p>
          <a:p>
            <a:r>
              <a:rPr lang="en-US" dirty="0"/>
              <a:t>José </a:t>
            </a:r>
            <a:r>
              <a:rPr lang="en-US" dirty="0" err="1"/>
              <a:t>Ramírez</a:t>
            </a:r>
            <a:r>
              <a:rPr lang="en-US" dirty="0"/>
              <a:t>, </a:t>
            </a:r>
            <a:r>
              <a:rPr lang="en-US" b="0" dirty="0"/>
              <a:t>head of industrial computers at SICMA 21</a:t>
            </a:r>
          </a:p>
        </p:txBody>
      </p:sp>
      <p:grpSp>
        <p:nvGrpSpPr>
          <p:cNvPr id="11" name="Group 10">
            <a:extLst>
              <a:ext uri="{FF2B5EF4-FFF2-40B4-BE49-F238E27FC236}">
                <a16:creationId xmlns:a16="http://schemas.microsoft.com/office/drawing/2014/main" xmlns="" id="{CF9CF427-66CB-284E-81BF-D13ADC522BA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05A3FF21-CE3F-324E-B35C-E4E727C2B25C}"/>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15CA810E-4AE0-2C42-9F5D-88ACCB12D62E}"/>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F2A57B15-84C8-1E46-8BEC-74B6D534FFEC}"/>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7715E7A3-9617-7341-99E1-E968702CD619}"/>
              </a:ext>
            </a:extLst>
          </p:cNvPr>
          <p:cNvSpPr>
            <a:spLocks noGrp="1"/>
          </p:cNvSpPr>
          <p:nvPr>
            <p:ph type="sldNum" sz="quarter" idx="4"/>
          </p:nvPr>
        </p:nvSpPr>
        <p:spPr/>
        <p:txBody>
          <a:bodyPr/>
          <a:lstStyle/>
          <a:p>
            <a:r>
              <a:rPr lang="en-US"/>
              <a:t>Page </a:t>
            </a:r>
            <a:fld id="{5A9C12DC-491F-9444-86A2-13AC5C62A2FC}" type="slidenum">
              <a:rPr lang="en-US" smtClean="0"/>
              <a:pPr/>
              <a:t>133</a:t>
            </a:fld>
            <a:endParaRPr lang="en-US" dirty="0"/>
          </a:p>
        </p:txBody>
      </p:sp>
      <p:sp>
        <p:nvSpPr>
          <p:cNvPr id="16" name="Footer Placeholder 15">
            <a:extLst>
              <a:ext uri="{FF2B5EF4-FFF2-40B4-BE49-F238E27FC236}">
                <a16:creationId xmlns:a16="http://schemas.microsoft.com/office/drawing/2014/main" xmlns="" id="{4C669CAB-9829-4843-A5BD-A1E8292F7FD5}"/>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extLst>
              <a:ext uri="{FF2B5EF4-FFF2-40B4-BE49-F238E27FC236}">
                <a16:creationId xmlns:a16="http://schemas.microsoft.com/office/drawing/2014/main" xmlns="" id="{0B7A31E0-BAA2-D540-A87C-25FCCB580450}"/>
              </a:ext>
            </a:extLst>
          </p:cNvPr>
          <p:cNvSpPr/>
          <p:nvPr/>
        </p:nvSpPr>
        <p:spPr>
          <a:xfrm>
            <a:off x="4802345" y="4754691"/>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680835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6A3EB51-97DC-6E47-BD08-19C432E554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1224" y="-46374"/>
            <a:ext cx="4615362" cy="2942942"/>
          </a:xfrm>
          <a:prstGeom prst="rect">
            <a:avLst/>
          </a:prstGeom>
        </p:spPr>
      </p:pic>
      <p:sp>
        <p:nvSpPr>
          <p:cNvPr id="4" name="Content Placeholder 3"/>
          <p:cNvSpPr>
            <a:spLocks noGrp="1"/>
          </p:cNvSpPr>
          <p:nvPr>
            <p:ph sz="quarter" idx="11"/>
          </p:nvPr>
        </p:nvSpPr>
        <p:spPr/>
        <p:txBody>
          <a:bodyPr/>
          <a:lstStyle/>
          <a:p>
            <a:r>
              <a:rPr lang="en-US" sz="900" dirty="0"/>
              <a:t>Goals</a:t>
            </a:r>
          </a:p>
          <a:p>
            <a:pPr lvl="2">
              <a:lnSpc>
                <a:spcPct val="100000"/>
              </a:lnSpc>
            </a:pPr>
            <a:r>
              <a:rPr lang="en-US" dirty="0"/>
              <a:t>Take into account video surveillance applications assigned to operators in charge of supervising water distribution Infrastructure</a:t>
            </a:r>
          </a:p>
          <a:p>
            <a:pPr lvl="2">
              <a:lnSpc>
                <a:spcPct val="100000"/>
              </a:lnSpc>
            </a:pPr>
            <a:r>
              <a:rPr lang="en-US" dirty="0"/>
              <a:t>Avoid overloading posted operators by multiplying the</a:t>
            </a:r>
            <a:br>
              <a:rPr lang="en-US" dirty="0"/>
            </a:br>
            <a:r>
              <a:rPr lang="en-US" dirty="0"/>
              <a:t>number of screens</a:t>
            </a:r>
          </a:p>
          <a:p>
            <a:pPr lvl="2">
              <a:lnSpc>
                <a:spcPct val="100000"/>
              </a:lnSpc>
            </a:pPr>
            <a:r>
              <a:rPr lang="en-US" dirty="0"/>
              <a:t>Display a large image containing relevant information</a:t>
            </a:r>
          </a:p>
          <a:p>
            <a:r>
              <a:rPr lang="en-US" sz="900" dirty="0"/>
              <a:t>Challenges</a:t>
            </a:r>
          </a:p>
          <a:p>
            <a:pPr lvl="2">
              <a:lnSpc>
                <a:spcPct val="100000"/>
              </a:lnSpc>
            </a:pPr>
            <a:r>
              <a:rPr lang="en-US" dirty="0"/>
              <a:t>Integrate a detailed AutoCAD map of the water network</a:t>
            </a:r>
            <a:br>
              <a:rPr lang="en-US" dirty="0"/>
            </a:br>
            <a:r>
              <a:rPr lang="en-US" dirty="0"/>
              <a:t>into InTouch HMI</a:t>
            </a:r>
          </a:p>
          <a:p>
            <a:pPr lvl="2">
              <a:lnSpc>
                <a:spcPct val="100000"/>
              </a:lnSpc>
            </a:pPr>
            <a:r>
              <a:rPr lang="en-US" dirty="0"/>
              <a:t>Animate the InTouch HMI variables in this plan</a:t>
            </a:r>
          </a:p>
          <a:p>
            <a:pPr lvl="2">
              <a:lnSpc>
                <a:spcPct val="100000"/>
              </a:lnSpc>
            </a:pPr>
            <a:r>
              <a:rPr lang="en-US" dirty="0"/>
              <a:t>Automatically add video encrustations in the event of an intruder entering a site under surveillance</a:t>
            </a:r>
          </a:p>
          <a:p>
            <a:pPr lvl="2">
              <a:lnSpc>
                <a:spcPct val="100000"/>
              </a:lnSpc>
            </a:pPr>
            <a:r>
              <a:rPr lang="en-US" dirty="0"/>
              <a:t>Project the animated image obtained onto a large-dimension video wall</a:t>
            </a:r>
          </a:p>
          <a:p>
            <a:r>
              <a:rPr lang="en-US" sz="900" dirty="0"/>
              <a:t>Results</a:t>
            </a:r>
          </a:p>
          <a:p>
            <a:pPr lvl="2">
              <a:lnSpc>
                <a:spcPct val="100000"/>
              </a:lnSpc>
            </a:pPr>
            <a:r>
              <a:rPr lang="en-US" dirty="0"/>
              <a:t>Operators have a global and detailed view of the installation, presented on a large dimension video wall</a:t>
            </a:r>
          </a:p>
          <a:p>
            <a:pPr lvl="2">
              <a:lnSpc>
                <a:spcPct val="100000"/>
              </a:lnSpc>
            </a:pPr>
            <a:r>
              <a:rPr lang="en-US" dirty="0"/>
              <a:t>Operators can keep their traditional stations with a screen and can also use the video wall to show relevant views, back-to-back in relation to the large animated block diagram</a:t>
            </a:r>
          </a:p>
          <a:p>
            <a:pPr lvl="2">
              <a:lnSpc>
                <a:spcPct val="100000"/>
              </a:lnSpc>
            </a:pPr>
            <a:r>
              <a:rPr lang="en-US" dirty="0"/>
              <a:t>User-friendly application, less stress for operators</a:t>
            </a:r>
          </a:p>
          <a:p>
            <a:pPr lvl="2">
              <a:lnSpc>
                <a:spcPct val="100000"/>
              </a:lnSpc>
            </a:pPr>
            <a:endParaRPr lang="en-US" dirty="0"/>
          </a:p>
        </p:txBody>
      </p:sp>
      <p:sp>
        <p:nvSpPr>
          <p:cNvPr id="7" name="Text Placeholder 6"/>
          <p:cNvSpPr>
            <a:spLocks noGrp="1"/>
          </p:cNvSpPr>
          <p:nvPr>
            <p:ph type="body" sz="quarter" idx="15"/>
          </p:nvPr>
        </p:nvSpPr>
        <p:spPr/>
        <p:txBody>
          <a:bodyPr/>
          <a:lstStyle/>
          <a:p>
            <a:r>
              <a:rPr lang="en-US" dirty="0" err="1"/>
              <a:t>Eau</a:t>
            </a:r>
            <a:r>
              <a:rPr lang="en-US" dirty="0"/>
              <a:t> de Paris</a:t>
            </a:r>
          </a:p>
          <a:p>
            <a:r>
              <a:rPr lang="en-US" sz="1400" dirty="0">
                <a:solidFill>
                  <a:schemeClr val="accent2"/>
                </a:solidFill>
              </a:rPr>
              <a:t>Paris, France</a:t>
            </a:r>
          </a:p>
        </p:txBody>
      </p:sp>
      <p:sp>
        <p:nvSpPr>
          <p:cNvPr id="8" name="Text Placeholder 7"/>
          <p:cNvSpPr>
            <a:spLocks noGrp="1"/>
          </p:cNvSpPr>
          <p:nvPr>
            <p:ph type="body" sz="quarter" idx="16"/>
          </p:nvPr>
        </p:nvSpPr>
        <p:spPr/>
        <p:txBody>
          <a:bodyPr/>
          <a:lstStyle/>
          <a:p>
            <a:pPr lvl="0"/>
            <a:r>
              <a:rPr lang="en-US" sz="825" dirty="0"/>
              <a:t>Industry: Water and Wastewater</a:t>
            </a:r>
          </a:p>
          <a:p>
            <a:r>
              <a:rPr lang="en-US" sz="825" dirty="0"/>
              <a:t>Products: InTouch HMI  (Standard Edition)</a:t>
            </a:r>
          </a:p>
          <a:p>
            <a:r>
              <a:rPr lang="en-US" b="0" dirty="0">
                <a:solidFill>
                  <a:schemeClr val="tx1">
                    <a:lumMod val="65000"/>
                    <a:lumOff val="35000"/>
                  </a:schemeClr>
                </a:solidFill>
              </a:rPr>
              <a:t>“For 15 years, InTouch HMI has been supervising water distribution Infrastructure that provide water to 4 million people in Paris. This role has gained strength over the years. For a few months now, InTouch has been animating a large block diagram displayed on a video wall and steering video surveillance applications. This is a move from classic supervision to </a:t>
            </a:r>
            <a:r>
              <a:rPr lang="en-US" b="0" dirty="0" err="1">
                <a:solidFill>
                  <a:schemeClr val="tx1">
                    <a:lumMod val="65000"/>
                    <a:lumOff val="35000"/>
                  </a:schemeClr>
                </a:solidFill>
              </a:rPr>
              <a:t>hypervision</a:t>
            </a:r>
            <a:r>
              <a:rPr lang="en-US" b="0" dirty="0">
                <a:solidFill>
                  <a:schemeClr val="tx1">
                    <a:lumMod val="65000"/>
                    <a:lumOff val="35000"/>
                  </a:schemeClr>
                </a:solidFill>
              </a:rPr>
              <a:t>.”</a:t>
            </a:r>
          </a:p>
          <a:p>
            <a:r>
              <a:rPr lang="en-US" sz="825" dirty="0"/>
              <a:t>Frank Montiel, </a:t>
            </a:r>
            <a:r>
              <a:rPr lang="en-US" sz="825" b="0" dirty="0"/>
              <a:t>Head of the Regulation-CTM project in the</a:t>
            </a:r>
            <a:br>
              <a:rPr lang="en-US" sz="825" b="0" dirty="0"/>
            </a:br>
            <a:r>
              <a:rPr lang="en-US" sz="825" b="0" dirty="0"/>
              <a:t>Information Systems Dept., </a:t>
            </a:r>
            <a:r>
              <a:rPr lang="en-US" sz="825" b="0" dirty="0" err="1"/>
              <a:t>Eau</a:t>
            </a:r>
            <a:r>
              <a:rPr lang="en-US" sz="825" b="0" dirty="0"/>
              <a:t> de Paris</a:t>
            </a:r>
            <a:endParaRPr lang="en-US" sz="825" dirty="0"/>
          </a:p>
          <a:p>
            <a:endParaRPr lang="en-US" sz="825" dirty="0"/>
          </a:p>
        </p:txBody>
      </p:sp>
      <p:grpSp>
        <p:nvGrpSpPr>
          <p:cNvPr id="11" name="Group 10">
            <a:extLst>
              <a:ext uri="{FF2B5EF4-FFF2-40B4-BE49-F238E27FC236}">
                <a16:creationId xmlns:a16="http://schemas.microsoft.com/office/drawing/2014/main" xmlns="" id="{012D0870-5824-A74C-9DA0-5753AED75E22}"/>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1D3E638F-BE6D-6E4C-964F-9A8E61943507}"/>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D9DE004D-E646-214E-8DFD-C31F782F87B6}"/>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5E07CF4D-8348-824D-84E1-74EA16B9CA01}"/>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6534C5D4-2E72-B543-A4AB-695F1CCE0C89}"/>
              </a:ext>
            </a:extLst>
          </p:cNvPr>
          <p:cNvSpPr>
            <a:spLocks noGrp="1"/>
          </p:cNvSpPr>
          <p:nvPr>
            <p:ph type="sldNum" sz="quarter" idx="4"/>
          </p:nvPr>
        </p:nvSpPr>
        <p:spPr/>
        <p:txBody>
          <a:bodyPr/>
          <a:lstStyle/>
          <a:p>
            <a:r>
              <a:rPr lang="en-US"/>
              <a:t>Page </a:t>
            </a:r>
            <a:fld id="{5A9C12DC-491F-9444-86A2-13AC5C62A2FC}" type="slidenum">
              <a:rPr lang="en-US" smtClean="0"/>
              <a:pPr/>
              <a:t>134</a:t>
            </a:fld>
            <a:endParaRPr lang="en-US" dirty="0"/>
          </a:p>
        </p:txBody>
      </p:sp>
      <p:sp>
        <p:nvSpPr>
          <p:cNvPr id="15" name="Footer Placeholder 14">
            <a:extLst>
              <a:ext uri="{FF2B5EF4-FFF2-40B4-BE49-F238E27FC236}">
                <a16:creationId xmlns:a16="http://schemas.microsoft.com/office/drawing/2014/main" xmlns="" id="{F854698E-51AD-8C40-95CE-CFE79DFD348F}"/>
              </a:ext>
            </a:extLst>
          </p:cNvPr>
          <p:cNvSpPr>
            <a:spLocks noGrp="1"/>
          </p:cNvSpPr>
          <p:nvPr>
            <p:ph type="ftr" sz="quarter" idx="18"/>
          </p:nvPr>
        </p:nvSpPr>
        <p:spPr>
          <a:xfrm>
            <a:off x="378000" y="4913999"/>
            <a:ext cx="3006755" cy="137323"/>
          </a:xfrm>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A51DCBA6-4C23-6749-97AC-7CA2443891D1}"/>
              </a:ext>
            </a:extLst>
          </p:cNvPr>
          <p:cNvSpPr/>
          <p:nvPr/>
        </p:nvSpPr>
        <p:spPr>
          <a:xfrm>
            <a:off x="4802345" y="4814958"/>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2235215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21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67" y="-1"/>
            <a:ext cx="4558089" cy="2896569"/>
          </a:xfrm>
          <a:prstGeom prst="rect">
            <a:avLst/>
          </a:prstGeom>
          <a:noFill/>
          <a:ln>
            <a:noFill/>
          </a:ln>
        </p:spPr>
      </p:pic>
      <p:sp>
        <p:nvSpPr>
          <p:cNvPr id="4" name="Content Placeholder 3"/>
          <p:cNvSpPr>
            <a:spLocks noGrp="1"/>
          </p:cNvSpPr>
          <p:nvPr>
            <p:ph sz="quarter" idx="11"/>
          </p:nvPr>
        </p:nvSpPr>
        <p:spPr/>
        <p:txBody>
          <a:bodyPr/>
          <a:lstStyle/>
          <a:p>
            <a:pPr>
              <a:lnSpc>
                <a:spcPts val="1100"/>
              </a:lnSpc>
              <a:spcAft>
                <a:spcPts val="300"/>
              </a:spcAft>
            </a:pPr>
            <a:r>
              <a:rPr lang="en-US" sz="900" dirty="0"/>
              <a:t>Goals </a:t>
            </a:r>
          </a:p>
          <a:p>
            <a:pPr lvl="2">
              <a:lnSpc>
                <a:spcPts val="1100"/>
              </a:lnSpc>
              <a:spcAft>
                <a:spcPts val="300"/>
              </a:spcAft>
            </a:pPr>
            <a:r>
              <a:rPr lang="en-US" dirty="0"/>
              <a:t>Provide ample water and meet county, state and</a:t>
            </a:r>
            <a:br>
              <a:rPr lang="en-US" dirty="0"/>
            </a:br>
            <a:r>
              <a:rPr lang="en-US" dirty="0"/>
              <a:t>federal quality standards</a:t>
            </a:r>
          </a:p>
          <a:p>
            <a:pPr lvl="2">
              <a:lnSpc>
                <a:spcPts val="1100"/>
              </a:lnSpc>
              <a:spcAft>
                <a:spcPts val="300"/>
              </a:spcAft>
            </a:pPr>
            <a:r>
              <a:rPr lang="en-US" dirty="0"/>
              <a:t>Use less power, conserve energy and operate more profitably</a:t>
            </a:r>
          </a:p>
          <a:p>
            <a:pPr lvl="2">
              <a:lnSpc>
                <a:spcPts val="1100"/>
              </a:lnSpc>
              <a:spcAft>
                <a:spcPts val="300"/>
              </a:spcAft>
            </a:pPr>
            <a:r>
              <a:rPr lang="en-US" dirty="0"/>
              <a:t>Reduce operator time spent driving to remote locations to save fuel and vehicle costs</a:t>
            </a:r>
          </a:p>
          <a:p>
            <a:pPr lvl="2">
              <a:lnSpc>
                <a:spcPts val="1100"/>
              </a:lnSpc>
              <a:spcAft>
                <a:spcPts val="300"/>
              </a:spcAft>
            </a:pPr>
            <a:r>
              <a:rPr lang="en-US" dirty="0"/>
              <a:t>Improve measurement of treatment processes and gather historical and real-time equipment data for better preventative maintenance</a:t>
            </a:r>
          </a:p>
          <a:p>
            <a:pPr>
              <a:lnSpc>
                <a:spcPts val="1100"/>
              </a:lnSpc>
              <a:spcAft>
                <a:spcPts val="300"/>
              </a:spcAft>
            </a:pPr>
            <a:r>
              <a:rPr lang="en-US" sz="900" dirty="0"/>
              <a:t>Challenges </a:t>
            </a:r>
          </a:p>
          <a:p>
            <a:pPr lvl="2">
              <a:lnSpc>
                <a:spcPts val="1100"/>
              </a:lnSpc>
              <a:spcAft>
                <a:spcPts val="300"/>
              </a:spcAft>
            </a:pPr>
            <a:r>
              <a:rPr lang="en-US" dirty="0"/>
              <a:t>Aggressive timeline required the new system to be operational within </a:t>
            </a:r>
            <a:br>
              <a:rPr lang="en-US" dirty="0"/>
            </a:br>
            <a:r>
              <a:rPr lang="en-US" dirty="0"/>
              <a:t>a few weeks</a:t>
            </a:r>
          </a:p>
          <a:p>
            <a:pPr lvl="2">
              <a:lnSpc>
                <a:spcPts val="1100"/>
              </a:lnSpc>
              <a:spcAft>
                <a:spcPts val="300"/>
              </a:spcAft>
            </a:pPr>
            <a:r>
              <a:rPr lang="en-US" dirty="0"/>
              <a:t>Operations cover a 100-square-mile territory with</a:t>
            </a:r>
            <a:br>
              <a:rPr lang="en-US" dirty="0"/>
            </a:br>
            <a:r>
              <a:rPr lang="en-US" dirty="0"/>
              <a:t>8 separate Infrastructures</a:t>
            </a:r>
          </a:p>
          <a:p>
            <a:pPr>
              <a:lnSpc>
                <a:spcPts val="1100"/>
              </a:lnSpc>
              <a:spcAft>
                <a:spcPts val="300"/>
              </a:spcAft>
            </a:pPr>
            <a:r>
              <a:rPr lang="en-US" sz="900" dirty="0"/>
              <a:t>Results </a:t>
            </a:r>
          </a:p>
          <a:p>
            <a:pPr lvl="2">
              <a:lnSpc>
                <a:spcPts val="1100"/>
              </a:lnSpc>
              <a:spcAft>
                <a:spcPts val="300"/>
              </a:spcAft>
            </a:pPr>
            <a:r>
              <a:rPr lang="en-US" dirty="0"/>
              <a:t>The Wonderware software solution’s standardization and repeatability resulted in quick development time</a:t>
            </a:r>
          </a:p>
          <a:p>
            <a:pPr lvl="2">
              <a:lnSpc>
                <a:spcPts val="1100"/>
              </a:lnSpc>
              <a:spcAft>
                <a:spcPts val="300"/>
              </a:spcAft>
            </a:pPr>
            <a:r>
              <a:rPr lang="en-US" dirty="0"/>
              <a:t>Historical data and trending reports now are available to management for improved decision making </a:t>
            </a:r>
          </a:p>
          <a:p>
            <a:pPr lvl="2">
              <a:lnSpc>
                <a:spcPts val="1100"/>
              </a:lnSpc>
              <a:spcAft>
                <a:spcPts val="300"/>
              </a:spcAft>
            </a:pPr>
            <a:r>
              <a:rPr lang="en-US" dirty="0"/>
              <a:t>Preventative maintenance has extended equipment life; power use is minimized and operations are more profitable</a:t>
            </a:r>
          </a:p>
          <a:p>
            <a:pPr lvl="2">
              <a:lnSpc>
                <a:spcPts val="1100"/>
              </a:lnSpc>
              <a:spcAft>
                <a:spcPts val="300"/>
              </a:spcAft>
            </a:pPr>
            <a:r>
              <a:rPr lang="en-US" dirty="0"/>
              <a:t>Remote visibility saves operator travel time and has improved efficiency while reducing fuel and fleet maintenance costs </a:t>
            </a:r>
          </a:p>
        </p:txBody>
      </p:sp>
      <p:sp>
        <p:nvSpPr>
          <p:cNvPr id="7" name="Text Placeholder 6"/>
          <p:cNvSpPr>
            <a:spLocks noGrp="1"/>
          </p:cNvSpPr>
          <p:nvPr>
            <p:ph type="body" sz="quarter" idx="15"/>
          </p:nvPr>
        </p:nvSpPr>
        <p:spPr/>
        <p:txBody>
          <a:bodyPr/>
          <a:lstStyle/>
          <a:p>
            <a:r>
              <a:rPr lang="en-US" dirty="0"/>
              <a:t>Global Water Management, LLC</a:t>
            </a:r>
          </a:p>
          <a:p>
            <a:r>
              <a:rPr lang="en-US" sz="1400" dirty="0">
                <a:solidFill>
                  <a:schemeClr val="accent2"/>
                </a:solidFill>
              </a:rPr>
              <a:t>United States</a:t>
            </a:r>
          </a:p>
        </p:txBody>
      </p:sp>
      <p:sp>
        <p:nvSpPr>
          <p:cNvPr id="8" name="Text Placeholder 7"/>
          <p:cNvSpPr>
            <a:spLocks noGrp="1"/>
          </p:cNvSpPr>
          <p:nvPr>
            <p:ph type="body" sz="quarter" idx="16"/>
          </p:nvPr>
        </p:nvSpPr>
        <p:spPr/>
        <p:txBody>
          <a:bodyPr/>
          <a:lstStyle/>
          <a:p>
            <a:pPr lvl="0"/>
            <a:r>
              <a:rPr lang="en-US" dirty="0"/>
              <a:t>Industry: Water and Wastewater</a:t>
            </a:r>
          </a:p>
          <a:p>
            <a:r>
              <a:rPr lang="en-US" dirty="0"/>
              <a:t>Products: System Platform, InTouch HMI  (Standard Edition),</a:t>
            </a:r>
            <a:br>
              <a:rPr lang="en-US" dirty="0"/>
            </a:br>
            <a:r>
              <a:rPr lang="en-US" dirty="0"/>
              <a:t>Process Historian Software</a:t>
            </a:r>
          </a:p>
          <a:p>
            <a:r>
              <a:rPr lang="en-US" b="0" dirty="0">
                <a:solidFill>
                  <a:schemeClr val="tx1">
                    <a:lumMod val="65000"/>
                    <a:lumOff val="35000"/>
                  </a:schemeClr>
                </a:solidFill>
              </a:rPr>
              <a:t>“…we can address problems before they occur. It’s the big picture we need to fine tune and solve complex problems.” </a:t>
            </a:r>
          </a:p>
          <a:p>
            <a:r>
              <a:rPr lang="en-US" dirty="0"/>
              <a:t>James Taylor, </a:t>
            </a:r>
            <a:r>
              <a:rPr lang="en-US" b="0" dirty="0"/>
              <a:t>Operations Manager</a:t>
            </a:r>
          </a:p>
        </p:txBody>
      </p:sp>
      <p:grpSp>
        <p:nvGrpSpPr>
          <p:cNvPr id="11" name="Group 10">
            <a:extLst>
              <a:ext uri="{FF2B5EF4-FFF2-40B4-BE49-F238E27FC236}">
                <a16:creationId xmlns:a16="http://schemas.microsoft.com/office/drawing/2014/main" xmlns="" id="{C0377FF1-5F86-4948-BB2C-04F111FD3B06}"/>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DA1B0B03-895D-0447-B021-A7179595B344}"/>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DF0E4629-789B-4C42-926B-15C9AC6D739F}"/>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7D318F26-DFE9-974E-A214-CFD86C81AF00}"/>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0" name="Slide Number Placeholder 9">
            <a:extLst>
              <a:ext uri="{FF2B5EF4-FFF2-40B4-BE49-F238E27FC236}">
                <a16:creationId xmlns:a16="http://schemas.microsoft.com/office/drawing/2014/main" xmlns="" id="{D915CB92-72F8-784C-AA6F-B52941D46789}"/>
              </a:ext>
            </a:extLst>
          </p:cNvPr>
          <p:cNvSpPr>
            <a:spLocks noGrp="1"/>
          </p:cNvSpPr>
          <p:nvPr>
            <p:ph type="sldNum" sz="quarter" idx="4"/>
          </p:nvPr>
        </p:nvSpPr>
        <p:spPr/>
        <p:txBody>
          <a:bodyPr/>
          <a:lstStyle/>
          <a:p>
            <a:r>
              <a:rPr lang="en-US"/>
              <a:t>Page </a:t>
            </a:r>
            <a:fld id="{5A9C12DC-491F-9444-86A2-13AC5C62A2FC}" type="slidenum">
              <a:rPr lang="en-US" smtClean="0"/>
              <a:pPr/>
              <a:t>135</a:t>
            </a:fld>
            <a:endParaRPr lang="en-US" dirty="0"/>
          </a:p>
        </p:txBody>
      </p:sp>
      <p:sp>
        <p:nvSpPr>
          <p:cNvPr id="16" name="Footer Placeholder 15">
            <a:extLst>
              <a:ext uri="{FF2B5EF4-FFF2-40B4-BE49-F238E27FC236}">
                <a16:creationId xmlns:a16="http://schemas.microsoft.com/office/drawing/2014/main" xmlns="" id="{40CD4920-86C9-BF44-BFF6-C811A5D21664}"/>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extLst>
              <a:ext uri="{FF2B5EF4-FFF2-40B4-BE49-F238E27FC236}">
                <a16:creationId xmlns:a16="http://schemas.microsoft.com/office/drawing/2014/main" xmlns="" id="{1588BA56-CE9D-CC4C-ADAA-0434062842BF}"/>
              </a:ext>
            </a:extLst>
          </p:cNvPr>
          <p:cNvSpPr/>
          <p:nvPr/>
        </p:nvSpPr>
        <p:spPr>
          <a:xfrm>
            <a:off x="4802345" y="4473736"/>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7265558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141"/>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1224" y="0"/>
            <a:ext cx="4554046" cy="2903844"/>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Keep the city’s 487,000 residents adequately supplied with clean, </a:t>
            </a:r>
            <a:br>
              <a:rPr lang="en-US" dirty="0"/>
            </a:br>
            <a:r>
              <a:rPr lang="en-US" dirty="0"/>
              <a:t>good-tasting water</a:t>
            </a:r>
          </a:p>
          <a:p>
            <a:pPr lvl="2"/>
            <a:r>
              <a:rPr lang="en-US" dirty="0"/>
              <a:t>Provide safe delivery of wastewater to nearby sewage </a:t>
            </a:r>
            <a:br>
              <a:rPr lang="en-US" dirty="0"/>
            </a:br>
            <a:r>
              <a:rPr lang="en-US" dirty="0"/>
              <a:t>treatment Infrastructure</a:t>
            </a:r>
          </a:p>
          <a:p>
            <a:r>
              <a:rPr lang="en-US" sz="900" dirty="0"/>
              <a:t>Challenges </a:t>
            </a:r>
          </a:p>
          <a:p>
            <a:pPr lvl="2"/>
            <a:r>
              <a:rPr lang="en-US" dirty="0"/>
              <a:t>Solution is required for a complex water system consisting of nearly </a:t>
            </a:r>
            <a:br>
              <a:rPr lang="en-US" dirty="0"/>
            </a:br>
            <a:r>
              <a:rPr lang="en-US" dirty="0"/>
              <a:t>30,000 different data points at 85 major equipment sites</a:t>
            </a:r>
          </a:p>
          <a:p>
            <a:r>
              <a:rPr lang="en-US" sz="900" dirty="0"/>
              <a:t>Results </a:t>
            </a:r>
          </a:p>
          <a:p>
            <a:pPr lvl="2"/>
            <a:r>
              <a:rPr lang="en-US" dirty="0"/>
              <a:t>Solution resulted in an average annual return of $300,000 on the </a:t>
            </a:r>
            <a:br>
              <a:rPr lang="en-US" dirty="0"/>
            </a:br>
            <a:r>
              <a:rPr lang="en-US" dirty="0"/>
              <a:t>current investment</a:t>
            </a:r>
          </a:p>
          <a:p>
            <a:pPr lvl="2"/>
            <a:r>
              <a:rPr lang="en-US" dirty="0"/>
              <a:t>Help operate and maintain nearly 765 miles of sewer lines, and deliver more than 40 million gallons of wastewater per day to Los Angeles County sanitation district Infrastructure</a:t>
            </a:r>
          </a:p>
        </p:txBody>
      </p:sp>
      <p:sp>
        <p:nvSpPr>
          <p:cNvPr id="7" name="Text Placeholder 6"/>
          <p:cNvSpPr>
            <a:spLocks noGrp="1"/>
          </p:cNvSpPr>
          <p:nvPr>
            <p:ph type="body" sz="quarter" idx="15"/>
          </p:nvPr>
        </p:nvSpPr>
        <p:spPr/>
        <p:txBody>
          <a:bodyPr/>
          <a:lstStyle/>
          <a:p>
            <a:r>
              <a:rPr lang="en-US" dirty="0"/>
              <a:t>Long Beach Water Department</a:t>
            </a:r>
          </a:p>
          <a:p>
            <a:r>
              <a:rPr lang="en-US" sz="1400" dirty="0">
                <a:solidFill>
                  <a:schemeClr val="accent2"/>
                </a:solidFill>
              </a:rPr>
              <a:t>Long Beach, California</a:t>
            </a:r>
          </a:p>
        </p:txBody>
      </p:sp>
      <p:sp>
        <p:nvSpPr>
          <p:cNvPr id="8" name="Text Placeholder 7"/>
          <p:cNvSpPr>
            <a:spLocks noGrp="1"/>
          </p:cNvSpPr>
          <p:nvPr>
            <p:ph type="body" sz="quarter" idx="16"/>
          </p:nvPr>
        </p:nvSpPr>
        <p:spPr/>
        <p:txBody>
          <a:bodyPr/>
          <a:lstStyle/>
          <a:p>
            <a:pPr lvl="0"/>
            <a:r>
              <a:rPr lang="en-US" dirty="0"/>
              <a:t>Industry: Water and Wastewater</a:t>
            </a:r>
          </a:p>
          <a:p>
            <a:r>
              <a:rPr lang="en-US" dirty="0"/>
              <a:t>Products: System Platform, InTouch HMI (Standard Edition), Process Historian Software, </a:t>
            </a:r>
            <a:r>
              <a:rPr lang="en-US" dirty="0" err="1"/>
              <a:t>SCADAlarm</a:t>
            </a:r>
            <a:r>
              <a:rPr lang="en-US" dirty="0"/>
              <a:t> Software</a:t>
            </a:r>
          </a:p>
          <a:p>
            <a:r>
              <a:rPr lang="en-US" b="0" dirty="0">
                <a:solidFill>
                  <a:schemeClr val="tx1">
                    <a:lumMod val="65000"/>
                    <a:lumOff val="35000"/>
                  </a:schemeClr>
                </a:solidFill>
              </a:rPr>
              <a:t>“With the new Wonderware system … we estimate an average annual return of $300,000 on the current investment.” </a:t>
            </a:r>
          </a:p>
          <a:p>
            <a:r>
              <a:rPr lang="en-US" dirty="0"/>
              <a:t>Ray Gonzales, </a:t>
            </a:r>
            <a:r>
              <a:rPr lang="en-US" b="0" dirty="0"/>
              <a:t>Telecommunications Manager</a:t>
            </a:r>
          </a:p>
        </p:txBody>
      </p:sp>
      <p:grpSp>
        <p:nvGrpSpPr>
          <p:cNvPr id="11" name="Group 10">
            <a:extLst>
              <a:ext uri="{FF2B5EF4-FFF2-40B4-BE49-F238E27FC236}">
                <a16:creationId xmlns:a16="http://schemas.microsoft.com/office/drawing/2014/main" xmlns="" id="{29710369-C77C-814E-859D-82DC93E7A027}"/>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3273014A-ED49-B14C-A678-591178DF2531}"/>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7104D6AD-3C4D-7B4C-ADDE-6329543B9A5B}"/>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3FE3D48B-7173-2448-B705-35EC7BB299DB}"/>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F4217EB7-C87C-0642-A73E-0E8BA0A228AD}"/>
              </a:ext>
            </a:extLst>
          </p:cNvPr>
          <p:cNvSpPr>
            <a:spLocks noGrp="1"/>
          </p:cNvSpPr>
          <p:nvPr>
            <p:ph type="sldNum" sz="quarter" idx="4"/>
          </p:nvPr>
        </p:nvSpPr>
        <p:spPr/>
        <p:txBody>
          <a:bodyPr/>
          <a:lstStyle/>
          <a:p>
            <a:r>
              <a:rPr lang="en-US"/>
              <a:t>Page </a:t>
            </a:r>
            <a:fld id="{5A9C12DC-491F-9444-86A2-13AC5C62A2FC}" type="slidenum">
              <a:rPr lang="en-US" smtClean="0"/>
              <a:pPr/>
              <a:t>136</a:t>
            </a:fld>
            <a:endParaRPr lang="en-US" dirty="0"/>
          </a:p>
        </p:txBody>
      </p:sp>
      <p:sp>
        <p:nvSpPr>
          <p:cNvPr id="16" name="Footer Placeholder 15">
            <a:extLst>
              <a:ext uri="{FF2B5EF4-FFF2-40B4-BE49-F238E27FC236}">
                <a16:creationId xmlns:a16="http://schemas.microsoft.com/office/drawing/2014/main" xmlns="" id="{EB6F3036-0A5C-EB47-A568-E742C7F2D512}"/>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385FE0A0-E9C1-B643-82AB-E85485819BD0}"/>
              </a:ext>
            </a:extLst>
          </p:cNvPr>
          <p:cNvSpPr/>
          <p:nvPr/>
        </p:nvSpPr>
        <p:spPr>
          <a:xfrm>
            <a:off x="4802345" y="4481012"/>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82116737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13271" y="0"/>
            <a:ext cx="4564773" cy="2896568"/>
          </a:xfrm>
          <a:prstGeom prst="rect">
            <a:avLst/>
          </a:prstGeom>
        </p:spPr>
      </p:pic>
      <p:sp>
        <p:nvSpPr>
          <p:cNvPr id="4" name="Content Placeholder 3"/>
          <p:cNvSpPr>
            <a:spLocks noGrp="1"/>
          </p:cNvSpPr>
          <p:nvPr>
            <p:ph sz="quarter" idx="11"/>
          </p:nvPr>
        </p:nvSpPr>
        <p:spPr/>
        <p:txBody>
          <a:bodyPr/>
          <a:lstStyle/>
          <a:p>
            <a:pPr>
              <a:lnSpc>
                <a:spcPts val="1000"/>
              </a:lnSpc>
              <a:spcAft>
                <a:spcPts val="300"/>
              </a:spcAft>
            </a:pPr>
            <a:r>
              <a:rPr lang="en-US" sz="900" dirty="0"/>
              <a:t>Goals</a:t>
            </a:r>
          </a:p>
          <a:p>
            <a:pPr lvl="2">
              <a:lnSpc>
                <a:spcPts val="1000"/>
              </a:lnSpc>
              <a:spcAft>
                <a:spcPts val="300"/>
              </a:spcAft>
            </a:pPr>
            <a:r>
              <a:rPr lang="en-US" dirty="0"/>
              <a:t>Select a cost-effective and long-term solution which can gather detailed information about pressure, retention time and flow directions of water at any point in the pipe</a:t>
            </a:r>
          </a:p>
          <a:p>
            <a:pPr lvl="2">
              <a:lnSpc>
                <a:spcPts val="1000"/>
              </a:lnSpc>
              <a:spcAft>
                <a:spcPts val="300"/>
              </a:spcAft>
            </a:pPr>
            <a:r>
              <a:rPr lang="en-US" dirty="0"/>
              <a:t>Scale the process equipment appropriately to optimize</a:t>
            </a:r>
            <a:br>
              <a:rPr lang="en-US" dirty="0"/>
            </a:br>
            <a:r>
              <a:rPr lang="en-US" dirty="0"/>
              <a:t>and develop the network</a:t>
            </a:r>
          </a:p>
          <a:p>
            <a:pPr>
              <a:lnSpc>
                <a:spcPts val="1000"/>
              </a:lnSpc>
              <a:spcAft>
                <a:spcPts val="300"/>
              </a:spcAft>
            </a:pPr>
            <a:r>
              <a:rPr lang="en-US" sz="900" dirty="0"/>
              <a:t>Challenges</a:t>
            </a:r>
          </a:p>
          <a:p>
            <a:pPr lvl="2">
              <a:lnSpc>
                <a:spcPts val="1000"/>
              </a:lnSpc>
              <a:spcAft>
                <a:spcPts val="300"/>
              </a:spcAft>
            </a:pPr>
            <a:r>
              <a:rPr lang="en-US" dirty="0" err="1"/>
              <a:t>Ølgod’s</a:t>
            </a:r>
            <a:r>
              <a:rPr lang="en-US" dirty="0"/>
              <a:t> approximately 150 kilometers of pipeline is ring-connected, which meant it was not possible to know which way the water flows</a:t>
            </a:r>
          </a:p>
          <a:p>
            <a:pPr lvl="2">
              <a:lnSpc>
                <a:spcPts val="1000"/>
              </a:lnSpc>
              <a:spcAft>
                <a:spcPts val="300"/>
              </a:spcAft>
            </a:pPr>
            <a:r>
              <a:rPr lang="en-US" dirty="0"/>
              <a:t>Operators had to access the physical pipe itself to place a special ultrasound device for a whole week in order to determine the direction and quantity of water for that particular pipe</a:t>
            </a:r>
          </a:p>
          <a:p>
            <a:pPr lvl="2">
              <a:lnSpc>
                <a:spcPts val="1000"/>
              </a:lnSpc>
              <a:spcAft>
                <a:spcPts val="300"/>
              </a:spcAft>
            </a:pPr>
            <a:r>
              <a:rPr lang="en-US" dirty="0"/>
              <a:t>Visibility of </a:t>
            </a:r>
            <a:r>
              <a:rPr lang="en-US" dirty="0" err="1"/>
              <a:t>Ølgod’s</a:t>
            </a:r>
            <a:r>
              <a:rPr lang="en-US" dirty="0"/>
              <a:t> network was very limited, which meant it was difficult to scale the process equipment appropriately to optimize and develop the network</a:t>
            </a:r>
          </a:p>
          <a:p>
            <a:pPr>
              <a:lnSpc>
                <a:spcPts val="1000"/>
              </a:lnSpc>
              <a:spcAft>
                <a:spcPts val="300"/>
              </a:spcAft>
            </a:pPr>
            <a:r>
              <a:rPr lang="en-US" sz="900" dirty="0"/>
              <a:t>Results</a:t>
            </a:r>
          </a:p>
          <a:p>
            <a:pPr lvl="2">
              <a:lnSpc>
                <a:spcPts val="1000"/>
              </a:lnSpc>
              <a:spcAft>
                <a:spcPts val="300"/>
              </a:spcAft>
            </a:pPr>
            <a:r>
              <a:rPr lang="en-US" dirty="0" err="1"/>
              <a:t>Ølgod</a:t>
            </a:r>
            <a:r>
              <a:rPr lang="en-US" dirty="0"/>
              <a:t> is now able to trace the source of contamination, determine how far the contamination has traveled in the network and has the information to identify which consumers are affected and provide immediate warning via SMS to them</a:t>
            </a:r>
          </a:p>
          <a:p>
            <a:pPr lvl="2">
              <a:lnSpc>
                <a:spcPts val="1000"/>
              </a:lnSpc>
              <a:spcAft>
                <a:spcPts val="300"/>
              </a:spcAft>
            </a:pPr>
            <a:r>
              <a:rPr lang="en-US" dirty="0" err="1"/>
              <a:t>Aquis</a:t>
            </a:r>
            <a:r>
              <a:rPr lang="en-US" dirty="0"/>
              <a:t> eliminated the need of having to install numerous measuring wells which could cost around 7,000 Euros each, helping </a:t>
            </a:r>
            <a:r>
              <a:rPr lang="en-US" dirty="0" err="1"/>
              <a:t>Ølgod</a:t>
            </a:r>
            <a:r>
              <a:rPr lang="en-US" dirty="0"/>
              <a:t> achieve significant savings</a:t>
            </a:r>
          </a:p>
          <a:p>
            <a:pPr lvl="2">
              <a:lnSpc>
                <a:spcPts val="1000"/>
              </a:lnSpc>
              <a:spcAft>
                <a:spcPts val="300"/>
              </a:spcAft>
            </a:pPr>
            <a:r>
              <a:rPr lang="en-US" dirty="0"/>
              <a:t>With visibility into the entire water network, planning of maintenance and expansion work on the network is now easier and more economical</a:t>
            </a:r>
          </a:p>
          <a:p>
            <a:pPr lvl="2">
              <a:lnSpc>
                <a:spcPts val="1000"/>
              </a:lnSpc>
              <a:spcAft>
                <a:spcPts val="300"/>
              </a:spcAft>
            </a:pPr>
            <a:endParaRPr lang="en-US" dirty="0"/>
          </a:p>
        </p:txBody>
      </p:sp>
      <p:sp>
        <p:nvSpPr>
          <p:cNvPr id="7" name="Text Placeholder 6"/>
          <p:cNvSpPr>
            <a:spLocks noGrp="1"/>
          </p:cNvSpPr>
          <p:nvPr>
            <p:ph type="body" sz="quarter" idx="15"/>
          </p:nvPr>
        </p:nvSpPr>
        <p:spPr/>
        <p:txBody>
          <a:bodyPr/>
          <a:lstStyle/>
          <a:p>
            <a:r>
              <a:rPr lang="en-US" dirty="0"/>
              <a:t>Measuring and Predicting</a:t>
            </a:r>
            <a:br>
              <a:rPr lang="en-US" dirty="0"/>
            </a:br>
            <a:r>
              <a:rPr lang="en-US" dirty="0"/>
              <a:t>Water Flows in </a:t>
            </a:r>
            <a:r>
              <a:rPr lang="en-US" sz="1400" dirty="0" err="1">
                <a:solidFill>
                  <a:schemeClr val="accent2"/>
                </a:solidFill>
              </a:rPr>
              <a:t>Ølgod</a:t>
            </a:r>
            <a:r>
              <a:rPr lang="en-US" sz="1400" dirty="0">
                <a:solidFill>
                  <a:schemeClr val="accent2"/>
                </a:solidFill>
              </a:rPr>
              <a:t> Denmark</a:t>
            </a:r>
          </a:p>
        </p:txBody>
      </p:sp>
      <p:sp>
        <p:nvSpPr>
          <p:cNvPr id="8" name="Text Placeholder 7"/>
          <p:cNvSpPr>
            <a:spLocks noGrp="1"/>
          </p:cNvSpPr>
          <p:nvPr>
            <p:ph type="body" sz="quarter" idx="16"/>
          </p:nvPr>
        </p:nvSpPr>
        <p:spPr/>
        <p:txBody>
          <a:bodyPr/>
          <a:lstStyle/>
          <a:p>
            <a:pPr lvl="0"/>
            <a:r>
              <a:rPr lang="en-US" dirty="0"/>
              <a:t>Industry: Water and Wastewater</a:t>
            </a:r>
          </a:p>
          <a:p>
            <a:r>
              <a:rPr lang="en-US" dirty="0"/>
              <a:t>Products: Water Network Management</a:t>
            </a:r>
          </a:p>
          <a:p>
            <a:r>
              <a:rPr lang="en-US" b="0" dirty="0">
                <a:solidFill>
                  <a:schemeClr val="tx1">
                    <a:lumMod val="65000"/>
                    <a:lumOff val="35000"/>
                  </a:schemeClr>
                </a:solidFill>
              </a:rPr>
              <a:t>“Without a system like AVEVA’s, you are groping in the dark when it comes to assessing the dispersal direction of a contaminant or analyzing the source of contamination.”</a:t>
            </a:r>
          </a:p>
          <a:p>
            <a:pPr lvl="0">
              <a:spcBef>
                <a:spcPts val="200"/>
              </a:spcBef>
            </a:pPr>
            <a:r>
              <a:rPr lang="en-US" dirty="0"/>
              <a:t> Henrik </a:t>
            </a:r>
            <a:r>
              <a:rPr lang="en-US" dirty="0" err="1"/>
              <a:t>Linding</a:t>
            </a:r>
            <a:r>
              <a:rPr lang="en-US" dirty="0"/>
              <a:t> Jessen, </a:t>
            </a:r>
            <a:r>
              <a:rPr lang="en-US" b="0" dirty="0"/>
              <a:t>Engineer at </a:t>
            </a:r>
            <a:r>
              <a:rPr lang="en-US" b="0" dirty="0" err="1"/>
              <a:t>Ølgod</a:t>
            </a:r>
            <a:r>
              <a:rPr lang="en-US" b="0" dirty="0"/>
              <a:t> </a:t>
            </a:r>
            <a:r>
              <a:rPr lang="en-US" b="0" dirty="0" err="1"/>
              <a:t>Tekniske</a:t>
            </a:r>
            <a:r>
              <a:rPr lang="en-US" b="0" dirty="0"/>
              <a:t> </a:t>
            </a:r>
            <a:r>
              <a:rPr lang="en-US" b="0" dirty="0" err="1"/>
              <a:t>Værker</a:t>
            </a:r>
            <a:endParaRPr lang="en-US" dirty="0"/>
          </a:p>
          <a:p>
            <a:pPr lvl="0">
              <a:spcBef>
                <a:spcPts val="200"/>
              </a:spcBef>
            </a:pPr>
            <a:endParaRPr lang="en-US" dirty="0"/>
          </a:p>
          <a:p>
            <a:endParaRPr lang="en-US" dirty="0"/>
          </a:p>
        </p:txBody>
      </p:sp>
      <p:grpSp>
        <p:nvGrpSpPr>
          <p:cNvPr id="10" name="Group 9">
            <a:extLst>
              <a:ext uri="{FF2B5EF4-FFF2-40B4-BE49-F238E27FC236}">
                <a16:creationId xmlns:a16="http://schemas.microsoft.com/office/drawing/2014/main" xmlns="" id="{8F5E5A82-7F19-F241-BAB4-26ECF7FDDE0B}"/>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5700B98E-B126-A645-91A3-1593BF88CE42}"/>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EE8A3BE9-C4E8-CC46-84FB-40CE6BFCDE98}"/>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2554281B-F3A5-364F-B3B4-F0059924F19E}"/>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4" name="Slide Number Placeholder 13">
            <a:extLst>
              <a:ext uri="{FF2B5EF4-FFF2-40B4-BE49-F238E27FC236}">
                <a16:creationId xmlns:a16="http://schemas.microsoft.com/office/drawing/2014/main" xmlns="" id="{E82C04F5-C44B-F24E-80C0-6B9B48CFDB6F}"/>
              </a:ext>
            </a:extLst>
          </p:cNvPr>
          <p:cNvSpPr>
            <a:spLocks noGrp="1"/>
          </p:cNvSpPr>
          <p:nvPr>
            <p:ph type="sldNum" sz="quarter" idx="4"/>
          </p:nvPr>
        </p:nvSpPr>
        <p:spPr/>
        <p:txBody>
          <a:bodyPr/>
          <a:lstStyle/>
          <a:p>
            <a:r>
              <a:rPr lang="en-US"/>
              <a:t>Page </a:t>
            </a:r>
            <a:fld id="{5A9C12DC-491F-9444-86A2-13AC5C62A2FC}" type="slidenum">
              <a:rPr lang="en-US" smtClean="0"/>
              <a:pPr/>
              <a:t>137</a:t>
            </a:fld>
            <a:endParaRPr lang="en-US" dirty="0"/>
          </a:p>
        </p:txBody>
      </p:sp>
      <p:sp>
        <p:nvSpPr>
          <p:cNvPr id="15" name="Footer Placeholder 14">
            <a:extLst>
              <a:ext uri="{FF2B5EF4-FFF2-40B4-BE49-F238E27FC236}">
                <a16:creationId xmlns:a16="http://schemas.microsoft.com/office/drawing/2014/main" xmlns="" id="{040D98DC-FCDC-5445-A6AC-397C619400CF}"/>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extLst>
              <a:ext uri="{FF2B5EF4-FFF2-40B4-BE49-F238E27FC236}">
                <a16:creationId xmlns:a16="http://schemas.microsoft.com/office/drawing/2014/main" xmlns="" id="{C3783080-7D46-354A-9716-5B294A7A9066}"/>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60336014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2155"/>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70" y="-7276"/>
            <a:ext cx="4577717" cy="2903844"/>
          </a:xfrm>
          <a:prstGeom prst="rect">
            <a:avLst/>
          </a:prstGeom>
          <a:noFill/>
          <a:ln>
            <a:noFill/>
          </a:ln>
        </p:spPr>
      </p:pic>
      <p:sp>
        <p:nvSpPr>
          <p:cNvPr id="4" name="Content Placeholder 3"/>
          <p:cNvSpPr>
            <a:spLocks noGrp="1"/>
          </p:cNvSpPr>
          <p:nvPr>
            <p:ph sz="quarter" idx="11"/>
          </p:nvPr>
        </p:nvSpPr>
        <p:spPr/>
        <p:txBody>
          <a:bodyPr/>
          <a:lstStyle/>
          <a:p>
            <a:pPr>
              <a:lnSpc>
                <a:spcPts val="1100"/>
              </a:lnSpc>
              <a:spcAft>
                <a:spcPts val="300"/>
              </a:spcAft>
            </a:pPr>
            <a:r>
              <a:rPr lang="en-US" sz="900" dirty="0"/>
              <a:t>Goals </a:t>
            </a:r>
          </a:p>
          <a:p>
            <a:pPr lvl="2">
              <a:lnSpc>
                <a:spcPts val="1100"/>
              </a:lnSpc>
              <a:spcAft>
                <a:spcPts val="300"/>
              </a:spcAft>
            </a:pPr>
            <a:r>
              <a:rPr lang="en-US" dirty="0"/>
              <a:t>Provide consistent high-quality water &amp; wastewater treatment services</a:t>
            </a:r>
          </a:p>
          <a:p>
            <a:pPr lvl="2">
              <a:lnSpc>
                <a:spcPts val="1100"/>
              </a:lnSpc>
              <a:spcAft>
                <a:spcPts val="300"/>
              </a:spcAft>
            </a:pPr>
            <a:r>
              <a:rPr lang="en-US" dirty="0"/>
              <a:t>Build in scalability and standardization to improve efficiency</a:t>
            </a:r>
          </a:p>
          <a:p>
            <a:pPr lvl="2">
              <a:lnSpc>
                <a:spcPts val="1100"/>
              </a:lnSpc>
              <a:spcAft>
                <a:spcPts val="300"/>
              </a:spcAft>
            </a:pPr>
            <a:r>
              <a:rPr lang="en-US" dirty="0"/>
              <a:t>Control costs; do more work with fewer staff in less time</a:t>
            </a:r>
          </a:p>
          <a:p>
            <a:pPr lvl="2">
              <a:lnSpc>
                <a:spcPts val="1100"/>
              </a:lnSpc>
              <a:spcAft>
                <a:spcPts val="300"/>
              </a:spcAft>
            </a:pPr>
            <a:r>
              <a:rPr lang="en-US" dirty="0"/>
              <a:t>Provide the highest levels of regulatory compliance</a:t>
            </a:r>
          </a:p>
          <a:p>
            <a:pPr>
              <a:lnSpc>
                <a:spcPts val="1100"/>
              </a:lnSpc>
              <a:spcAft>
                <a:spcPts val="300"/>
              </a:spcAft>
            </a:pPr>
            <a:r>
              <a:rPr lang="en-US" sz="900" dirty="0"/>
              <a:t>Challenges </a:t>
            </a:r>
          </a:p>
          <a:p>
            <a:pPr lvl="2">
              <a:lnSpc>
                <a:spcPts val="1100"/>
              </a:lnSpc>
              <a:spcAft>
                <a:spcPts val="300"/>
              </a:spcAft>
            </a:pPr>
            <a:r>
              <a:rPr lang="en-US" dirty="0"/>
              <a:t>Vast service area; wide-ranging customer types and sizes</a:t>
            </a:r>
          </a:p>
          <a:p>
            <a:pPr lvl="2">
              <a:lnSpc>
                <a:spcPts val="1100"/>
              </a:lnSpc>
              <a:spcAft>
                <a:spcPts val="300"/>
              </a:spcAft>
            </a:pPr>
            <a:r>
              <a:rPr lang="en-US" dirty="0"/>
              <a:t>Strict quality/compliance regulations must be met while delivering</a:t>
            </a:r>
            <a:br>
              <a:rPr lang="en-US" dirty="0"/>
            </a:br>
            <a:r>
              <a:rPr lang="en-US" dirty="0"/>
              <a:t>cost-effective service</a:t>
            </a:r>
          </a:p>
          <a:p>
            <a:pPr lvl="2">
              <a:lnSpc>
                <a:spcPts val="1100"/>
              </a:lnSpc>
              <a:spcAft>
                <a:spcPts val="300"/>
              </a:spcAft>
            </a:pPr>
            <a:r>
              <a:rPr lang="en-US" dirty="0"/>
              <a:t>Provide continuity plus accommodate future technology integrations </a:t>
            </a:r>
          </a:p>
          <a:p>
            <a:pPr>
              <a:lnSpc>
                <a:spcPts val="1100"/>
              </a:lnSpc>
              <a:spcAft>
                <a:spcPts val="300"/>
              </a:spcAft>
            </a:pPr>
            <a:r>
              <a:rPr lang="en-US" sz="900" dirty="0"/>
              <a:t>Results </a:t>
            </a:r>
          </a:p>
          <a:p>
            <a:pPr lvl="2">
              <a:lnSpc>
                <a:spcPts val="1100"/>
              </a:lnSpc>
              <a:spcAft>
                <a:spcPts val="300"/>
              </a:spcAft>
            </a:pPr>
            <a:r>
              <a:rPr lang="en-US" dirty="0"/>
              <a:t>Scalable; ideal for wide area installations and communications </a:t>
            </a:r>
          </a:p>
          <a:p>
            <a:pPr lvl="2">
              <a:lnSpc>
                <a:spcPts val="1100"/>
              </a:lnSpc>
              <a:spcAft>
                <a:spcPts val="300"/>
              </a:spcAft>
            </a:pPr>
            <a:r>
              <a:rPr lang="en-US" dirty="0"/>
              <a:t>Adding new customers costs less and is accomplished in hours rather </a:t>
            </a:r>
            <a:br>
              <a:rPr lang="en-US" dirty="0"/>
            </a:br>
            <a:r>
              <a:rPr lang="en-US" dirty="0"/>
              <a:t>than days </a:t>
            </a:r>
          </a:p>
          <a:p>
            <a:pPr lvl="2">
              <a:lnSpc>
                <a:spcPts val="1100"/>
              </a:lnSpc>
              <a:spcAft>
                <a:spcPts val="300"/>
              </a:spcAft>
            </a:pPr>
            <a:r>
              <a:rPr lang="en-US" dirty="0"/>
              <a:t>Increased location support without increase in staff </a:t>
            </a:r>
          </a:p>
          <a:p>
            <a:pPr lvl="2">
              <a:lnSpc>
                <a:spcPts val="1100"/>
              </a:lnSpc>
              <a:spcAft>
                <a:spcPts val="300"/>
              </a:spcAft>
            </a:pPr>
            <a:r>
              <a:rPr lang="en-US" dirty="0"/>
              <a:t>Real-time reports have improved analysis and proof of compliance </a:t>
            </a:r>
          </a:p>
          <a:p>
            <a:pPr lvl="2">
              <a:lnSpc>
                <a:spcPts val="1100"/>
              </a:lnSpc>
              <a:spcAft>
                <a:spcPts val="300"/>
              </a:spcAft>
            </a:pPr>
            <a:r>
              <a:rPr lang="en-US" dirty="0"/>
              <a:t>Changes required for regulatory compliance can be tested and deployed in one day </a:t>
            </a:r>
          </a:p>
        </p:txBody>
      </p:sp>
      <p:sp>
        <p:nvSpPr>
          <p:cNvPr id="7" name="Text Placeholder 6"/>
          <p:cNvSpPr>
            <a:spLocks noGrp="1"/>
          </p:cNvSpPr>
          <p:nvPr>
            <p:ph type="body" sz="quarter" idx="15"/>
          </p:nvPr>
        </p:nvSpPr>
        <p:spPr/>
        <p:txBody>
          <a:bodyPr/>
          <a:lstStyle/>
          <a:p>
            <a:r>
              <a:rPr lang="en-US" dirty="0"/>
              <a:t>Ontario Clean Water Agency</a:t>
            </a:r>
          </a:p>
          <a:p>
            <a:r>
              <a:rPr lang="en-US" sz="1400" dirty="0">
                <a:solidFill>
                  <a:schemeClr val="accent2"/>
                </a:solidFill>
              </a:rPr>
              <a:t>Ontario, Canada</a:t>
            </a:r>
          </a:p>
        </p:txBody>
      </p:sp>
      <p:sp>
        <p:nvSpPr>
          <p:cNvPr id="8" name="Text Placeholder 7"/>
          <p:cNvSpPr>
            <a:spLocks noGrp="1"/>
          </p:cNvSpPr>
          <p:nvPr>
            <p:ph type="body" sz="quarter" idx="16"/>
          </p:nvPr>
        </p:nvSpPr>
        <p:spPr/>
        <p:txBody>
          <a:bodyPr/>
          <a:lstStyle/>
          <a:p>
            <a:r>
              <a:rPr lang="en-US" dirty="0"/>
              <a:t>Industry: Water and Wastewater</a:t>
            </a:r>
          </a:p>
          <a:p>
            <a:r>
              <a:rPr lang="en-US" dirty="0"/>
              <a:t>Products: Process Historian Clients, InTouch HMI, </a:t>
            </a:r>
            <a:r>
              <a:rPr lang="en-US" dirty="0" err="1"/>
              <a:t>SCADAlarm</a:t>
            </a:r>
            <a:r>
              <a:rPr lang="en-US" dirty="0"/>
              <a:t>, System Platform</a:t>
            </a:r>
          </a:p>
          <a:p>
            <a:r>
              <a:rPr lang="en-US" b="0" dirty="0">
                <a:solidFill>
                  <a:schemeClr val="tx1">
                    <a:lumMod val="65000"/>
                    <a:lumOff val="35000"/>
                  </a:schemeClr>
                </a:solidFill>
              </a:rPr>
              <a:t>“The reliability we have with the Wonderware Historian is phenome </a:t>
            </a:r>
            <a:r>
              <a:rPr lang="en-US" b="0" dirty="0" err="1">
                <a:solidFill>
                  <a:schemeClr val="tx1">
                    <a:lumMod val="65000"/>
                    <a:lumOff val="35000"/>
                  </a:schemeClr>
                </a:solidFill>
              </a:rPr>
              <a:t>nal</a:t>
            </a:r>
            <a:r>
              <a:rPr lang="en-US" b="0" dirty="0">
                <a:solidFill>
                  <a:schemeClr val="tx1">
                    <a:lumMod val="65000"/>
                    <a:lumOff val="35000"/>
                  </a:schemeClr>
                </a:solidFill>
              </a:rPr>
              <a:t>. Because of the store and forward feature, it eliminates any loss of  data. That’s critical to the whole system because we have to report that information to our regulatory body.”</a:t>
            </a:r>
          </a:p>
          <a:p>
            <a:r>
              <a:rPr lang="en-US" dirty="0"/>
              <a:t>Robert Simpson, Manager, </a:t>
            </a:r>
            <a:r>
              <a:rPr lang="en-US" b="0" dirty="0"/>
              <a:t>Asset Management and Operational System Support, OCW</a:t>
            </a:r>
            <a:endParaRPr lang="en-US" sz="1000" b="0" dirty="0">
              <a:solidFill>
                <a:schemeClr val="tx1">
                  <a:lumMod val="65000"/>
                  <a:lumOff val="35000"/>
                </a:schemeClr>
              </a:solidFill>
            </a:endParaRPr>
          </a:p>
          <a:p>
            <a:endParaRPr lang="en-US" dirty="0"/>
          </a:p>
          <a:p>
            <a:endParaRPr lang="en-US" dirty="0"/>
          </a:p>
        </p:txBody>
      </p:sp>
      <p:grpSp>
        <p:nvGrpSpPr>
          <p:cNvPr id="13" name="Group 12">
            <a:extLst>
              <a:ext uri="{FF2B5EF4-FFF2-40B4-BE49-F238E27FC236}">
                <a16:creationId xmlns:a16="http://schemas.microsoft.com/office/drawing/2014/main" xmlns="" id="{99797839-2F09-6942-94DB-FEAD794233D7}"/>
              </a:ext>
            </a:extLst>
          </p:cNvPr>
          <p:cNvGrpSpPr/>
          <p:nvPr/>
        </p:nvGrpSpPr>
        <p:grpSpPr>
          <a:xfrm>
            <a:off x="4126955" y="474965"/>
            <a:ext cx="5264436" cy="2666894"/>
            <a:chOff x="4126955" y="474965"/>
            <a:chExt cx="5264436" cy="2666894"/>
          </a:xfrm>
        </p:grpSpPr>
        <p:sp>
          <p:nvSpPr>
            <p:cNvPr id="14" name="Isosceles Triangle 17">
              <a:extLst>
                <a:ext uri="{FF2B5EF4-FFF2-40B4-BE49-F238E27FC236}">
                  <a16:creationId xmlns:a16="http://schemas.microsoft.com/office/drawing/2014/main" xmlns="" id="{5C5BDC42-8A79-AF41-BB62-AFC0597B21E3}"/>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3DE1A40C-F5B5-9749-B94D-A1E0753D6632}"/>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Isosceles Triangle 17">
              <a:extLst>
                <a:ext uri="{FF2B5EF4-FFF2-40B4-BE49-F238E27FC236}">
                  <a16:creationId xmlns:a16="http://schemas.microsoft.com/office/drawing/2014/main" xmlns="" id="{88C9CD6A-7DA7-7C44-9C6E-F2C673FE94B5}"/>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1" name="Slide Number Placeholder 10">
            <a:extLst>
              <a:ext uri="{FF2B5EF4-FFF2-40B4-BE49-F238E27FC236}">
                <a16:creationId xmlns:a16="http://schemas.microsoft.com/office/drawing/2014/main" xmlns="" id="{69A34DF3-DCF7-2D4B-AE5C-B027D7ADA377}"/>
              </a:ext>
            </a:extLst>
          </p:cNvPr>
          <p:cNvSpPr>
            <a:spLocks noGrp="1"/>
          </p:cNvSpPr>
          <p:nvPr>
            <p:ph type="sldNum" sz="quarter" idx="4"/>
          </p:nvPr>
        </p:nvSpPr>
        <p:spPr/>
        <p:txBody>
          <a:bodyPr/>
          <a:lstStyle/>
          <a:p>
            <a:r>
              <a:rPr lang="en-US"/>
              <a:t>Page </a:t>
            </a:r>
            <a:fld id="{5A9C12DC-491F-9444-86A2-13AC5C62A2FC}" type="slidenum">
              <a:rPr lang="en-US" smtClean="0"/>
              <a:pPr/>
              <a:t>138</a:t>
            </a:fld>
            <a:endParaRPr lang="en-US" dirty="0"/>
          </a:p>
        </p:txBody>
      </p:sp>
      <p:sp>
        <p:nvSpPr>
          <p:cNvPr id="17" name="Footer Placeholder 16">
            <a:extLst>
              <a:ext uri="{FF2B5EF4-FFF2-40B4-BE49-F238E27FC236}">
                <a16:creationId xmlns:a16="http://schemas.microsoft.com/office/drawing/2014/main" xmlns="" id="{5C9C2E3E-E77A-8648-9602-613CD7A744B4}"/>
              </a:ext>
            </a:extLst>
          </p:cNvPr>
          <p:cNvSpPr>
            <a:spLocks noGrp="1"/>
          </p:cNvSpPr>
          <p:nvPr>
            <p:ph type="ftr" sz="quarter" idx="18"/>
          </p:nvPr>
        </p:nvSpPr>
        <p:spPr/>
        <p:txBody>
          <a:bodyPr/>
          <a:lstStyle/>
          <a:p>
            <a:r>
              <a:rPr lang="en-GB" dirty="0"/>
              <a:t>© 2018 AVEVA Group plc and its subsidiaries. All rights reserved.</a:t>
            </a:r>
          </a:p>
        </p:txBody>
      </p:sp>
      <p:sp>
        <p:nvSpPr>
          <p:cNvPr id="18" name="Rectangle 17">
            <a:hlinkClick r:id="rId4"/>
            <a:extLst>
              <a:ext uri="{FF2B5EF4-FFF2-40B4-BE49-F238E27FC236}">
                <a16:creationId xmlns:a16="http://schemas.microsoft.com/office/drawing/2014/main" xmlns="" id="{091AA618-931D-9A4D-9C41-B671A0522606}"/>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73141072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1224" y="0"/>
            <a:ext cx="4555512" cy="2904779"/>
          </a:xfrm>
          <a:prstGeom prst="rect">
            <a:avLst/>
          </a:prstGeom>
        </p:spPr>
      </p:pic>
      <p:sp>
        <p:nvSpPr>
          <p:cNvPr id="4" name="Content Placeholder 3"/>
          <p:cNvSpPr>
            <a:spLocks noGrp="1"/>
          </p:cNvSpPr>
          <p:nvPr>
            <p:ph sz="quarter" idx="11"/>
          </p:nvPr>
        </p:nvSpPr>
        <p:spPr/>
        <p:txBody>
          <a:bodyPr/>
          <a:lstStyle/>
          <a:p>
            <a:pPr>
              <a:lnSpc>
                <a:spcPts val="1000"/>
              </a:lnSpc>
              <a:spcAft>
                <a:spcPts val="500"/>
              </a:spcAft>
            </a:pPr>
            <a:r>
              <a:rPr lang="en-US" sz="900" dirty="0"/>
              <a:t>Goals</a:t>
            </a:r>
          </a:p>
          <a:p>
            <a:pPr lvl="2">
              <a:lnSpc>
                <a:spcPts val="1000"/>
              </a:lnSpc>
            </a:pPr>
            <a:r>
              <a:rPr lang="en-US" dirty="0"/>
              <a:t>To ensure capture of institutional knowledge of current workforce for effective training of future operators</a:t>
            </a:r>
          </a:p>
          <a:p>
            <a:pPr lvl="2">
              <a:lnSpc>
                <a:spcPts val="1000"/>
              </a:lnSpc>
            </a:pPr>
            <a:r>
              <a:rPr lang="en-US" dirty="0"/>
              <a:t>To employ an effective Situational Awareness strategy enabling personnel to effectively understand and address operations of the facility</a:t>
            </a:r>
          </a:p>
          <a:p>
            <a:pPr>
              <a:lnSpc>
                <a:spcPts val="1000"/>
              </a:lnSpc>
              <a:spcAft>
                <a:spcPts val="500"/>
              </a:spcAft>
            </a:pPr>
            <a:r>
              <a:rPr lang="en-US" sz="900" dirty="0"/>
              <a:t>Challenges</a:t>
            </a:r>
          </a:p>
          <a:p>
            <a:pPr lvl="2">
              <a:lnSpc>
                <a:spcPts val="1000"/>
              </a:lnSpc>
            </a:pPr>
            <a:r>
              <a:rPr lang="en-US" dirty="0"/>
              <a:t>Management of more than 60 million gallons of sewage each day with assets spread out over more than 700 miles to support the region’s population of more than 1 million people</a:t>
            </a:r>
          </a:p>
          <a:p>
            <a:pPr lvl="2">
              <a:lnSpc>
                <a:spcPts val="1000"/>
              </a:lnSpc>
            </a:pPr>
            <a:r>
              <a:rPr lang="en-US" dirty="0"/>
              <a:t>To take immediate action when alarms sound alerting operators</a:t>
            </a:r>
            <a:br>
              <a:rPr lang="en-US" dirty="0"/>
            </a:br>
            <a:r>
              <a:rPr lang="en-US" dirty="0"/>
              <a:t>to issues within the plant </a:t>
            </a:r>
          </a:p>
          <a:p>
            <a:pPr>
              <a:lnSpc>
                <a:spcPts val="1000"/>
              </a:lnSpc>
              <a:spcAft>
                <a:spcPts val="500"/>
              </a:spcAft>
            </a:pPr>
            <a:r>
              <a:rPr lang="en-US" sz="900" dirty="0"/>
              <a:t>Results</a:t>
            </a:r>
          </a:p>
          <a:p>
            <a:pPr lvl="2">
              <a:lnSpc>
                <a:spcPts val="1000"/>
              </a:lnSpc>
            </a:pPr>
            <a:r>
              <a:rPr lang="en-US" dirty="0"/>
              <a:t>Capacity of the plant has doubled resulting in a 50% increase in </a:t>
            </a:r>
            <a:br>
              <a:rPr lang="en-US" dirty="0"/>
            </a:br>
            <a:r>
              <a:rPr lang="en-US" dirty="0"/>
              <a:t>operational efficiency</a:t>
            </a:r>
          </a:p>
          <a:p>
            <a:pPr lvl="2">
              <a:lnSpc>
                <a:spcPts val="1000"/>
              </a:lnSpc>
            </a:pPr>
            <a:r>
              <a:rPr lang="en-US" dirty="0"/>
              <a:t>Overall energy consumption has been reduced by 10%</a:t>
            </a:r>
          </a:p>
          <a:p>
            <a:pPr lvl="2">
              <a:lnSpc>
                <a:spcPts val="1000"/>
              </a:lnSpc>
            </a:pPr>
            <a:r>
              <a:rPr lang="en-US" dirty="0"/>
              <a:t>Current staff levels were maintained, while still achieving significant</a:t>
            </a:r>
            <a:br>
              <a:rPr lang="en-US" dirty="0"/>
            </a:br>
            <a:r>
              <a:rPr lang="en-US" dirty="0"/>
              <a:t>operational improvements</a:t>
            </a:r>
          </a:p>
          <a:p>
            <a:pPr lvl="2">
              <a:lnSpc>
                <a:spcPts val="1000"/>
              </a:lnSpc>
            </a:pPr>
            <a:r>
              <a:rPr lang="en-US" dirty="0"/>
              <a:t>“Institutional Knowledge” is captured to train future workforce, successfully addressing concerns of the facility’s aging workforce</a:t>
            </a:r>
          </a:p>
          <a:p>
            <a:pPr lvl="2">
              <a:lnSpc>
                <a:spcPts val="1000"/>
              </a:lnSpc>
            </a:pPr>
            <a:r>
              <a:rPr lang="en-US" dirty="0"/>
              <a:t>Sophisticated Data Mining capabilities resulted in the county receiving a $362,000 rebate check from the local utility</a:t>
            </a:r>
          </a:p>
          <a:p>
            <a:pPr lvl="2">
              <a:lnSpc>
                <a:spcPts val="1000"/>
              </a:lnSpc>
              <a:spcAft>
                <a:spcPts val="300"/>
              </a:spcAft>
            </a:pPr>
            <a:endParaRPr lang="en-US" dirty="0"/>
          </a:p>
        </p:txBody>
      </p:sp>
      <p:sp>
        <p:nvSpPr>
          <p:cNvPr id="7" name="Text Placeholder 6"/>
          <p:cNvSpPr>
            <a:spLocks noGrp="1"/>
          </p:cNvSpPr>
          <p:nvPr>
            <p:ph type="body" sz="quarter" idx="15"/>
          </p:nvPr>
        </p:nvSpPr>
        <p:spPr/>
        <p:txBody>
          <a:bodyPr/>
          <a:lstStyle/>
          <a:p>
            <a:r>
              <a:rPr lang="en-US" dirty="0"/>
              <a:t>Pima County</a:t>
            </a:r>
          </a:p>
          <a:p>
            <a:r>
              <a:rPr lang="en-US" sz="1400" dirty="0">
                <a:solidFill>
                  <a:schemeClr val="accent2"/>
                </a:solidFill>
              </a:rPr>
              <a:t>Pima County, Arizona</a:t>
            </a:r>
          </a:p>
        </p:txBody>
      </p:sp>
      <p:sp>
        <p:nvSpPr>
          <p:cNvPr id="8" name="Text Placeholder 7"/>
          <p:cNvSpPr>
            <a:spLocks noGrp="1"/>
          </p:cNvSpPr>
          <p:nvPr>
            <p:ph type="body" sz="quarter" idx="16"/>
          </p:nvPr>
        </p:nvSpPr>
        <p:spPr/>
        <p:txBody>
          <a:bodyPr/>
          <a:lstStyle/>
          <a:p>
            <a:pPr lvl="0"/>
            <a:r>
              <a:rPr lang="en-US" dirty="0"/>
              <a:t>Industry: Water and Wastewater</a:t>
            </a:r>
          </a:p>
          <a:p>
            <a:r>
              <a:rPr lang="en-US" dirty="0"/>
              <a:t>Products: System Platform, InTouch HMI  (Standard Edition), Process Historian, Process Historian Client, Mobile Operator Rounds</a:t>
            </a:r>
          </a:p>
          <a:p>
            <a:r>
              <a:rPr lang="en-US" b="0" dirty="0">
                <a:solidFill>
                  <a:schemeClr val="tx1">
                    <a:lumMod val="65000"/>
                    <a:lumOff val="35000"/>
                  </a:schemeClr>
                </a:solidFill>
              </a:rPr>
              <a:t>“The new Wonderware SCADA system has enabled our Tres Rios facility to double capacity, while operating using the same number of staff, which is about a 50 percent increase in operational efficiency with a 10 percent in energy consumption.”</a:t>
            </a:r>
          </a:p>
          <a:p>
            <a:r>
              <a:rPr lang="en-US" dirty="0"/>
              <a:t>Rod </a:t>
            </a:r>
            <a:r>
              <a:rPr lang="en-US" dirty="0" err="1"/>
              <a:t>Graupmann</a:t>
            </a:r>
            <a:r>
              <a:rPr lang="en-US" dirty="0"/>
              <a:t>, </a:t>
            </a:r>
            <a:r>
              <a:rPr lang="en-US" b="0" dirty="0"/>
              <a:t>SCADA Manager, Pima County, Tres Rios Facility</a:t>
            </a:r>
            <a:endParaRPr lang="en-US" dirty="0"/>
          </a:p>
          <a:p>
            <a:endParaRPr lang="en-US" dirty="0"/>
          </a:p>
        </p:txBody>
      </p:sp>
      <p:grpSp>
        <p:nvGrpSpPr>
          <p:cNvPr id="10" name="Group 9">
            <a:extLst>
              <a:ext uri="{FF2B5EF4-FFF2-40B4-BE49-F238E27FC236}">
                <a16:creationId xmlns:a16="http://schemas.microsoft.com/office/drawing/2014/main" xmlns="" id="{5223DBAF-74D6-BF48-8D7F-18C6235F9A59}"/>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C8B79695-F9DA-B44B-84CE-B31D60B4BF09}"/>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5B50B4AF-D2A3-1541-AF34-8F0C9138262C}"/>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F606E17B-DF5A-6141-83D1-FC078CFE14BD}"/>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4" name="Slide Number Placeholder 13">
            <a:extLst>
              <a:ext uri="{FF2B5EF4-FFF2-40B4-BE49-F238E27FC236}">
                <a16:creationId xmlns:a16="http://schemas.microsoft.com/office/drawing/2014/main" xmlns="" id="{B1E2D699-A560-E841-A6C8-4714B956FF80}"/>
              </a:ext>
            </a:extLst>
          </p:cNvPr>
          <p:cNvSpPr>
            <a:spLocks noGrp="1"/>
          </p:cNvSpPr>
          <p:nvPr>
            <p:ph type="sldNum" sz="quarter" idx="4"/>
          </p:nvPr>
        </p:nvSpPr>
        <p:spPr/>
        <p:txBody>
          <a:bodyPr/>
          <a:lstStyle/>
          <a:p>
            <a:r>
              <a:rPr lang="en-US"/>
              <a:t>Page </a:t>
            </a:r>
            <a:fld id="{5A9C12DC-491F-9444-86A2-13AC5C62A2FC}" type="slidenum">
              <a:rPr lang="en-US" smtClean="0"/>
              <a:pPr/>
              <a:t>139</a:t>
            </a:fld>
            <a:endParaRPr lang="en-US" dirty="0"/>
          </a:p>
        </p:txBody>
      </p:sp>
      <p:sp>
        <p:nvSpPr>
          <p:cNvPr id="15" name="Footer Placeholder 14">
            <a:extLst>
              <a:ext uri="{FF2B5EF4-FFF2-40B4-BE49-F238E27FC236}">
                <a16:creationId xmlns:a16="http://schemas.microsoft.com/office/drawing/2014/main" xmlns="" id="{01185AD6-3937-094C-B52C-CA279A7DC5AE}"/>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A2775CE5-45FD-DA47-A8F6-BF420F007A96}"/>
              </a:ext>
            </a:extLst>
          </p:cNvPr>
          <p:cNvSpPr/>
          <p:nvPr/>
        </p:nvSpPr>
        <p:spPr>
          <a:xfrm>
            <a:off x="4802345" y="478944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59389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235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1" y="0"/>
            <a:ext cx="4577717" cy="2909046"/>
          </a:xfrm>
          <a:prstGeom prst="rect">
            <a:avLst/>
          </a:prstGeom>
          <a:noFill/>
          <a:ln>
            <a:noFill/>
          </a:ln>
        </p:spPr>
      </p:pic>
      <p:sp>
        <p:nvSpPr>
          <p:cNvPr id="3" name="Content Placeholder 2"/>
          <p:cNvSpPr>
            <a:spLocks noGrp="1"/>
          </p:cNvSpPr>
          <p:nvPr>
            <p:ph sz="quarter" idx="11"/>
          </p:nvPr>
        </p:nvSpPr>
        <p:spPr>
          <a:xfrm>
            <a:off x="252412" y="1050317"/>
            <a:ext cx="4012267" cy="3418927"/>
          </a:xfrm>
        </p:spPr>
        <p:txBody>
          <a:bodyPr/>
          <a:lstStyle/>
          <a:p>
            <a:pPr>
              <a:lnSpc>
                <a:spcPts val="1100"/>
              </a:lnSpc>
              <a:spcAft>
                <a:spcPts val="200"/>
              </a:spcAft>
            </a:pPr>
            <a:r>
              <a:rPr lang="en-US" sz="900" dirty="0"/>
              <a:t>Goals</a:t>
            </a:r>
          </a:p>
          <a:p>
            <a:pPr lvl="2">
              <a:lnSpc>
                <a:spcPts val="1100"/>
              </a:lnSpc>
              <a:spcAft>
                <a:spcPts val="200"/>
              </a:spcAft>
            </a:pPr>
            <a:r>
              <a:rPr lang="en-US" dirty="0"/>
              <a:t>To increase safety using a more effective warning system to prevent leaks by detecting decomposition at an early stage</a:t>
            </a:r>
          </a:p>
          <a:p>
            <a:pPr lvl="2">
              <a:lnSpc>
                <a:spcPts val="1100"/>
              </a:lnSpc>
              <a:spcAft>
                <a:spcPts val="200"/>
              </a:spcAft>
            </a:pPr>
            <a:r>
              <a:rPr lang="en-US" dirty="0"/>
              <a:t>To streamline the implementation phase for new projects</a:t>
            </a:r>
          </a:p>
          <a:p>
            <a:pPr>
              <a:lnSpc>
                <a:spcPts val="1100"/>
              </a:lnSpc>
              <a:spcAft>
                <a:spcPts val="200"/>
              </a:spcAft>
            </a:pPr>
            <a:r>
              <a:rPr lang="en-US" sz="900" dirty="0"/>
              <a:t>Challenges </a:t>
            </a:r>
          </a:p>
          <a:p>
            <a:pPr lvl="2">
              <a:lnSpc>
                <a:spcPts val="1100"/>
              </a:lnSpc>
              <a:spcAft>
                <a:spcPts val="200"/>
              </a:spcAft>
            </a:pPr>
            <a:r>
              <a:rPr lang="en-US" dirty="0"/>
              <a:t>Geographically dispersed PLCs and continuous development of Stockholm’s district heating network require a high degree of flexibility and a comprehensive overview</a:t>
            </a:r>
          </a:p>
          <a:p>
            <a:pPr lvl="2">
              <a:lnSpc>
                <a:spcPts val="1100"/>
              </a:lnSpc>
              <a:spcAft>
                <a:spcPts val="200"/>
              </a:spcAft>
            </a:pPr>
            <a:r>
              <a:rPr lang="en-US" dirty="0"/>
              <a:t>With approximately 10,000 I/</a:t>
            </a:r>
            <a:r>
              <a:rPr lang="en-US" dirty="0" err="1"/>
              <a:t>Os</a:t>
            </a:r>
            <a:r>
              <a:rPr lang="en-US" dirty="0"/>
              <a:t>, a system is required which provides operations personnel with information that is updated in real time</a:t>
            </a:r>
          </a:p>
          <a:p>
            <a:pPr>
              <a:lnSpc>
                <a:spcPts val="1100"/>
              </a:lnSpc>
              <a:spcAft>
                <a:spcPts val="200"/>
              </a:spcAft>
            </a:pPr>
            <a:r>
              <a:rPr lang="en-US" sz="900" dirty="0"/>
              <a:t>Results</a:t>
            </a:r>
          </a:p>
          <a:p>
            <a:pPr lvl="2">
              <a:lnSpc>
                <a:spcPts val="1100"/>
              </a:lnSpc>
              <a:spcAft>
                <a:spcPts val="200"/>
              </a:spcAft>
            </a:pPr>
            <a:r>
              <a:rPr lang="en-US" dirty="0"/>
              <a:t>Thanks to a greater degree of insight, leaks are avoided which would otherwise have cost anywhere between five thousand and several </a:t>
            </a:r>
            <a:br>
              <a:rPr lang="en-US" dirty="0"/>
            </a:br>
            <a:r>
              <a:rPr lang="en-US" dirty="0"/>
              <a:t>million euros</a:t>
            </a:r>
          </a:p>
          <a:p>
            <a:pPr lvl="2">
              <a:lnSpc>
                <a:spcPts val="1100"/>
              </a:lnSpc>
              <a:spcAft>
                <a:spcPts val="200"/>
              </a:spcAft>
            </a:pPr>
            <a:r>
              <a:rPr lang="en-US" dirty="0"/>
              <a:t>The AVEVA scalable software solution mean that it only takes a few days to develop and configure the monitoring system in a new geographical area by reusing modules that communicate with</a:t>
            </a:r>
            <a:br>
              <a:rPr lang="en-US" dirty="0"/>
            </a:br>
            <a:r>
              <a:rPr lang="en-US" dirty="0"/>
              <a:t>the PLC units</a:t>
            </a:r>
          </a:p>
          <a:p>
            <a:pPr lvl="2">
              <a:lnSpc>
                <a:spcPts val="1100"/>
              </a:lnSpc>
              <a:spcAft>
                <a:spcPts val="200"/>
              </a:spcAft>
            </a:pPr>
            <a:r>
              <a:rPr lang="en-US" dirty="0"/>
              <a:t>An improved overview and a wireless Geo SCADA system warn operations personnel of potential leaks within a minute rather than </a:t>
            </a:r>
            <a:br>
              <a:rPr lang="en-US" dirty="0"/>
            </a:br>
            <a:r>
              <a:rPr lang="en-US" dirty="0"/>
              <a:t>them performing manual checks a few times a year</a:t>
            </a:r>
          </a:p>
          <a:p>
            <a:pPr>
              <a:lnSpc>
                <a:spcPts val="1100"/>
              </a:lnSpc>
              <a:spcAft>
                <a:spcPts val="200"/>
              </a:spcAft>
            </a:pPr>
            <a:endParaRPr lang="en-US" dirty="0"/>
          </a:p>
        </p:txBody>
      </p:sp>
      <p:sp>
        <p:nvSpPr>
          <p:cNvPr id="7" name="Text Placeholder 6"/>
          <p:cNvSpPr>
            <a:spLocks noGrp="1"/>
          </p:cNvSpPr>
          <p:nvPr>
            <p:ph type="body" sz="quarter" idx="15"/>
          </p:nvPr>
        </p:nvSpPr>
        <p:spPr/>
        <p:txBody>
          <a:bodyPr/>
          <a:lstStyle/>
          <a:p>
            <a:r>
              <a:rPr lang="en-US" dirty="0"/>
              <a:t>PG Monitoring System AB</a:t>
            </a:r>
          </a:p>
          <a:p>
            <a:r>
              <a:rPr lang="en-US" sz="1400" dirty="0">
                <a:solidFill>
                  <a:schemeClr val="accent2"/>
                </a:solidFill>
              </a:rPr>
              <a:t>Sweden</a:t>
            </a:r>
          </a:p>
        </p:txBody>
      </p:sp>
      <p:sp>
        <p:nvSpPr>
          <p:cNvPr id="8" name="Text Placeholder 7"/>
          <p:cNvSpPr>
            <a:spLocks noGrp="1"/>
          </p:cNvSpPr>
          <p:nvPr>
            <p:ph type="body" sz="quarter" idx="16"/>
          </p:nvPr>
        </p:nvSpPr>
        <p:spPr/>
        <p:txBody>
          <a:bodyPr/>
          <a:lstStyle/>
          <a:p>
            <a:r>
              <a:rPr lang="en-US" dirty="0"/>
              <a:t>Industry: Chemicals</a:t>
            </a:r>
          </a:p>
          <a:p>
            <a:r>
              <a:rPr lang="en-US" dirty="0"/>
              <a:t>Products: System Platform, InTouch HMI  (Standard Edition)</a:t>
            </a:r>
          </a:p>
          <a:p>
            <a:r>
              <a:rPr lang="en-US" b="0" dirty="0">
                <a:solidFill>
                  <a:schemeClr val="tx1">
                    <a:lumMod val="65000"/>
                    <a:lumOff val="35000"/>
                  </a:schemeClr>
                </a:solidFill>
                <a:sym typeface="Arial"/>
              </a:rPr>
              <a:t>“To begin with the new system was viewed as a way of cutting back on staff, but instead it has helped create a totally new way of thinking at most energy companies. By preventing problems and working with the maintenance of the pipes, they can detect and repair problems they never knew existed.”</a:t>
            </a:r>
            <a:endParaRPr lang="en-US" dirty="0">
              <a:sym typeface="Arial"/>
            </a:endParaRPr>
          </a:p>
          <a:p>
            <a:pPr lvl="0"/>
            <a:r>
              <a:rPr lang="en-US" dirty="0" err="1">
                <a:sym typeface="Arial"/>
              </a:rPr>
              <a:t>Håkan</a:t>
            </a:r>
            <a:r>
              <a:rPr lang="en-US" dirty="0">
                <a:sym typeface="Arial"/>
              </a:rPr>
              <a:t> </a:t>
            </a:r>
            <a:r>
              <a:rPr lang="en-US" dirty="0" err="1">
                <a:sym typeface="Arial"/>
              </a:rPr>
              <a:t>Klarin</a:t>
            </a:r>
            <a:r>
              <a:rPr lang="en-US" dirty="0">
                <a:sym typeface="Arial"/>
              </a:rPr>
              <a:t>, </a:t>
            </a:r>
            <a:r>
              <a:rPr lang="en-US" b="0" dirty="0">
                <a:sym typeface="Arial"/>
              </a:rPr>
              <a:t>CEO, PG Monitoring System AB</a:t>
            </a:r>
          </a:p>
        </p:txBody>
      </p:sp>
      <p:grpSp>
        <p:nvGrpSpPr>
          <p:cNvPr id="11" name="Group 10">
            <a:extLst>
              <a:ext uri="{FF2B5EF4-FFF2-40B4-BE49-F238E27FC236}">
                <a16:creationId xmlns:a16="http://schemas.microsoft.com/office/drawing/2014/main" xmlns="" id="{F15A9423-ABCB-904A-A470-17164CB67610}"/>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E78C6F9A-CC8E-EC47-BDF7-D22073541621}"/>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719029F3-BAFE-CF41-956B-B01174D7EE3E}"/>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A1F3AD43-86FD-D24B-B14D-816E85EF20FA}"/>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4" name="Slide Number Placeholder 3">
            <a:extLst>
              <a:ext uri="{FF2B5EF4-FFF2-40B4-BE49-F238E27FC236}">
                <a16:creationId xmlns:a16="http://schemas.microsoft.com/office/drawing/2014/main" xmlns="" id="{7884B7E7-8B55-C744-8395-11704DB4C69B}"/>
              </a:ext>
            </a:extLst>
          </p:cNvPr>
          <p:cNvSpPr>
            <a:spLocks noGrp="1"/>
          </p:cNvSpPr>
          <p:nvPr>
            <p:ph type="sldNum" sz="quarter" idx="4"/>
          </p:nvPr>
        </p:nvSpPr>
        <p:spPr/>
        <p:txBody>
          <a:bodyPr/>
          <a:lstStyle/>
          <a:p>
            <a:r>
              <a:rPr lang="en-US"/>
              <a:t>Page </a:t>
            </a:r>
            <a:fld id="{5A9C12DC-491F-9444-86A2-13AC5C62A2FC}" type="slidenum">
              <a:rPr lang="en-US" smtClean="0"/>
              <a:pPr/>
              <a:t>14</a:t>
            </a:fld>
            <a:endParaRPr lang="en-US" dirty="0"/>
          </a:p>
        </p:txBody>
      </p:sp>
      <p:sp>
        <p:nvSpPr>
          <p:cNvPr id="10" name="Footer Placeholder 9">
            <a:extLst>
              <a:ext uri="{FF2B5EF4-FFF2-40B4-BE49-F238E27FC236}">
                <a16:creationId xmlns:a16="http://schemas.microsoft.com/office/drawing/2014/main" xmlns="" id="{1B6D9F69-AA83-1041-AEDA-677CC21C54F8}"/>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extLst>
              <a:ext uri="{FF2B5EF4-FFF2-40B4-BE49-F238E27FC236}">
                <a16:creationId xmlns:a16="http://schemas.microsoft.com/office/drawing/2014/main" xmlns="" id="{55F599E8-2FD9-4348-902D-EA8DC93BFAE4}"/>
              </a:ext>
            </a:extLst>
          </p:cNvPr>
          <p:cNvSpPr/>
          <p:nvPr/>
        </p:nvSpPr>
        <p:spPr>
          <a:xfrm>
            <a:off x="4802345" y="4547792"/>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73883235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13271" y="0"/>
            <a:ext cx="4564778" cy="2896568"/>
          </a:xfrm>
          <a:prstGeom prst="rect">
            <a:avLst/>
          </a:prstGeom>
        </p:spPr>
      </p:pic>
      <p:sp>
        <p:nvSpPr>
          <p:cNvPr id="4" name="Content Placeholder 3"/>
          <p:cNvSpPr>
            <a:spLocks noGrp="1"/>
          </p:cNvSpPr>
          <p:nvPr>
            <p:ph sz="quarter" idx="11"/>
          </p:nvPr>
        </p:nvSpPr>
        <p:spPr/>
        <p:txBody>
          <a:bodyPr/>
          <a:lstStyle/>
          <a:p>
            <a:r>
              <a:rPr lang="en-US" sz="900" dirty="0"/>
              <a:t>Goals </a:t>
            </a:r>
          </a:p>
          <a:p>
            <a:pPr lvl="2"/>
            <a:r>
              <a:rPr lang="en-US" dirty="0"/>
              <a:t>Supply ample fresh water and provide wastewater treatment for 1 million citizens and 4.2 million visitors each year</a:t>
            </a:r>
          </a:p>
          <a:p>
            <a:pPr lvl="2"/>
            <a:r>
              <a:rPr lang="en-US" dirty="0"/>
              <a:t>Meet or surpass federal and state drinking water-quality regulations</a:t>
            </a:r>
          </a:p>
          <a:p>
            <a:r>
              <a:rPr lang="en-US" sz="900" dirty="0"/>
              <a:t>Challenges </a:t>
            </a:r>
          </a:p>
          <a:p>
            <a:pPr lvl="2"/>
            <a:r>
              <a:rPr lang="en-US" dirty="0"/>
              <a:t>Replace the outdated SCADA system at PCU with a unified and centralized solution</a:t>
            </a:r>
          </a:p>
          <a:p>
            <a:pPr lvl="2"/>
            <a:r>
              <a:rPr lang="en-US" dirty="0"/>
              <a:t>Create a system that will publish valuable </a:t>
            </a:r>
            <a:r>
              <a:rPr lang="en-US" dirty="0" err="1"/>
              <a:t>realtime</a:t>
            </a:r>
            <a:r>
              <a:rPr lang="en-US" dirty="0"/>
              <a:t> and historical plant information to the web or company intranet </a:t>
            </a:r>
          </a:p>
          <a:p>
            <a:r>
              <a:rPr lang="en-US" sz="900" dirty="0"/>
              <a:t>Results </a:t>
            </a:r>
          </a:p>
          <a:p>
            <a:pPr lvl="2"/>
            <a:r>
              <a:rPr lang="en-US" dirty="0"/>
              <a:t>Wonderware system saved 30 to 40 percent in time for editing and changing application screens resulting in engineering productivity and streamlined engineering time </a:t>
            </a:r>
          </a:p>
          <a:p>
            <a:pPr lvl="2"/>
            <a:r>
              <a:rPr lang="en-US" dirty="0"/>
              <a:t>PCU programs have won numerous regional and national awards for innovation and effectiveness </a:t>
            </a:r>
          </a:p>
        </p:txBody>
      </p:sp>
      <p:sp>
        <p:nvSpPr>
          <p:cNvPr id="7" name="Text Placeholder 6"/>
          <p:cNvSpPr>
            <a:spLocks noGrp="1"/>
          </p:cNvSpPr>
          <p:nvPr>
            <p:ph type="body" sz="quarter" idx="15"/>
          </p:nvPr>
        </p:nvSpPr>
        <p:spPr/>
        <p:txBody>
          <a:bodyPr/>
          <a:lstStyle/>
          <a:p>
            <a:r>
              <a:rPr lang="en-US" dirty="0"/>
              <a:t>Pinellas County</a:t>
            </a:r>
          </a:p>
          <a:p>
            <a:r>
              <a:rPr lang="en-US" sz="1400" dirty="0">
                <a:solidFill>
                  <a:schemeClr val="accent2"/>
                </a:solidFill>
              </a:rPr>
              <a:t>Clearwater, Florida</a:t>
            </a:r>
          </a:p>
        </p:txBody>
      </p:sp>
      <p:sp>
        <p:nvSpPr>
          <p:cNvPr id="8" name="Text Placeholder 7"/>
          <p:cNvSpPr>
            <a:spLocks noGrp="1"/>
          </p:cNvSpPr>
          <p:nvPr>
            <p:ph type="body" sz="quarter" idx="16"/>
          </p:nvPr>
        </p:nvSpPr>
        <p:spPr/>
        <p:txBody>
          <a:bodyPr/>
          <a:lstStyle/>
          <a:p>
            <a:pPr lvl="0"/>
            <a:r>
              <a:rPr lang="en-US" dirty="0"/>
              <a:t>Industry: Water and Wastewater</a:t>
            </a:r>
          </a:p>
          <a:p>
            <a:r>
              <a:rPr lang="en-US" dirty="0"/>
              <a:t>Products: Process Historian Clients, InTouch HMI, System Platform</a:t>
            </a:r>
          </a:p>
          <a:p>
            <a:r>
              <a:rPr lang="en-US" b="0" dirty="0">
                <a:solidFill>
                  <a:schemeClr val="tx1">
                    <a:lumMod val="65000"/>
                    <a:lumOff val="35000"/>
                  </a:schemeClr>
                </a:solidFill>
              </a:rPr>
              <a:t>“Wonderware InTouch HMI software for visualization and industrial process control was installed to allow workers at PCU to quickly create and deploy customized applications that connect and deliver real-time information.. ” </a:t>
            </a:r>
          </a:p>
          <a:p>
            <a:r>
              <a:rPr lang="en-US" dirty="0"/>
              <a:t>Ken Osborne, </a:t>
            </a:r>
            <a:r>
              <a:rPr lang="en-US" b="0" dirty="0"/>
              <a:t>SCADA Systems Coordinator</a:t>
            </a:r>
            <a:endParaRPr lang="en-US" dirty="0"/>
          </a:p>
          <a:p>
            <a:endParaRPr lang="en-US" dirty="0"/>
          </a:p>
        </p:txBody>
      </p:sp>
      <p:grpSp>
        <p:nvGrpSpPr>
          <p:cNvPr id="12" name="Group 11">
            <a:extLst>
              <a:ext uri="{FF2B5EF4-FFF2-40B4-BE49-F238E27FC236}">
                <a16:creationId xmlns:a16="http://schemas.microsoft.com/office/drawing/2014/main" xmlns="" id="{1911BB11-C0A2-6E4C-B2CA-B47DE8039541}"/>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49BBFCE0-F32A-EF49-AAEF-50708D3D8E60}"/>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62F134C2-7E46-DB4D-9270-06A0BB2ED1E9}"/>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B35B6644-BD13-6E47-B6AC-DA097477A923}"/>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6" name="Slide Number Placeholder 15">
            <a:extLst>
              <a:ext uri="{FF2B5EF4-FFF2-40B4-BE49-F238E27FC236}">
                <a16:creationId xmlns:a16="http://schemas.microsoft.com/office/drawing/2014/main" xmlns="" id="{2F2D99CD-7AF2-DF42-BAC6-1E1356A67741}"/>
              </a:ext>
            </a:extLst>
          </p:cNvPr>
          <p:cNvSpPr>
            <a:spLocks noGrp="1"/>
          </p:cNvSpPr>
          <p:nvPr>
            <p:ph type="sldNum" sz="quarter" idx="4"/>
          </p:nvPr>
        </p:nvSpPr>
        <p:spPr/>
        <p:txBody>
          <a:bodyPr/>
          <a:lstStyle/>
          <a:p>
            <a:r>
              <a:rPr lang="en-US"/>
              <a:t>Page </a:t>
            </a:r>
            <a:fld id="{5A9C12DC-491F-9444-86A2-13AC5C62A2FC}" type="slidenum">
              <a:rPr lang="en-US" smtClean="0"/>
              <a:pPr/>
              <a:t>140</a:t>
            </a:fld>
            <a:endParaRPr lang="en-US" dirty="0"/>
          </a:p>
        </p:txBody>
      </p:sp>
      <p:sp>
        <p:nvSpPr>
          <p:cNvPr id="17" name="Footer Placeholder 16">
            <a:extLst>
              <a:ext uri="{FF2B5EF4-FFF2-40B4-BE49-F238E27FC236}">
                <a16:creationId xmlns:a16="http://schemas.microsoft.com/office/drawing/2014/main" xmlns="" id="{B513BC66-2A41-9B40-97E5-F325792A5EFB}"/>
              </a:ext>
            </a:extLst>
          </p:cNvPr>
          <p:cNvSpPr>
            <a:spLocks noGrp="1"/>
          </p:cNvSpPr>
          <p:nvPr>
            <p:ph type="ftr" sz="quarter" idx="18"/>
          </p:nvPr>
        </p:nvSpPr>
        <p:spPr/>
        <p:txBody>
          <a:bodyPr/>
          <a:lstStyle/>
          <a:p>
            <a:r>
              <a:rPr lang="en-GB" dirty="0"/>
              <a:t>© 2018 AVEVA Group plc and its subsidiaries. All rights reserved.</a:t>
            </a:r>
          </a:p>
        </p:txBody>
      </p:sp>
      <p:sp>
        <p:nvSpPr>
          <p:cNvPr id="18" name="Rectangle 17">
            <a:hlinkClick r:id="rId4"/>
            <a:extLst>
              <a:ext uri="{FF2B5EF4-FFF2-40B4-BE49-F238E27FC236}">
                <a16:creationId xmlns:a16="http://schemas.microsoft.com/office/drawing/2014/main" xmlns="" id="{F455840B-43A0-0142-A405-E296F39D5E23}"/>
              </a:ext>
            </a:extLst>
          </p:cNvPr>
          <p:cNvSpPr/>
          <p:nvPr/>
        </p:nvSpPr>
        <p:spPr>
          <a:xfrm>
            <a:off x="4802345" y="4672581"/>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409569561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18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1" y="0"/>
            <a:ext cx="4564777" cy="2896568"/>
          </a:xfrm>
          <a:prstGeom prst="rect">
            <a:avLst/>
          </a:prstGeom>
          <a:noFill/>
          <a:ln>
            <a:noFill/>
          </a:ln>
        </p:spPr>
      </p:pic>
      <p:sp>
        <p:nvSpPr>
          <p:cNvPr id="3" name="Content Placeholder 2"/>
          <p:cNvSpPr>
            <a:spLocks noGrp="1"/>
          </p:cNvSpPr>
          <p:nvPr>
            <p:ph sz="quarter" idx="11"/>
          </p:nvPr>
        </p:nvSpPr>
        <p:spPr/>
        <p:txBody>
          <a:bodyPr/>
          <a:lstStyle/>
          <a:p>
            <a:pPr>
              <a:lnSpc>
                <a:spcPts val="1300"/>
              </a:lnSpc>
              <a:spcAft>
                <a:spcPts val="300"/>
              </a:spcAft>
            </a:pPr>
            <a:r>
              <a:rPr lang="en-US" sz="900" dirty="0"/>
              <a:t>Goals </a:t>
            </a:r>
          </a:p>
          <a:p>
            <a:pPr lvl="2">
              <a:lnSpc>
                <a:spcPts val="1300"/>
              </a:lnSpc>
              <a:spcAft>
                <a:spcPts val="300"/>
              </a:spcAft>
            </a:pPr>
            <a:r>
              <a:rPr lang="en-US" dirty="0"/>
              <a:t>Maintain high quality standards for EPA compliance</a:t>
            </a:r>
          </a:p>
          <a:p>
            <a:pPr lvl="2">
              <a:lnSpc>
                <a:spcPts val="1300"/>
              </a:lnSpc>
              <a:spcAft>
                <a:spcPts val="300"/>
              </a:spcAft>
            </a:pPr>
            <a:r>
              <a:rPr lang="en-US" dirty="0"/>
              <a:t>Increase efficiency of management for one of the world’s largest system platform installations</a:t>
            </a:r>
          </a:p>
          <a:p>
            <a:pPr lvl="2">
              <a:lnSpc>
                <a:spcPts val="1300"/>
              </a:lnSpc>
              <a:spcAft>
                <a:spcPts val="300"/>
              </a:spcAft>
            </a:pPr>
            <a:r>
              <a:rPr lang="en-US" dirty="0"/>
              <a:t>Enable better visibility and troubleshooting for over 1,500 sites</a:t>
            </a:r>
          </a:p>
          <a:p>
            <a:pPr lvl="2">
              <a:lnSpc>
                <a:spcPts val="1300"/>
              </a:lnSpc>
              <a:spcAft>
                <a:spcPts val="300"/>
              </a:spcAft>
            </a:pPr>
            <a:r>
              <a:rPr lang="en-US" dirty="0"/>
              <a:t>Provide higher capacity output while controlling costs</a:t>
            </a:r>
          </a:p>
          <a:p>
            <a:pPr>
              <a:lnSpc>
                <a:spcPts val="1300"/>
              </a:lnSpc>
              <a:spcAft>
                <a:spcPts val="300"/>
              </a:spcAft>
            </a:pPr>
            <a:r>
              <a:rPr lang="en-US" sz="900" dirty="0"/>
              <a:t>Challenges </a:t>
            </a:r>
          </a:p>
          <a:p>
            <a:pPr lvl="2">
              <a:lnSpc>
                <a:spcPts val="1300"/>
              </a:lnSpc>
              <a:spcAft>
                <a:spcPts val="300"/>
              </a:spcAft>
            </a:pPr>
            <a:r>
              <a:rPr lang="en-US" dirty="0"/>
              <a:t>More than 120 different platforms to be integrated</a:t>
            </a:r>
          </a:p>
          <a:p>
            <a:pPr lvl="2">
              <a:lnSpc>
                <a:spcPts val="1300"/>
              </a:lnSpc>
              <a:spcAft>
                <a:spcPts val="300"/>
              </a:spcAft>
            </a:pPr>
            <a:r>
              <a:rPr lang="en-US" dirty="0"/>
              <a:t>Needed faster deployment of new installations</a:t>
            </a:r>
          </a:p>
          <a:p>
            <a:pPr lvl="2">
              <a:lnSpc>
                <a:spcPts val="1300"/>
              </a:lnSpc>
              <a:spcAft>
                <a:spcPts val="300"/>
              </a:spcAft>
            </a:pPr>
            <a:r>
              <a:rPr lang="en-US" dirty="0"/>
              <a:t>Tough terrain with areas where radio and DSL communications </a:t>
            </a:r>
            <a:br>
              <a:rPr lang="en-US" dirty="0"/>
            </a:br>
            <a:r>
              <a:rPr lang="en-US" dirty="0"/>
              <a:t>can’t reach </a:t>
            </a:r>
          </a:p>
          <a:p>
            <a:pPr>
              <a:lnSpc>
                <a:spcPts val="1300"/>
              </a:lnSpc>
              <a:spcAft>
                <a:spcPts val="300"/>
              </a:spcAft>
            </a:pPr>
            <a:r>
              <a:rPr lang="en-US" sz="900" dirty="0"/>
              <a:t>Results </a:t>
            </a:r>
          </a:p>
          <a:p>
            <a:pPr lvl="2">
              <a:lnSpc>
                <a:spcPts val="1300"/>
              </a:lnSpc>
              <a:spcAft>
                <a:spcPts val="300"/>
              </a:spcAft>
            </a:pPr>
            <a:r>
              <a:rPr lang="en-US" dirty="0"/>
              <a:t>Output has increased from 12 million gallons to 20-30 million gallons</a:t>
            </a:r>
          </a:p>
          <a:p>
            <a:pPr lvl="2">
              <a:lnSpc>
                <a:spcPts val="1300"/>
              </a:lnSpc>
              <a:spcAft>
                <a:spcPts val="300"/>
              </a:spcAft>
            </a:pPr>
            <a:r>
              <a:rPr lang="en-US" dirty="0"/>
              <a:t>Cost savings estimated at $15 million over seven years</a:t>
            </a:r>
          </a:p>
          <a:p>
            <a:pPr lvl="2">
              <a:lnSpc>
                <a:spcPts val="1300"/>
              </a:lnSpc>
              <a:spcAft>
                <a:spcPts val="300"/>
              </a:spcAft>
            </a:pPr>
            <a:r>
              <a:rPr lang="en-US" dirty="0"/>
              <a:t>Fewer shutdowns and improved customer satisfaction due to proactive trouble shooting </a:t>
            </a:r>
          </a:p>
          <a:p>
            <a:pPr lvl="2">
              <a:lnSpc>
                <a:spcPts val="1300"/>
              </a:lnSpc>
              <a:spcAft>
                <a:spcPts val="300"/>
              </a:spcAft>
            </a:pPr>
            <a:r>
              <a:rPr lang="en-US" dirty="0"/>
              <a:t>Island-wide standardization for faster installations and increased operator ease-of-use</a:t>
            </a:r>
          </a:p>
          <a:p>
            <a:pPr lvl="2">
              <a:lnSpc>
                <a:spcPts val="1300"/>
              </a:lnSpc>
              <a:spcAft>
                <a:spcPts val="300"/>
              </a:spcAft>
            </a:pPr>
            <a:r>
              <a:rPr lang="en-US" dirty="0"/>
              <a:t>Clean, EPA-compliant water </a:t>
            </a:r>
          </a:p>
        </p:txBody>
      </p:sp>
      <p:sp>
        <p:nvSpPr>
          <p:cNvPr id="7" name="Text Placeholder 6"/>
          <p:cNvSpPr>
            <a:spLocks noGrp="1"/>
          </p:cNvSpPr>
          <p:nvPr>
            <p:ph type="body" sz="quarter" idx="15"/>
          </p:nvPr>
        </p:nvSpPr>
        <p:spPr>
          <a:xfrm>
            <a:off x="252413" y="185739"/>
            <a:ext cx="3749675" cy="582888"/>
          </a:xfrm>
        </p:spPr>
        <p:txBody>
          <a:bodyPr/>
          <a:lstStyle/>
          <a:p>
            <a:r>
              <a:rPr lang="en-US" dirty="0"/>
              <a:t>Puerto Rico Water &amp; Sewage Authority</a:t>
            </a:r>
            <a:r>
              <a:rPr lang="en-US" sz="1400" dirty="0">
                <a:solidFill>
                  <a:schemeClr val="accent2"/>
                </a:solidFill>
              </a:rPr>
              <a:t> Puerto Rico</a:t>
            </a:r>
          </a:p>
          <a:p>
            <a:r>
              <a:rPr lang="en-US" sz="1400" dirty="0">
                <a:solidFill>
                  <a:schemeClr val="accent2"/>
                </a:solidFill>
              </a:rPr>
              <a:t> </a:t>
            </a:r>
          </a:p>
          <a:p>
            <a:endParaRPr lang="en-US" dirty="0"/>
          </a:p>
        </p:txBody>
      </p:sp>
      <p:sp>
        <p:nvSpPr>
          <p:cNvPr id="8" name="Text Placeholder 7"/>
          <p:cNvSpPr>
            <a:spLocks noGrp="1"/>
          </p:cNvSpPr>
          <p:nvPr>
            <p:ph type="body" sz="quarter" idx="16"/>
          </p:nvPr>
        </p:nvSpPr>
        <p:spPr/>
        <p:txBody>
          <a:bodyPr/>
          <a:lstStyle/>
          <a:p>
            <a:pPr lvl="0"/>
            <a:r>
              <a:rPr lang="en-US" dirty="0"/>
              <a:t>Industry: Water and Wastewater</a:t>
            </a:r>
          </a:p>
          <a:p>
            <a:r>
              <a:rPr lang="en-US" dirty="0"/>
              <a:t>Products: InTouch HMI (Standard Edition)</a:t>
            </a:r>
          </a:p>
          <a:p>
            <a:r>
              <a:rPr lang="en-US" b="0" dirty="0">
                <a:solidFill>
                  <a:schemeClr val="tx1">
                    <a:lumMod val="65000"/>
                    <a:lumOff val="35000"/>
                  </a:schemeClr>
                </a:solidFill>
              </a:rPr>
              <a:t> “Using Wonderware software has made this plant the role model for the Metro region. It has helped us improve and maintain the quality of the water produced in this facility – which is excellent!” </a:t>
            </a:r>
          </a:p>
          <a:p>
            <a:r>
              <a:rPr lang="en-US" dirty="0"/>
              <a:t>Nancy Caceres, </a:t>
            </a:r>
            <a:r>
              <a:rPr lang="en-US" b="0" dirty="0"/>
              <a:t>Plant Manager-Guaynabo</a:t>
            </a:r>
          </a:p>
        </p:txBody>
      </p:sp>
      <p:grpSp>
        <p:nvGrpSpPr>
          <p:cNvPr id="12" name="Group 11">
            <a:extLst>
              <a:ext uri="{FF2B5EF4-FFF2-40B4-BE49-F238E27FC236}">
                <a16:creationId xmlns:a16="http://schemas.microsoft.com/office/drawing/2014/main" xmlns="" id="{92868290-A134-8C47-9508-C6DA7812151D}"/>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788DCB5A-76F0-1D4A-8893-0CB6B9D66EEC}"/>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90EBADAE-A5C0-FB4A-8225-27ECEB898797}"/>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57B310A4-879B-7D45-B161-A8E9C664DD8B}"/>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6" name="Slide Number Placeholder 15">
            <a:extLst>
              <a:ext uri="{FF2B5EF4-FFF2-40B4-BE49-F238E27FC236}">
                <a16:creationId xmlns:a16="http://schemas.microsoft.com/office/drawing/2014/main" xmlns="" id="{0B2833E7-1615-4541-B030-ACF83B3AB470}"/>
              </a:ext>
            </a:extLst>
          </p:cNvPr>
          <p:cNvSpPr>
            <a:spLocks noGrp="1"/>
          </p:cNvSpPr>
          <p:nvPr>
            <p:ph type="sldNum" sz="quarter" idx="4"/>
          </p:nvPr>
        </p:nvSpPr>
        <p:spPr/>
        <p:txBody>
          <a:bodyPr/>
          <a:lstStyle/>
          <a:p>
            <a:r>
              <a:rPr lang="en-US"/>
              <a:t>Page </a:t>
            </a:r>
            <a:fld id="{5A9C12DC-491F-9444-86A2-13AC5C62A2FC}" type="slidenum">
              <a:rPr lang="en-US" smtClean="0"/>
              <a:pPr/>
              <a:t>141</a:t>
            </a:fld>
            <a:endParaRPr lang="en-US" dirty="0"/>
          </a:p>
        </p:txBody>
      </p:sp>
      <p:sp>
        <p:nvSpPr>
          <p:cNvPr id="17" name="Footer Placeholder 16">
            <a:extLst>
              <a:ext uri="{FF2B5EF4-FFF2-40B4-BE49-F238E27FC236}">
                <a16:creationId xmlns:a16="http://schemas.microsoft.com/office/drawing/2014/main" xmlns="" id="{638438E6-62ED-EF48-B5BA-10BB46FB9341}"/>
              </a:ext>
            </a:extLst>
          </p:cNvPr>
          <p:cNvSpPr>
            <a:spLocks noGrp="1"/>
          </p:cNvSpPr>
          <p:nvPr>
            <p:ph type="ftr" sz="quarter" idx="18"/>
          </p:nvPr>
        </p:nvSpPr>
        <p:spPr/>
        <p:txBody>
          <a:bodyPr/>
          <a:lstStyle/>
          <a:p>
            <a:r>
              <a:rPr lang="en-GB" dirty="0"/>
              <a:t>© 2018 AVEVA Group plc and its subsidiaries. All rights reserved.</a:t>
            </a:r>
          </a:p>
        </p:txBody>
      </p:sp>
      <p:sp>
        <p:nvSpPr>
          <p:cNvPr id="18" name="Rectangle 17">
            <a:hlinkClick r:id="rId4"/>
            <a:extLst>
              <a:ext uri="{FF2B5EF4-FFF2-40B4-BE49-F238E27FC236}">
                <a16:creationId xmlns:a16="http://schemas.microsoft.com/office/drawing/2014/main" xmlns="" id="{ECC8B9DF-7E66-F246-AE51-CF53231234BC}"/>
              </a:ext>
            </a:extLst>
          </p:cNvPr>
          <p:cNvSpPr/>
          <p:nvPr/>
        </p:nvSpPr>
        <p:spPr>
          <a:xfrm>
            <a:off x="4802345" y="449841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21048221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0937" y="0"/>
            <a:ext cx="4533063" cy="2903848"/>
          </a:xfrm>
          <a:prstGeom prst="rect">
            <a:avLst/>
          </a:prstGeom>
        </p:spPr>
      </p:pic>
      <p:sp>
        <p:nvSpPr>
          <p:cNvPr id="4" name="Content Placeholder 3"/>
          <p:cNvSpPr>
            <a:spLocks noGrp="1"/>
          </p:cNvSpPr>
          <p:nvPr>
            <p:ph sz="quarter" idx="11"/>
          </p:nvPr>
        </p:nvSpPr>
        <p:spPr/>
        <p:txBody>
          <a:bodyPr/>
          <a:lstStyle/>
          <a:p>
            <a:pPr>
              <a:lnSpc>
                <a:spcPts val="1100"/>
              </a:lnSpc>
              <a:spcAft>
                <a:spcPts val="300"/>
              </a:spcAft>
            </a:pPr>
            <a:r>
              <a:rPr lang="en-US" sz="900" dirty="0"/>
              <a:t>Goals</a:t>
            </a:r>
          </a:p>
          <a:p>
            <a:pPr lvl="2">
              <a:lnSpc>
                <a:spcPts val="1100"/>
              </a:lnSpc>
              <a:spcAft>
                <a:spcPts val="300"/>
              </a:spcAft>
            </a:pPr>
            <a:r>
              <a:rPr lang="en-US" dirty="0"/>
              <a:t>To implement a mobile process management system to ensure the safety of the more than 46 million gallons of water produced each day</a:t>
            </a:r>
          </a:p>
          <a:p>
            <a:pPr lvl="2">
              <a:lnSpc>
                <a:spcPts val="1100"/>
              </a:lnSpc>
              <a:spcAft>
                <a:spcPts val="300"/>
              </a:spcAft>
            </a:pPr>
            <a:r>
              <a:rPr lang="en-US" dirty="0"/>
              <a:t>To enable field operators to access critical data via mobile devices for immediate decision-making onsite</a:t>
            </a:r>
          </a:p>
          <a:p>
            <a:pPr>
              <a:lnSpc>
                <a:spcPts val="1100"/>
              </a:lnSpc>
              <a:spcAft>
                <a:spcPts val="300"/>
              </a:spcAft>
            </a:pPr>
            <a:r>
              <a:rPr lang="en-US" sz="900" dirty="0"/>
              <a:t>Challenges</a:t>
            </a:r>
          </a:p>
          <a:p>
            <a:pPr lvl="2">
              <a:lnSpc>
                <a:spcPts val="1100"/>
              </a:lnSpc>
              <a:spcAft>
                <a:spcPts val="300"/>
              </a:spcAft>
            </a:pPr>
            <a:r>
              <a:rPr lang="en-US" dirty="0"/>
              <a:t>Had to keep an operator 24 hrs. a day at a SCADA desk or waiting for </a:t>
            </a:r>
            <a:br>
              <a:rPr lang="en-US" dirty="0"/>
            </a:br>
            <a:r>
              <a:rPr lang="en-US" dirty="0"/>
              <a:t>alarms to come in and people called or paged out</a:t>
            </a:r>
          </a:p>
          <a:p>
            <a:pPr lvl="2">
              <a:lnSpc>
                <a:spcPts val="1100"/>
              </a:lnSpc>
              <a:spcAft>
                <a:spcPts val="300"/>
              </a:spcAft>
            </a:pPr>
            <a:r>
              <a:rPr lang="en-US" dirty="0"/>
              <a:t>The County needed a better method to access data from the Process Historian and communicate it to operators in the field</a:t>
            </a:r>
          </a:p>
          <a:p>
            <a:pPr>
              <a:lnSpc>
                <a:spcPts val="1100"/>
              </a:lnSpc>
              <a:spcAft>
                <a:spcPts val="300"/>
              </a:spcAft>
            </a:pPr>
            <a:r>
              <a:rPr lang="en-US" sz="900" dirty="0"/>
              <a:t>Results</a:t>
            </a:r>
          </a:p>
          <a:p>
            <a:pPr lvl="2">
              <a:lnSpc>
                <a:spcPts val="1100"/>
              </a:lnSpc>
              <a:spcAft>
                <a:spcPts val="300"/>
              </a:spcAft>
            </a:pPr>
            <a:r>
              <a:rPr lang="en-US" dirty="0"/>
              <a:t>Actionable data with alarm points that can now be accessed in the field on any type of mobile device to effectively manage the production of 46 million gallons of water each day</a:t>
            </a:r>
          </a:p>
          <a:p>
            <a:pPr lvl="2">
              <a:lnSpc>
                <a:spcPts val="1100"/>
              </a:lnSpc>
              <a:spcAft>
                <a:spcPts val="300"/>
              </a:spcAft>
            </a:pPr>
            <a:r>
              <a:rPr lang="en-US" dirty="0"/>
              <a:t>Answers are provided to operators within minutes instead of a ½ hour to manage operations of Seminole County’s 10 Infrastructure</a:t>
            </a:r>
          </a:p>
          <a:p>
            <a:pPr lvl="2">
              <a:lnSpc>
                <a:spcPts val="1100"/>
              </a:lnSpc>
              <a:spcAft>
                <a:spcPts val="300"/>
              </a:spcAft>
            </a:pPr>
            <a:r>
              <a:rPr lang="en-US" dirty="0"/>
              <a:t>Having real-time data accessible on mobile devices eliminates the need to have managers drive to a water plant to take care of an issue</a:t>
            </a:r>
          </a:p>
          <a:p>
            <a:pPr lvl="2">
              <a:lnSpc>
                <a:spcPts val="1100"/>
              </a:lnSpc>
              <a:spcAft>
                <a:spcPts val="300"/>
              </a:spcAft>
            </a:pPr>
            <a:r>
              <a:rPr lang="en-US" dirty="0"/>
              <a:t>Operators receive alerts before alarms occur, enabling them to address an issue before it becomes a problem, and before the County’s 440,000 residents know there’s a problem</a:t>
            </a:r>
          </a:p>
          <a:p>
            <a:pPr lvl="2">
              <a:lnSpc>
                <a:spcPts val="1100"/>
              </a:lnSpc>
              <a:spcAft>
                <a:spcPts val="300"/>
              </a:spcAft>
            </a:pPr>
            <a:endParaRPr lang="en-US" dirty="0"/>
          </a:p>
        </p:txBody>
      </p:sp>
      <p:sp>
        <p:nvSpPr>
          <p:cNvPr id="7" name="Text Placeholder 6"/>
          <p:cNvSpPr>
            <a:spLocks noGrp="1"/>
          </p:cNvSpPr>
          <p:nvPr>
            <p:ph type="body" sz="quarter" idx="15"/>
          </p:nvPr>
        </p:nvSpPr>
        <p:spPr/>
        <p:txBody>
          <a:bodyPr/>
          <a:lstStyle/>
          <a:p>
            <a:r>
              <a:rPr lang="en-US" dirty="0"/>
              <a:t>Seminole County</a:t>
            </a:r>
          </a:p>
          <a:p>
            <a:r>
              <a:rPr lang="en-US" sz="1400" dirty="0">
                <a:solidFill>
                  <a:schemeClr val="accent2"/>
                </a:solidFill>
              </a:rPr>
              <a:t>Seminole County, Florida</a:t>
            </a:r>
          </a:p>
        </p:txBody>
      </p:sp>
      <p:sp>
        <p:nvSpPr>
          <p:cNvPr id="8" name="Text Placeholder 7"/>
          <p:cNvSpPr>
            <a:spLocks noGrp="1"/>
          </p:cNvSpPr>
          <p:nvPr>
            <p:ph type="body" sz="quarter" idx="16"/>
          </p:nvPr>
        </p:nvSpPr>
        <p:spPr/>
        <p:txBody>
          <a:bodyPr/>
          <a:lstStyle/>
          <a:p>
            <a:pPr lvl="0"/>
            <a:r>
              <a:rPr lang="en-US" dirty="0"/>
              <a:t>Industry: Water and Wastewater</a:t>
            </a:r>
          </a:p>
          <a:p>
            <a:r>
              <a:rPr lang="en-US" dirty="0"/>
              <a:t>Products: </a:t>
            </a:r>
            <a:r>
              <a:rPr lang="en-US" dirty="0" err="1"/>
              <a:t>SmartGlance</a:t>
            </a:r>
            <a:r>
              <a:rPr lang="en-US" dirty="0"/>
              <a:t> Mobile Reports</a:t>
            </a:r>
          </a:p>
          <a:p>
            <a:r>
              <a:rPr lang="en-US" b="0" dirty="0">
                <a:solidFill>
                  <a:schemeClr val="tx1">
                    <a:lumMod val="65000"/>
                    <a:lumOff val="35000"/>
                  </a:schemeClr>
                </a:solidFill>
              </a:rPr>
              <a:t>“The best part about the </a:t>
            </a:r>
            <a:r>
              <a:rPr lang="en-US" b="0" dirty="0" err="1">
                <a:solidFill>
                  <a:schemeClr val="tx1">
                    <a:lumMod val="65000"/>
                    <a:lumOff val="35000"/>
                  </a:schemeClr>
                </a:solidFill>
              </a:rPr>
              <a:t>SmartGlance</a:t>
            </a:r>
            <a:r>
              <a:rPr lang="en-US" b="0" dirty="0">
                <a:solidFill>
                  <a:schemeClr val="tx1">
                    <a:lumMod val="65000"/>
                    <a:lumOff val="35000"/>
                  </a:schemeClr>
                </a:solidFill>
              </a:rPr>
              <a:t> alerts, is that we get to the problem before it becomes a problem, and the residents of Seminole county never see a problem.” </a:t>
            </a:r>
          </a:p>
          <a:p>
            <a:r>
              <a:rPr lang="en-US" dirty="0"/>
              <a:t>Russell W. Carpenter, </a:t>
            </a:r>
            <a:r>
              <a:rPr lang="en-US" b="0" dirty="0"/>
              <a:t>Technology Coordinator</a:t>
            </a:r>
            <a:r>
              <a:rPr lang="en-US" dirty="0"/>
              <a:t> </a:t>
            </a:r>
          </a:p>
          <a:p>
            <a:endParaRPr lang="en-US" dirty="0"/>
          </a:p>
        </p:txBody>
      </p:sp>
      <p:grpSp>
        <p:nvGrpSpPr>
          <p:cNvPr id="10" name="Group 9">
            <a:extLst>
              <a:ext uri="{FF2B5EF4-FFF2-40B4-BE49-F238E27FC236}">
                <a16:creationId xmlns:a16="http://schemas.microsoft.com/office/drawing/2014/main" xmlns="" id="{373B45A9-0B55-9F4A-AFBB-769D97C3B91B}"/>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6F7B043E-172C-EE42-A196-E52803656004}"/>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3CB98542-E33E-F84A-B9D9-DC1C80FEA8A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C1D867F4-724D-BD4D-8C1B-3918BAA11512}"/>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Footer Placeholder 14">
            <a:extLst>
              <a:ext uri="{FF2B5EF4-FFF2-40B4-BE49-F238E27FC236}">
                <a16:creationId xmlns:a16="http://schemas.microsoft.com/office/drawing/2014/main" xmlns="" id="{D3B0302B-DC20-2B48-9594-6005AD586384}"/>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6B2BAA6F-9A89-3549-800F-3510C847FC4D}"/>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1513911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9174" y="0"/>
            <a:ext cx="4532970" cy="2896568"/>
          </a:xfrm>
          <a:prstGeom prst="rect">
            <a:avLst/>
          </a:prstGeom>
        </p:spPr>
      </p:pic>
      <p:sp>
        <p:nvSpPr>
          <p:cNvPr id="4" name="Content Placeholder 3"/>
          <p:cNvSpPr>
            <a:spLocks noGrp="1"/>
          </p:cNvSpPr>
          <p:nvPr>
            <p:ph sz="quarter" idx="11"/>
          </p:nvPr>
        </p:nvSpPr>
        <p:spPr>
          <a:xfrm>
            <a:off x="252413" y="1050317"/>
            <a:ext cx="3958252" cy="3418927"/>
          </a:xfrm>
        </p:spPr>
        <p:txBody>
          <a:bodyPr/>
          <a:lstStyle/>
          <a:p>
            <a:pPr>
              <a:lnSpc>
                <a:spcPts val="1100"/>
              </a:lnSpc>
              <a:spcAft>
                <a:spcPts val="300"/>
              </a:spcAft>
            </a:pPr>
            <a:r>
              <a:rPr lang="en-US" sz="900" dirty="0"/>
              <a:t>Goals </a:t>
            </a:r>
          </a:p>
          <a:p>
            <a:pPr lvl="2">
              <a:lnSpc>
                <a:spcPts val="1100"/>
              </a:lnSpc>
              <a:spcAft>
                <a:spcPts val="300"/>
              </a:spcAft>
            </a:pPr>
            <a:r>
              <a:rPr lang="en-US" dirty="0"/>
              <a:t>Increase the capabilities and efficiency of the main plant which supervises a complex regional aqueduct system</a:t>
            </a:r>
          </a:p>
          <a:p>
            <a:pPr lvl="2">
              <a:lnSpc>
                <a:spcPts val="1100"/>
              </a:lnSpc>
              <a:spcAft>
                <a:spcPts val="300"/>
              </a:spcAft>
            </a:pPr>
            <a:r>
              <a:rPr lang="en-US" dirty="0"/>
              <a:t>Better measure water output and gather </a:t>
            </a:r>
            <a:r>
              <a:rPr lang="en-US" dirty="0" err="1"/>
              <a:t>realtime</a:t>
            </a:r>
            <a:r>
              <a:rPr lang="en-US" dirty="0"/>
              <a:t> data to more accurately identify waste</a:t>
            </a:r>
          </a:p>
          <a:p>
            <a:pPr lvl="2">
              <a:lnSpc>
                <a:spcPts val="1100"/>
              </a:lnSpc>
              <a:spcAft>
                <a:spcPts val="300"/>
              </a:spcAft>
            </a:pPr>
            <a:r>
              <a:rPr lang="en-US" dirty="0"/>
              <a:t>Find a flexible and scalable platform to support the entire system</a:t>
            </a:r>
          </a:p>
          <a:p>
            <a:pPr>
              <a:lnSpc>
                <a:spcPts val="1100"/>
              </a:lnSpc>
              <a:spcAft>
                <a:spcPts val="300"/>
              </a:spcAft>
            </a:pPr>
            <a:r>
              <a:rPr lang="en-US" sz="900" dirty="0"/>
              <a:t>Challenges </a:t>
            </a:r>
          </a:p>
          <a:p>
            <a:pPr lvl="2">
              <a:lnSpc>
                <a:spcPts val="1100"/>
              </a:lnSpc>
              <a:spcAft>
                <a:spcPts val="300"/>
              </a:spcAft>
            </a:pPr>
            <a:r>
              <a:rPr lang="en-US" dirty="0"/>
              <a:t>The enormity of the system and the geography of the area makes it difficult to accurately record the volume of water produced </a:t>
            </a:r>
          </a:p>
          <a:p>
            <a:pPr>
              <a:lnSpc>
                <a:spcPts val="1100"/>
              </a:lnSpc>
              <a:spcAft>
                <a:spcPts val="300"/>
              </a:spcAft>
            </a:pPr>
            <a:r>
              <a:rPr lang="en-US" sz="900" dirty="0"/>
              <a:t>Results </a:t>
            </a:r>
          </a:p>
          <a:p>
            <a:pPr lvl="2">
              <a:lnSpc>
                <a:spcPts val="1100"/>
              </a:lnSpc>
              <a:spcAft>
                <a:spcPts val="300"/>
              </a:spcAft>
            </a:pPr>
            <a:r>
              <a:rPr lang="en-US" dirty="0" err="1"/>
              <a:t>Società</a:t>
            </a:r>
            <a:r>
              <a:rPr lang="en-US" dirty="0"/>
              <a:t> </a:t>
            </a:r>
            <a:r>
              <a:rPr lang="en-US" dirty="0" err="1"/>
              <a:t>Risorse</a:t>
            </a:r>
            <a:r>
              <a:rPr lang="en-US" dirty="0"/>
              <a:t> </a:t>
            </a:r>
            <a:r>
              <a:rPr lang="en-US" dirty="0" err="1"/>
              <a:t>Idriche</a:t>
            </a:r>
            <a:r>
              <a:rPr lang="en-US" dirty="0"/>
              <a:t> </a:t>
            </a:r>
            <a:r>
              <a:rPr lang="en-US" dirty="0" err="1"/>
              <a:t>Calabresi</a:t>
            </a:r>
            <a:r>
              <a:rPr lang="en-US" dirty="0"/>
              <a:t> (So. </a:t>
            </a:r>
            <a:r>
              <a:rPr lang="en-US" dirty="0" err="1"/>
              <a:t>Ri.Cal</a:t>
            </a:r>
            <a:r>
              <a:rPr lang="en-US" dirty="0"/>
              <a:t>. S.p.A.) now monitors and controls a huge system with 200 aqueduct systems, four dams, 10 derivation crossbars, 14 wastewater plants, 300 lifting stations and almost 1,000 tanks</a:t>
            </a:r>
          </a:p>
          <a:p>
            <a:pPr lvl="2">
              <a:lnSpc>
                <a:spcPts val="1100"/>
              </a:lnSpc>
              <a:spcAft>
                <a:spcPts val="300"/>
              </a:spcAft>
            </a:pPr>
            <a:r>
              <a:rPr lang="en-US" dirty="0"/>
              <a:t>The new Wonderware solution brings </a:t>
            </a:r>
            <a:r>
              <a:rPr lang="en-US" dirty="0" err="1"/>
              <a:t>realtime</a:t>
            </a:r>
            <a:r>
              <a:rPr lang="en-US" dirty="0"/>
              <a:t> data to operators in the central plant, allowing them to visualize problems on remote machinery and respond to them immediately and automatically</a:t>
            </a:r>
          </a:p>
          <a:p>
            <a:pPr lvl="2">
              <a:lnSpc>
                <a:spcPts val="1100"/>
              </a:lnSpc>
              <a:spcAft>
                <a:spcPts val="300"/>
              </a:spcAft>
            </a:pPr>
            <a:r>
              <a:rPr lang="en-US" dirty="0"/>
              <a:t>Accurate data is being collected for reporting and analysis, which is valuable for current and future planning </a:t>
            </a:r>
          </a:p>
          <a:p>
            <a:pPr lvl="2">
              <a:lnSpc>
                <a:spcPts val="1100"/>
              </a:lnSpc>
              <a:spcAft>
                <a:spcPts val="300"/>
              </a:spcAft>
            </a:pPr>
            <a:r>
              <a:rPr lang="en-US" dirty="0"/>
              <a:t>With the great success of the pilot program, the Wonderware solution will be implemented across the entire system; immediate ROI is expected </a:t>
            </a:r>
          </a:p>
        </p:txBody>
      </p:sp>
      <p:sp>
        <p:nvSpPr>
          <p:cNvPr id="7" name="Text Placeholder 6"/>
          <p:cNvSpPr>
            <a:spLocks noGrp="1"/>
          </p:cNvSpPr>
          <p:nvPr>
            <p:ph type="body" sz="quarter" idx="15"/>
          </p:nvPr>
        </p:nvSpPr>
        <p:spPr>
          <a:xfrm>
            <a:off x="252413" y="185739"/>
            <a:ext cx="4358811" cy="582888"/>
          </a:xfrm>
        </p:spPr>
        <p:txBody>
          <a:bodyPr/>
          <a:lstStyle/>
          <a:p>
            <a:r>
              <a:rPr lang="en-US" dirty="0" err="1"/>
              <a:t>Società</a:t>
            </a:r>
            <a:r>
              <a:rPr lang="en-US" dirty="0"/>
              <a:t> </a:t>
            </a:r>
            <a:r>
              <a:rPr lang="en-US" dirty="0" err="1"/>
              <a:t>Risorse</a:t>
            </a:r>
            <a:r>
              <a:rPr lang="en-US" dirty="0"/>
              <a:t> </a:t>
            </a:r>
            <a:r>
              <a:rPr lang="en-US" dirty="0" err="1"/>
              <a:t>Idriche</a:t>
            </a:r>
            <a:r>
              <a:rPr lang="en-US" dirty="0"/>
              <a:t> </a:t>
            </a:r>
            <a:r>
              <a:rPr lang="en-US" dirty="0" err="1"/>
              <a:t>Calabresi</a:t>
            </a:r>
            <a:endParaRPr lang="en-US" dirty="0"/>
          </a:p>
          <a:p>
            <a:r>
              <a:rPr lang="en-US" sz="1400" dirty="0">
                <a:solidFill>
                  <a:schemeClr val="accent2"/>
                </a:solidFill>
              </a:rPr>
              <a:t>Italy</a:t>
            </a:r>
          </a:p>
          <a:p>
            <a:r>
              <a:rPr lang="en-US" dirty="0"/>
              <a:t> </a:t>
            </a:r>
          </a:p>
          <a:p>
            <a:endParaRPr lang="en-US" dirty="0"/>
          </a:p>
        </p:txBody>
      </p:sp>
      <p:sp>
        <p:nvSpPr>
          <p:cNvPr id="3" name="Text Placeholder 2"/>
          <p:cNvSpPr>
            <a:spLocks noGrp="1"/>
          </p:cNvSpPr>
          <p:nvPr>
            <p:ph type="body" sz="quarter" idx="16"/>
          </p:nvPr>
        </p:nvSpPr>
        <p:spPr/>
        <p:txBody>
          <a:bodyPr/>
          <a:lstStyle/>
          <a:p>
            <a:pPr lvl="0"/>
            <a:r>
              <a:rPr lang="en-US" dirty="0"/>
              <a:t>Industry: Water and Wastewater</a:t>
            </a:r>
          </a:p>
          <a:p>
            <a:r>
              <a:rPr lang="en-US" dirty="0"/>
              <a:t>Products: System Platform, InTouch HMI  (Standard Edition) for Terminal Services,</a:t>
            </a:r>
            <a:br>
              <a:rPr lang="en-US" dirty="0"/>
            </a:br>
            <a:r>
              <a:rPr lang="en-US" dirty="0"/>
              <a:t>Process Historian</a:t>
            </a:r>
          </a:p>
          <a:p>
            <a:r>
              <a:rPr lang="en-US" b="0" dirty="0">
                <a:solidFill>
                  <a:schemeClr val="tx1">
                    <a:lumMod val="65000"/>
                    <a:lumOff val="35000"/>
                  </a:schemeClr>
                </a:solidFill>
              </a:rPr>
              <a:t>“By the end of the test phase, the Wonderware solution will provide immediate ROI and justify our investment.” </a:t>
            </a:r>
          </a:p>
          <a:p>
            <a:r>
              <a:rPr lang="en-US" dirty="0" err="1"/>
              <a:t>Sergia</a:t>
            </a:r>
            <a:r>
              <a:rPr lang="en-US" dirty="0"/>
              <a:t> De Marco, </a:t>
            </a:r>
            <a:r>
              <a:rPr lang="en-US" b="0" dirty="0"/>
              <a:t>General Director, </a:t>
            </a:r>
            <a:r>
              <a:rPr lang="en-US" b="0" dirty="0" err="1"/>
              <a:t>Società</a:t>
            </a:r>
            <a:r>
              <a:rPr lang="en-US" b="0" dirty="0"/>
              <a:t> </a:t>
            </a:r>
            <a:r>
              <a:rPr lang="en-US" b="0" dirty="0" err="1"/>
              <a:t>Risorse</a:t>
            </a:r>
            <a:r>
              <a:rPr lang="en-US" b="0" dirty="0"/>
              <a:t> </a:t>
            </a:r>
            <a:r>
              <a:rPr lang="en-US" b="0" dirty="0" err="1"/>
              <a:t>Idriche</a:t>
            </a:r>
            <a:r>
              <a:rPr lang="en-US" b="0" dirty="0"/>
              <a:t> </a:t>
            </a:r>
            <a:r>
              <a:rPr lang="en-US" b="0" dirty="0" err="1"/>
              <a:t>Calabresi</a:t>
            </a:r>
            <a:endParaRPr lang="en-US" dirty="0"/>
          </a:p>
          <a:p>
            <a:endParaRPr lang="en-US" dirty="0"/>
          </a:p>
        </p:txBody>
      </p:sp>
      <p:grpSp>
        <p:nvGrpSpPr>
          <p:cNvPr id="11" name="Group 10">
            <a:extLst>
              <a:ext uri="{FF2B5EF4-FFF2-40B4-BE49-F238E27FC236}">
                <a16:creationId xmlns:a16="http://schemas.microsoft.com/office/drawing/2014/main" xmlns="" id="{006B0621-2A1D-974E-B62C-D3BD61D3717E}"/>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22F4DFB6-17FB-2545-8FC8-34B5B85D3DA6}"/>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F5EF161E-8793-1840-BFC6-96DD21B9BD92}"/>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CA34C005-63F7-9A44-B86C-8DF0957850F1}"/>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3B12A9A5-EB9D-8849-AF8C-019A1BFB228B}"/>
              </a:ext>
            </a:extLst>
          </p:cNvPr>
          <p:cNvSpPr>
            <a:spLocks noGrp="1"/>
          </p:cNvSpPr>
          <p:nvPr>
            <p:ph type="sldNum" sz="quarter" idx="4"/>
          </p:nvPr>
        </p:nvSpPr>
        <p:spPr/>
        <p:txBody>
          <a:bodyPr/>
          <a:lstStyle/>
          <a:p>
            <a:r>
              <a:rPr lang="en-US"/>
              <a:t>Page </a:t>
            </a:r>
            <a:fld id="{5A9C12DC-491F-9444-86A2-13AC5C62A2FC}" type="slidenum">
              <a:rPr lang="en-US" smtClean="0"/>
              <a:pPr/>
              <a:t>143</a:t>
            </a:fld>
            <a:endParaRPr lang="en-US" dirty="0"/>
          </a:p>
        </p:txBody>
      </p:sp>
      <p:sp>
        <p:nvSpPr>
          <p:cNvPr id="16" name="Footer Placeholder 15">
            <a:extLst>
              <a:ext uri="{FF2B5EF4-FFF2-40B4-BE49-F238E27FC236}">
                <a16:creationId xmlns:a16="http://schemas.microsoft.com/office/drawing/2014/main" xmlns="" id="{0732BB27-69A6-EF4F-AC5C-589865C179C5}"/>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extLst>
              <a:ext uri="{FF2B5EF4-FFF2-40B4-BE49-F238E27FC236}">
                <a16:creationId xmlns:a16="http://schemas.microsoft.com/office/drawing/2014/main" xmlns="" id="{CCA2C87E-2350-D543-85B3-6E5DE2BD04C7}"/>
              </a:ext>
            </a:extLst>
          </p:cNvPr>
          <p:cNvSpPr/>
          <p:nvPr/>
        </p:nvSpPr>
        <p:spPr>
          <a:xfrm>
            <a:off x="4802345" y="4473736"/>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422936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2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1" y="0"/>
            <a:ext cx="4564773" cy="2896568"/>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Improve maintenance project and equipment status tracking</a:t>
            </a:r>
          </a:p>
          <a:p>
            <a:pPr lvl="2"/>
            <a:r>
              <a:rPr lang="en-US" dirty="0"/>
              <a:t>Reduce inaccurate recordkeeping</a:t>
            </a:r>
          </a:p>
          <a:p>
            <a:pPr lvl="2"/>
            <a:r>
              <a:rPr lang="en-US" dirty="0"/>
              <a:t>Increase employee performance</a:t>
            </a:r>
          </a:p>
          <a:p>
            <a:r>
              <a:rPr lang="en-US" sz="900" dirty="0"/>
              <a:t>Challenges </a:t>
            </a:r>
          </a:p>
          <a:p>
            <a:pPr lvl="2"/>
            <a:r>
              <a:rPr lang="en-US" dirty="0"/>
              <a:t>Automate the maintenance planning and scheduling system, reduce paperwork and free field technicians from costly, time consuming, and potentially inaccurate paper recordkeeping</a:t>
            </a:r>
          </a:p>
          <a:p>
            <a:r>
              <a:rPr lang="en-US" sz="900" dirty="0"/>
              <a:t>Results </a:t>
            </a:r>
          </a:p>
          <a:p>
            <a:pPr lvl="2"/>
            <a:r>
              <a:rPr lang="en-US" dirty="0"/>
              <a:t>In its first year of operation, expected savings is about $17,000 </a:t>
            </a:r>
            <a:br>
              <a:rPr lang="en-US" dirty="0"/>
            </a:br>
            <a:r>
              <a:rPr lang="en-US" dirty="0"/>
              <a:t>in work order processing and $33,000 in reduced administrative costs</a:t>
            </a:r>
          </a:p>
          <a:p>
            <a:pPr lvl="2"/>
            <a:r>
              <a:rPr lang="en-US" dirty="0"/>
              <a:t>More efficient work order processing and timely maintenance </a:t>
            </a:r>
            <a:br>
              <a:rPr lang="en-US" dirty="0"/>
            </a:br>
            <a:r>
              <a:rPr lang="en-US" dirty="0"/>
              <a:t>project tracking</a:t>
            </a:r>
          </a:p>
          <a:p>
            <a:pPr lvl="2"/>
            <a:r>
              <a:rPr lang="en-US" dirty="0"/>
              <a:t>Improved accuracy in form completion, employee performance management and equipment status tracking</a:t>
            </a:r>
          </a:p>
        </p:txBody>
      </p:sp>
      <p:sp>
        <p:nvSpPr>
          <p:cNvPr id="7" name="Text Placeholder 6"/>
          <p:cNvSpPr>
            <a:spLocks noGrp="1"/>
          </p:cNvSpPr>
          <p:nvPr>
            <p:ph type="body" sz="quarter" idx="15"/>
          </p:nvPr>
        </p:nvSpPr>
        <p:spPr/>
        <p:txBody>
          <a:bodyPr/>
          <a:lstStyle/>
          <a:p>
            <a:r>
              <a:rPr lang="en-US" dirty="0"/>
              <a:t>Southern Nevada Water System</a:t>
            </a:r>
          </a:p>
          <a:p>
            <a:r>
              <a:rPr lang="en-US" sz="1400" dirty="0">
                <a:solidFill>
                  <a:schemeClr val="accent2"/>
                </a:solidFill>
              </a:rPr>
              <a:t>United States</a:t>
            </a:r>
          </a:p>
        </p:txBody>
      </p:sp>
      <p:sp>
        <p:nvSpPr>
          <p:cNvPr id="3" name="Text Placeholder 2"/>
          <p:cNvSpPr>
            <a:spLocks noGrp="1"/>
          </p:cNvSpPr>
          <p:nvPr>
            <p:ph type="body" sz="quarter" idx="16"/>
          </p:nvPr>
        </p:nvSpPr>
        <p:spPr/>
        <p:txBody>
          <a:bodyPr/>
          <a:lstStyle/>
          <a:p>
            <a:pPr lvl="0"/>
            <a:r>
              <a:rPr lang="en-US" dirty="0"/>
              <a:t>Industry: Water and Wastewater</a:t>
            </a:r>
          </a:p>
          <a:p>
            <a:r>
              <a:rPr lang="en-US" dirty="0"/>
              <a:t>Products: InTouch HMI  (Standard Edition)</a:t>
            </a:r>
          </a:p>
          <a:p>
            <a:r>
              <a:rPr lang="en-US" b="0" dirty="0">
                <a:solidFill>
                  <a:schemeClr val="tx1">
                    <a:lumMod val="65000"/>
                    <a:lumOff val="35000"/>
                  </a:schemeClr>
                </a:solidFill>
              </a:rPr>
              <a:t>“In addition to eliminating paper shuffling, we avoid problems related to lost or inaccurately completed forms. We save cost of producing, filing, and sorting work orders, and we have better tracking of employee performance and equipment status.” </a:t>
            </a:r>
          </a:p>
          <a:p>
            <a:r>
              <a:rPr lang="en-US" dirty="0"/>
              <a:t>Jeffrey Deitch, </a:t>
            </a:r>
            <a:r>
              <a:rPr lang="en-US" b="0" dirty="0"/>
              <a:t>Business Systems Analyst with the Technology and Special Projects Technology and Special Projects</a:t>
            </a:r>
          </a:p>
          <a:p>
            <a:endParaRPr lang="en-US" dirty="0"/>
          </a:p>
          <a:p>
            <a:endParaRPr lang="en-US" dirty="0"/>
          </a:p>
        </p:txBody>
      </p:sp>
      <p:grpSp>
        <p:nvGrpSpPr>
          <p:cNvPr id="11" name="Group 10">
            <a:extLst>
              <a:ext uri="{FF2B5EF4-FFF2-40B4-BE49-F238E27FC236}">
                <a16:creationId xmlns:a16="http://schemas.microsoft.com/office/drawing/2014/main" xmlns="" id="{10C5AF4D-60A7-CA4F-84D7-DC3974233494}"/>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8CC23F6B-6D81-A04E-B73A-1B5F86FB0171}"/>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0CAA9149-DD7C-2849-A06A-EB8AFDFC3D0D}"/>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8AEB7C1-3DC6-D24D-9FC1-B1B33A401596}"/>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16B96E0C-C377-ED46-96C3-A68B5747B9EF}"/>
              </a:ext>
            </a:extLst>
          </p:cNvPr>
          <p:cNvSpPr>
            <a:spLocks noGrp="1"/>
          </p:cNvSpPr>
          <p:nvPr>
            <p:ph type="sldNum" sz="quarter" idx="4"/>
          </p:nvPr>
        </p:nvSpPr>
        <p:spPr/>
        <p:txBody>
          <a:bodyPr/>
          <a:lstStyle/>
          <a:p>
            <a:r>
              <a:rPr lang="en-US"/>
              <a:t>Page </a:t>
            </a:r>
            <a:fld id="{5A9C12DC-491F-9444-86A2-13AC5C62A2FC}" type="slidenum">
              <a:rPr lang="en-US" smtClean="0"/>
              <a:pPr/>
              <a:t>144</a:t>
            </a:fld>
            <a:endParaRPr lang="en-US" dirty="0"/>
          </a:p>
        </p:txBody>
      </p:sp>
      <p:sp>
        <p:nvSpPr>
          <p:cNvPr id="15" name="Footer Placeholder 14">
            <a:extLst>
              <a:ext uri="{FF2B5EF4-FFF2-40B4-BE49-F238E27FC236}">
                <a16:creationId xmlns:a16="http://schemas.microsoft.com/office/drawing/2014/main" xmlns="" id="{6C867248-6292-5E4D-A5A6-56448E2EE2E8}"/>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extLst>
              <a:ext uri="{FF2B5EF4-FFF2-40B4-BE49-F238E27FC236}">
                <a16:creationId xmlns:a16="http://schemas.microsoft.com/office/drawing/2014/main" xmlns="" id="{3A2C364D-77C8-1B4B-9ECA-F72B2F260708}"/>
              </a:ext>
            </a:extLst>
          </p:cNvPr>
          <p:cNvSpPr/>
          <p:nvPr/>
        </p:nvSpPr>
        <p:spPr>
          <a:xfrm>
            <a:off x="4802345" y="4804986"/>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7210026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22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1" y="4222"/>
            <a:ext cx="4561030" cy="2892346"/>
          </a:xfrm>
          <a:prstGeom prst="rect">
            <a:avLst/>
          </a:prstGeom>
          <a:noFill/>
          <a:ln>
            <a:noFill/>
          </a:ln>
        </p:spPr>
      </p:pic>
      <p:sp>
        <p:nvSpPr>
          <p:cNvPr id="4" name="Content Placeholder 3"/>
          <p:cNvSpPr>
            <a:spLocks noGrp="1"/>
          </p:cNvSpPr>
          <p:nvPr>
            <p:ph sz="quarter" idx="11"/>
          </p:nvPr>
        </p:nvSpPr>
        <p:spPr>
          <a:xfrm>
            <a:off x="252413" y="1050317"/>
            <a:ext cx="4111420" cy="3418927"/>
          </a:xfrm>
        </p:spPr>
        <p:txBody>
          <a:bodyPr/>
          <a:lstStyle/>
          <a:p>
            <a:pPr>
              <a:lnSpc>
                <a:spcPts val="1100"/>
              </a:lnSpc>
              <a:spcAft>
                <a:spcPts val="200"/>
              </a:spcAft>
            </a:pPr>
            <a:r>
              <a:rPr lang="en-US" sz="900" dirty="0"/>
              <a:t>Goals </a:t>
            </a:r>
          </a:p>
          <a:p>
            <a:pPr lvl="2">
              <a:lnSpc>
                <a:spcPts val="1100"/>
              </a:lnSpc>
              <a:spcAft>
                <a:spcPts val="200"/>
              </a:spcAft>
            </a:pPr>
            <a:r>
              <a:rPr lang="en-US" dirty="0"/>
              <a:t>Transition from a limited-capacity system to a new, more scalable water management solution</a:t>
            </a:r>
          </a:p>
          <a:p>
            <a:pPr lvl="2">
              <a:lnSpc>
                <a:spcPts val="1100"/>
              </a:lnSpc>
              <a:spcAft>
                <a:spcPts val="200"/>
              </a:spcAft>
            </a:pPr>
            <a:r>
              <a:rPr lang="en-US" dirty="0"/>
              <a:t>The new solution needed to enable operators to make changes and additions without outside technical assistance</a:t>
            </a:r>
          </a:p>
          <a:p>
            <a:pPr>
              <a:lnSpc>
                <a:spcPts val="1100"/>
              </a:lnSpc>
              <a:spcAft>
                <a:spcPts val="200"/>
              </a:spcAft>
            </a:pPr>
            <a:r>
              <a:rPr lang="en-US" sz="900" dirty="0"/>
              <a:t>Challenges </a:t>
            </a:r>
          </a:p>
          <a:p>
            <a:pPr lvl="2">
              <a:lnSpc>
                <a:spcPts val="1100"/>
              </a:lnSpc>
              <a:spcAft>
                <a:spcPts val="200"/>
              </a:spcAft>
            </a:pPr>
            <a:r>
              <a:rPr lang="en-US" dirty="0"/>
              <a:t>The former SCADA system was limited to 48 sites and was not adaptable to Spokane’s growing needs</a:t>
            </a:r>
          </a:p>
          <a:p>
            <a:pPr lvl="2">
              <a:lnSpc>
                <a:spcPts val="1100"/>
              </a:lnSpc>
              <a:spcAft>
                <a:spcPts val="200"/>
              </a:spcAft>
            </a:pPr>
            <a:r>
              <a:rPr lang="en-US" dirty="0"/>
              <a:t>Obsolete telemetry caused slow communications between the central control site and remote stations</a:t>
            </a:r>
          </a:p>
          <a:p>
            <a:pPr>
              <a:lnSpc>
                <a:spcPts val="1100"/>
              </a:lnSpc>
              <a:spcAft>
                <a:spcPts val="200"/>
              </a:spcAft>
            </a:pPr>
            <a:r>
              <a:rPr lang="en-US" sz="900" dirty="0"/>
              <a:t>Results </a:t>
            </a:r>
          </a:p>
          <a:p>
            <a:pPr lvl="2">
              <a:lnSpc>
                <a:spcPts val="1100"/>
              </a:lnSpc>
              <a:spcAft>
                <a:spcPts val="200"/>
              </a:spcAft>
            </a:pPr>
            <a:r>
              <a:rPr lang="en-US" dirty="0"/>
              <a:t>The Upriver Dam generates over 70 million kilowatts of electricity annually, which is enough to power the water plant, contributing to the department’s sustainability efforts</a:t>
            </a:r>
          </a:p>
          <a:p>
            <a:pPr lvl="2">
              <a:lnSpc>
                <a:spcPts val="1100"/>
              </a:lnSpc>
              <a:spcAft>
                <a:spcPts val="200"/>
              </a:spcAft>
            </a:pPr>
            <a:r>
              <a:rPr lang="en-US" dirty="0"/>
              <a:t>Lost water rates (measuring water wasted due to leaks, inaccurate metering or slow repairs) are at 6%, among the lowest in the nation</a:t>
            </a:r>
          </a:p>
          <a:p>
            <a:pPr lvl="2">
              <a:lnSpc>
                <a:spcPts val="1100"/>
              </a:lnSpc>
              <a:spcAft>
                <a:spcPts val="200"/>
              </a:spcAft>
            </a:pPr>
            <a:r>
              <a:rPr lang="en-US" dirty="0"/>
              <a:t>The Wonderware system enables remote monitoring and control which has cut the frequency of travel to stations by about two thirds while saving on vehicles and fuel </a:t>
            </a:r>
          </a:p>
          <a:p>
            <a:pPr lvl="2">
              <a:lnSpc>
                <a:spcPts val="1100"/>
              </a:lnSpc>
              <a:spcAft>
                <a:spcPts val="200"/>
              </a:spcAft>
            </a:pPr>
            <a:r>
              <a:rPr lang="en-US" dirty="0"/>
              <a:t>The redundant SCADA system guarantees uninterrupted operations for the City of Spokane, 24/7</a:t>
            </a:r>
          </a:p>
          <a:p>
            <a:pPr lvl="2">
              <a:lnSpc>
                <a:spcPts val="1100"/>
              </a:lnSpc>
              <a:spcAft>
                <a:spcPts val="200"/>
              </a:spcAft>
            </a:pPr>
            <a:r>
              <a:rPr lang="en-US" dirty="0"/>
              <a:t>The solution’s scalable architecture and object based implementation empower in-house staff to deploy applications and perform changes without outside help</a:t>
            </a:r>
          </a:p>
        </p:txBody>
      </p:sp>
      <p:sp>
        <p:nvSpPr>
          <p:cNvPr id="7" name="Text Placeholder 6"/>
          <p:cNvSpPr>
            <a:spLocks noGrp="1"/>
          </p:cNvSpPr>
          <p:nvPr>
            <p:ph type="body" sz="quarter" idx="15"/>
          </p:nvPr>
        </p:nvSpPr>
        <p:spPr/>
        <p:txBody>
          <a:bodyPr/>
          <a:lstStyle/>
          <a:p>
            <a:r>
              <a:rPr lang="en-US" dirty="0"/>
              <a:t>Spokane Water Department</a:t>
            </a:r>
          </a:p>
          <a:p>
            <a:r>
              <a:rPr lang="en-US" sz="1400" dirty="0">
                <a:solidFill>
                  <a:schemeClr val="accent2"/>
                </a:solidFill>
              </a:rPr>
              <a:t>Spokane, Washington</a:t>
            </a:r>
          </a:p>
        </p:txBody>
      </p:sp>
      <p:sp>
        <p:nvSpPr>
          <p:cNvPr id="8" name="Text Placeholder 7"/>
          <p:cNvSpPr>
            <a:spLocks noGrp="1"/>
          </p:cNvSpPr>
          <p:nvPr>
            <p:ph type="body" sz="quarter" idx="16"/>
          </p:nvPr>
        </p:nvSpPr>
        <p:spPr/>
        <p:txBody>
          <a:bodyPr/>
          <a:lstStyle/>
          <a:p>
            <a:pPr lvl="0"/>
            <a:r>
              <a:rPr lang="en-US" dirty="0"/>
              <a:t>Industry: Water and Wastewater</a:t>
            </a:r>
          </a:p>
          <a:p>
            <a:r>
              <a:rPr lang="en-US" dirty="0"/>
              <a:t>Products: Process Historian Client, InTouch HMI  (Standard Edition), System Platform</a:t>
            </a:r>
            <a:endParaRPr lang="en-US" sz="1000" b="0" dirty="0">
              <a:solidFill>
                <a:schemeClr val="tx1">
                  <a:lumMod val="65000"/>
                  <a:lumOff val="35000"/>
                </a:schemeClr>
              </a:solidFill>
            </a:endParaRPr>
          </a:p>
          <a:p>
            <a:r>
              <a:rPr lang="en-US" b="0" dirty="0">
                <a:solidFill>
                  <a:schemeClr val="tx1">
                    <a:lumMod val="65000"/>
                    <a:lumOff val="35000"/>
                  </a:schemeClr>
                </a:solidFill>
              </a:rPr>
              <a:t>“The real value to us is that we have continuous monitoring and can identify problems more quickly. You have confidence that what the system is telling you is correct.” </a:t>
            </a:r>
          </a:p>
          <a:p>
            <a:r>
              <a:rPr lang="en-US" dirty="0"/>
              <a:t>Mark Cleveland, </a:t>
            </a:r>
            <a:r>
              <a:rPr lang="en-US" b="0" dirty="0"/>
              <a:t>Operations Supervisor </a:t>
            </a:r>
          </a:p>
          <a:p>
            <a:endParaRPr lang="en-US" dirty="0"/>
          </a:p>
          <a:p>
            <a:endParaRPr lang="en-US" dirty="0"/>
          </a:p>
        </p:txBody>
      </p:sp>
      <p:grpSp>
        <p:nvGrpSpPr>
          <p:cNvPr id="11" name="Group 10">
            <a:extLst>
              <a:ext uri="{FF2B5EF4-FFF2-40B4-BE49-F238E27FC236}">
                <a16:creationId xmlns:a16="http://schemas.microsoft.com/office/drawing/2014/main" xmlns="" id="{E685B609-DDA2-7648-9CF9-ECB97222687C}"/>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025879A2-4252-DB49-9C02-19B5FDDAC895}"/>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2ECB3427-FAA8-5440-A2CF-B35485BD03EF}"/>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E81ACA40-A73E-F84A-891F-C6AC54467ACD}"/>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0" name="Slide Number Placeholder 9">
            <a:extLst>
              <a:ext uri="{FF2B5EF4-FFF2-40B4-BE49-F238E27FC236}">
                <a16:creationId xmlns:a16="http://schemas.microsoft.com/office/drawing/2014/main" xmlns="" id="{F83D3A3D-D81B-F748-8F04-11CE018478B2}"/>
              </a:ext>
            </a:extLst>
          </p:cNvPr>
          <p:cNvSpPr>
            <a:spLocks noGrp="1"/>
          </p:cNvSpPr>
          <p:nvPr>
            <p:ph type="sldNum" sz="quarter" idx="4"/>
          </p:nvPr>
        </p:nvSpPr>
        <p:spPr/>
        <p:txBody>
          <a:bodyPr/>
          <a:lstStyle/>
          <a:p>
            <a:r>
              <a:rPr lang="en-US"/>
              <a:t>Page </a:t>
            </a:r>
            <a:fld id="{5A9C12DC-491F-9444-86A2-13AC5C62A2FC}" type="slidenum">
              <a:rPr lang="en-US" smtClean="0"/>
              <a:pPr/>
              <a:t>145</a:t>
            </a:fld>
            <a:endParaRPr lang="en-US" dirty="0"/>
          </a:p>
        </p:txBody>
      </p:sp>
      <p:sp>
        <p:nvSpPr>
          <p:cNvPr id="16" name="Footer Placeholder 15">
            <a:extLst>
              <a:ext uri="{FF2B5EF4-FFF2-40B4-BE49-F238E27FC236}">
                <a16:creationId xmlns:a16="http://schemas.microsoft.com/office/drawing/2014/main" xmlns="" id="{36B1C4B0-6BD7-1140-866E-47737CE76708}"/>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072B275C-8AE8-AD46-ADCD-15621F2B5515}"/>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48140432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22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2" y="-12477"/>
            <a:ext cx="4577716" cy="2909045"/>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Fight increasing costs by uniting three waterworks plants under one automated control solution</a:t>
            </a:r>
          </a:p>
          <a:p>
            <a:pPr lvl="2"/>
            <a:r>
              <a:rPr lang="en-US" dirty="0"/>
              <a:t>Bring reporting in-house, so staff can perform real-time evaluations, analyze trends and provide documentation for compliance</a:t>
            </a:r>
          </a:p>
          <a:p>
            <a:r>
              <a:rPr lang="en-US" sz="900" dirty="0"/>
              <a:t>Challenges </a:t>
            </a:r>
          </a:p>
          <a:p>
            <a:pPr lvl="2"/>
            <a:r>
              <a:rPr lang="en-US" dirty="0"/>
              <a:t>Before this project, there was no synchronization or coordination between the three plants</a:t>
            </a:r>
          </a:p>
          <a:p>
            <a:pPr lvl="2"/>
            <a:r>
              <a:rPr lang="en-US" dirty="0"/>
              <a:t>There was no data collection or archive system in place</a:t>
            </a:r>
          </a:p>
          <a:p>
            <a:r>
              <a:rPr lang="en-US" sz="900" dirty="0"/>
              <a:t>Results </a:t>
            </a:r>
          </a:p>
          <a:p>
            <a:pPr lvl="2"/>
            <a:r>
              <a:rPr lang="en-US" dirty="0"/>
              <a:t>Operations are fully automated, resulting in reduced operating costs, increased plant productivity and availability, improved maintenance and simplified administration</a:t>
            </a:r>
          </a:p>
          <a:p>
            <a:pPr lvl="2"/>
            <a:r>
              <a:rPr lang="en-US" dirty="0"/>
              <a:t>With the new AVEVA solution, data is centrally archived and secure; availability of real-time and historical data has enabled the City of Dusseldorf to meet its Goals for the system</a:t>
            </a:r>
          </a:p>
          <a:p>
            <a:pPr lvl="2"/>
            <a:r>
              <a:rPr lang="en-US" dirty="0"/>
              <a:t>Operators and management have the data they need to quickly analyze and efficiently optimize processes</a:t>
            </a:r>
          </a:p>
        </p:txBody>
      </p:sp>
      <p:sp>
        <p:nvSpPr>
          <p:cNvPr id="7" name="Text Placeholder 6"/>
          <p:cNvSpPr>
            <a:spLocks noGrp="1"/>
          </p:cNvSpPr>
          <p:nvPr>
            <p:ph type="body" sz="quarter" idx="15"/>
          </p:nvPr>
        </p:nvSpPr>
        <p:spPr/>
        <p:txBody>
          <a:bodyPr/>
          <a:lstStyle/>
          <a:p>
            <a:r>
              <a:rPr lang="en-US" dirty="0"/>
              <a:t>Stadtwerke Dusseldorf (Public Works) </a:t>
            </a:r>
            <a:r>
              <a:rPr lang="en-US" sz="1400" dirty="0">
                <a:solidFill>
                  <a:schemeClr val="accent2"/>
                </a:solidFill>
              </a:rPr>
              <a:t>Germany</a:t>
            </a:r>
          </a:p>
          <a:p>
            <a:r>
              <a:rPr lang="en-US" dirty="0"/>
              <a:t> </a:t>
            </a:r>
          </a:p>
          <a:p>
            <a:endParaRPr lang="en-US" dirty="0"/>
          </a:p>
        </p:txBody>
      </p:sp>
      <p:sp>
        <p:nvSpPr>
          <p:cNvPr id="8" name="Text Placeholder 7"/>
          <p:cNvSpPr>
            <a:spLocks noGrp="1"/>
          </p:cNvSpPr>
          <p:nvPr>
            <p:ph type="body" sz="quarter" idx="16"/>
          </p:nvPr>
        </p:nvSpPr>
        <p:spPr/>
        <p:txBody>
          <a:bodyPr/>
          <a:lstStyle/>
          <a:p>
            <a:pPr lvl="0"/>
            <a:r>
              <a:rPr lang="en-US" dirty="0"/>
              <a:t>Industry: Water and Wastewater</a:t>
            </a:r>
          </a:p>
          <a:p>
            <a:r>
              <a:rPr lang="en-US" dirty="0"/>
              <a:t>Products: InTouch, System Platform, Process Historian, Process Historian Client</a:t>
            </a:r>
          </a:p>
          <a:p>
            <a:r>
              <a:rPr lang="en-US" b="0" dirty="0">
                <a:solidFill>
                  <a:schemeClr val="tx1">
                    <a:lumMod val="65000"/>
                    <a:lumOff val="35000"/>
                  </a:schemeClr>
                </a:solidFill>
              </a:rPr>
              <a:t>“Now we are able to create all required reports, analyses and documentation ourselves. We are no longer dependent on outside companies to provide us with that information.” </a:t>
            </a:r>
          </a:p>
          <a:p>
            <a:r>
              <a:rPr lang="en-US" dirty="0"/>
              <a:t>Matthias </a:t>
            </a:r>
            <a:r>
              <a:rPr lang="en-US" dirty="0" err="1"/>
              <a:t>Rammler</a:t>
            </a:r>
            <a:r>
              <a:rPr lang="en-US" dirty="0"/>
              <a:t>, </a:t>
            </a:r>
            <a:r>
              <a:rPr lang="en-US" b="0" dirty="0"/>
              <a:t>Electrotechnical and System Support, City of Dusseldorf Public Works</a:t>
            </a:r>
            <a:endParaRPr lang="en-US" dirty="0"/>
          </a:p>
          <a:p>
            <a:endParaRPr lang="en-US" dirty="0"/>
          </a:p>
        </p:txBody>
      </p:sp>
      <p:grpSp>
        <p:nvGrpSpPr>
          <p:cNvPr id="11" name="Group 10">
            <a:extLst>
              <a:ext uri="{FF2B5EF4-FFF2-40B4-BE49-F238E27FC236}">
                <a16:creationId xmlns:a16="http://schemas.microsoft.com/office/drawing/2014/main" xmlns="" id="{FEE5F2FF-FE3A-B246-83E2-1261793258C7}"/>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F00D34E4-E5EB-174D-BBAD-14210ED510DB}"/>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E50B28BA-253A-BF44-9CB7-4B5638B94DC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F5A88160-DEA8-A844-8BA7-A31375205B54}"/>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0" name="Slide Number Placeholder 9">
            <a:extLst>
              <a:ext uri="{FF2B5EF4-FFF2-40B4-BE49-F238E27FC236}">
                <a16:creationId xmlns:a16="http://schemas.microsoft.com/office/drawing/2014/main" xmlns="" id="{938AA735-6C17-844B-9A57-E7B50059AE38}"/>
              </a:ext>
            </a:extLst>
          </p:cNvPr>
          <p:cNvSpPr>
            <a:spLocks noGrp="1"/>
          </p:cNvSpPr>
          <p:nvPr>
            <p:ph type="sldNum" sz="quarter" idx="4"/>
          </p:nvPr>
        </p:nvSpPr>
        <p:spPr/>
        <p:txBody>
          <a:bodyPr/>
          <a:lstStyle/>
          <a:p>
            <a:r>
              <a:rPr lang="en-US"/>
              <a:t>Page </a:t>
            </a:r>
            <a:fld id="{5A9C12DC-491F-9444-86A2-13AC5C62A2FC}" type="slidenum">
              <a:rPr lang="en-US" smtClean="0"/>
              <a:pPr/>
              <a:t>146</a:t>
            </a:fld>
            <a:endParaRPr lang="en-US" dirty="0"/>
          </a:p>
        </p:txBody>
      </p:sp>
      <p:sp>
        <p:nvSpPr>
          <p:cNvPr id="16" name="Footer Placeholder 15">
            <a:extLst>
              <a:ext uri="{FF2B5EF4-FFF2-40B4-BE49-F238E27FC236}">
                <a16:creationId xmlns:a16="http://schemas.microsoft.com/office/drawing/2014/main" xmlns="" id="{E5FA75DC-A321-8445-8CC5-673A03163977}"/>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70DBE26F-5F97-AD4D-9307-1901BC0D81ED}"/>
              </a:ext>
            </a:extLst>
          </p:cNvPr>
          <p:cNvSpPr/>
          <p:nvPr/>
        </p:nvSpPr>
        <p:spPr>
          <a:xfrm>
            <a:off x="4802345" y="4511916"/>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1265639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2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1" y="0"/>
            <a:ext cx="4558083" cy="2896568"/>
          </a:xfrm>
          <a:prstGeom prst="rect">
            <a:avLst/>
          </a:prstGeom>
          <a:noFill/>
          <a:ln>
            <a:noFill/>
          </a:ln>
        </p:spPr>
      </p:pic>
      <p:sp>
        <p:nvSpPr>
          <p:cNvPr id="4" name="Content Placeholder 3"/>
          <p:cNvSpPr>
            <a:spLocks noGrp="1"/>
          </p:cNvSpPr>
          <p:nvPr>
            <p:ph sz="quarter" idx="11"/>
          </p:nvPr>
        </p:nvSpPr>
        <p:spPr>
          <a:xfrm>
            <a:off x="252413" y="1050317"/>
            <a:ext cx="4055266" cy="3418927"/>
          </a:xfrm>
        </p:spPr>
        <p:txBody>
          <a:bodyPr/>
          <a:lstStyle/>
          <a:p>
            <a:pPr>
              <a:lnSpc>
                <a:spcPts val="1200"/>
              </a:lnSpc>
              <a:spcAft>
                <a:spcPts val="300"/>
              </a:spcAft>
            </a:pPr>
            <a:r>
              <a:rPr lang="en-US" sz="900" dirty="0"/>
              <a:t>Goals </a:t>
            </a:r>
          </a:p>
          <a:p>
            <a:pPr lvl="2">
              <a:spcAft>
                <a:spcPts val="300"/>
              </a:spcAft>
            </a:pPr>
            <a:r>
              <a:rPr lang="en-US" dirty="0"/>
              <a:t>Upgrade to new automation and control software with capabilities to meet the needs of a growing, environmentally conscious city</a:t>
            </a:r>
          </a:p>
          <a:p>
            <a:pPr lvl="2">
              <a:spcAft>
                <a:spcPts val="300"/>
              </a:spcAft>
            </a:pPr>
            <a:r>
              <a:rPr lang="en-US" dirty="0"/>
              <a:t>Create a new system that would be easy to maintain, provide excellent reliability and offer high availability of data</a:t>
            </a:r>
          </a:p>
          <a:p>
            <a:pPr>
              <a:lnSpc>
                <a:spcPts val="1200"/>
              </a:lnSpc>
              <a:spcAft>
                <a:spcPts val="300"/>
              </a:spcAft>
            </a:pPr>
            <a:r>
              <a:rPr lang="en-US" sz="900" dirty="0"/>
              <a:t>Challenges </a:t>
            </a:r>
          </a:p>
          <a:p>
            <a:pPr lvl="2">
              <a:spcAft>
                <a:spcPts val="300"/>
              </a:spcAft>
            </a:pPr>
            <a:r>
              <a:rPr lang="en-US" dirty="0"/>
              <a:t>It was necessary to plan the upgrade carefully to ensure that there would be no shutdowns during the changeover</a:t>
            </a:r>
          </a:p>
          <a:p>
            <a:pPr lvl="2">
              <a:spcAft>
                <a:spcPts val="300"/>
              </a:spcAft>
            </a:pPr>
            <a:r>
              <a:rPr lang="en-US" dirty="0"/>
              <a:t>Once upgraded, the new system also needed to anticipate problems and avoid future interruptions in operation</a:t>
            </a:r>
          </a:p>
          <a:p>
            <a:pPr>
              <a:lnSpc>
                <a:spcPts val="1200"/>
              </a:lnSpc>
              <a:spcAft>
                <a:spcPts val="300"/>
              </a:spcAft>
            </a:pPr>
            <a:r>
              <a:rPr lang="en-US" sz="900" dirty="0"/>
              <a:t>Results </a:t>
            </a:r>
          </a:p>
          <a:p>
            <a:pPr lvl="2">
              <a:spcAft>
                <a:spcPts val="300"/>
              </a:spcAft>
            </a:pPr>
            <a:r>
              <a:rPr lang="en-US" dirty="0"/>
              <a:t>The City of Vaasa and its citizens are benefitting from a sustainable water and wastewater treatment solution</a:t>
            </a:r>
          </a:p>
          <a:p>
            <a:pPr lvl="2">
              <a:spcAft>
                <a:spcPts val="300"/>
              </a:spcAft>
            </a:pPr>
            <a:r>
              <a:rPr lang="en-US" dirty="0"/>
              <a:t>The project was completed ahead of schedule with no shutdowns or customer complaints during the upgrade</a:t>
            </a:r>
          </a:p>
          <a:p>
            <a:pPr lvl="2">
              <a:spcAft>
                <a:spcPts val="300"/>
              </a:spcAft>
            </a:pPr>
            <a:r>
              <a:rPr lang="en-US" dirty="0"/>
              <a:t>Management finds the Wonderware solution to be highly reliable and functional, easy to configure, change and expand</a:t>
            </a:r>
          </a:p>
          <a:p>
            <a:pPr lvl="2">
              <a:spcAft>
                <a:spcPts val="300"/>
              </a:spcAft>
            </a:pPr>
            <a:r>
              <a:rPr lang="en-US" dirty="0"/>
              <a:t>The Wonderware solution architecture accommodates flexible remote connections to workstations throughout the city</a:t>
            </a:r>
          </a:p>
          <a:p>
            <a:pPr lvl="2">
              <a:spcAft>
                <a:spcPts val="300"/>
              </a:spcAft>
            </a:pPr>
            <a:r>
              <a:rPr lang="en-US" dirty="0"/>
              <a:t>Back up and security levels for data have been achieved; clear controls and reporting are meeting management requirements</a:t>
            </a:r>
          </a:p>
        </p:txBody>
      </p:sp>
      <p:sp>
        <p:nvSpPr>
          <p:cNvPr id="7" name="Text Placeholder 6"/>
          <p:cNvSpPr>
            <a:spLocks noGrp="1"/>
          </p:cNvSpPr>
          <p:nvPr>
            <p:ph type="body" sz="quarter" idx="15"/>
          </p:nvPr>
        </p:nvSpPr>
        <p:spPr/>
        <p:txBody>
          <a:bodyPr/>
          <a:lstStyle/>
          <a:p>
            <a:r>
              <a:rPr lang="en-US" dirty="0" err="1"/>
              <a:t>Vaasan</a:t>
            </a:r>
            <a:r>
              <a:rPr lang="en-US" dirty="0"/>
              <a:t> </a:t>
            </a:r>
            <a:r>
              <a:rPr lang="en-US" dirty="0" err="1"/>
              <a:t>Vesi</a:t>
            </a:r>
            <a:r>
              <a:rPr lang="en-US" dirty="0"/>
              <a:t> </a:t>
            </a:r>
          </a:p>
          <a:p>
            <a:r>
              <a:rPr lang="en-US" sz="1400" dirty="0">
                <a:solidFill>
                  <a:schemeClr val="accent2"/>
                </a:solidFill>
              </a:rPr>
              <a:t>City of Vaasa, Finland</a:t>
            </a:r>
          </a:p>
        </p:txBody>
      </p:sp>
      <p:sp>
        <p:nvSpPr>
          <p:cNvPr id="8" name="Text Placeholder 7"/>
          <p:cNvSpPr>
            <a:spLocks noGrp="1"/>
          </p:cNvSpPr>
          <p:nvPr>
            <p:ph type="body" sz="quarter" idx="16"/>
          </p:nvPr>
        </p:nvSpPr>
        <p:spPr>
          <a:xfrm>
            <a:off x="4611224" y="2896568"/>
            <a:ext cx="4532776" cy="2246932"/>
          </a:xfrm>
        </p:spPr>
        <p:txBody>
          <a:bodyPr/>
          <a:lstStyle/>
          <a:p>
            <a:pPr lvl="0"/>
            <a:r>
              <a:rPr lang="en-US" dirty="0"/>
              <a:t>Industry: Water and Wastewater</a:t>
            </a:r>
          </a:p>
          <a:p>
            <a:r>
              <a:rPr lang="en-US" dirty="0"/>
              <a:t>Products: InTouch HMI, System Platform, Process Historian, Process Historian Client</a:t>
            </a:r>
          </a:p>
          <a:p>
            <a:r>
              <a:rPr lang="en-US" b="0" dirty="0">
                <a:solidFill>
                  <a:schemeClr val="tx1">
                    <a:lumMod val="65000"/>
                    <a:lumOff val="35000"/>
                  </a:schemeClr>
                </a:solidFill>
              </a:rPr>
              <a:t>“The advantages of the new system include reliability, functionality and clear control and reporting. The decentralized network structure and the capability to store large amounts of information allow high system availability and room for future expansion.” </a:t>
            </a:r>
          </a:p>
          <a:p>
            <a:r>
              <a:rPr lang="en-US" dirty="0"/>
              <a:t>Per-Eric Lindh, </a:t>
            </a:r>
            <a:r>
              <a:rPr lang="en-US" b="0" dirty="0"/>
              <a:t>Instrument </a:t>
            </a:r>
            <a:r>
              <a:rPr lang="en-US" b="0" dirty="0" err="1"/>
              <a:t>Technician,Vaasan</a:t>
            </a:r>
            <a:r>
              <a:rPr lang="en-US" b="0" dirty="0"/>
              <a:t> </a:t>
            </a:r>
            <a:r>
              <a:rPr lang="en-US" b="0" dirty="0" err="1"/>
              <a:t>Vesi</a:t>
            </a:r>
            <a:endParaRPr lang="en-US" b="0" dirty="0"/>
          </a:p>
          <a:p>
            <a:endParaRPr lang="en-US" dirty="0"/>
          </a:p>
          <a:p>
            <a:endParaRPr lang="en-US" dirty="0"/>
          </a:p>
        </p:txBody>
      </p:sp>
      <p:grpSp>
        <p:nvGrpSpPr>
          <p:cNvPr id="11" name="Group 10">
            <a:extLst>
              <a:ext uri="{FF2B5EF4-FFF2-40B4-BE49-F238E27FC236}">
                <a16:creationId xmlns:a16="http://schemas.microsoft.com/office/drawing/2014/main" xmlns="" id="{AA43540E-64C0-DB49-98F9-9A153462A677}"/>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BE70AEB2-8078-F24B-9C9C-E229EF63F7B9}"/>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57E573B4-FB14-2F41-B013-1D7D5CE3E607}"/>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E66A5139-2D8F-7949-8A74-4EF21D6D28E9}"/>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19AEEDFE-5054-C842-BB6D-C1CFCD24F63E}"/>
              </a:ext>
            </a:extLst>
          </p:cNvPr>
          <p:cNvSpPr>
            <a:spLocks noGrp="1"/>
          </p:cNvSpPr>
          <p:nvPr>
            <p:ph type="sldNum" sz="quarter" idx="4"/>
          </p:nvPr>
        </p:nvSpPr>
        <p:spPr/>
        <p:txBody>
          <a:bodyPr/>
          <a:lstStyle/>
          <a:p>
            <a:r>
              <a:rPr lang="en-US"/>
              <a:t>Page </a:t>
            </a:r>
            <a:fld id="{5A9C12DC-491F-9444-86A2-13AC5C62A2FC}" type="slidenum">
              <a:rPr lang="en-US" smtClean="0"/>
              <a:pPr/>
              <a:t>147</a:t>
            </a:fld>
            <a:endParaRPr lang="en-US" dirty="0"/>
          </a:p>
        </p:txBody>
      </p:sp>
      <p:sp>
        <p:nvSpPr>
          <p:cNvPr id="16" name="Footer Placeholder 15">
            <a:extLst>
              <a:ext uri="{FF2B5EF4-FFF2-40B4-BE49-F238E27FC236}">
                <a16:creationId xmlns:a16="http://schemas.microsoft.com/office/drawing/2014/main" xmlns="" id="{9BD2DE69-11D2-E547-A60E-44EC32BA23E7}"/>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7CC052D7-D4CB-074D-8320-112545761D85}"/>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82077018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13265" y="0"/>
            <a:ext cx="4564777" cy="2896568"/>
          </a:xfrm>
          <a:prstGeom prst="rect">
            <a:avLst/>
          </a:prstGeom>
        </p:spPr>
      </p:pic>
      <p:sp>
        <p:nvSpPr>
          <p:cNvPr id="4" name="Content Placeholder 3"/>
          <p:cNvSpPr>
            <a:spLocks noGrp="1"/>
          </p:cNvSpPr>
          <p:nvPr>
            <p:ph sz="quarter" idx="11"/>
          </p:nvPr>
        </p:nvSpPr>
        <p:spPr>
          <a:xfrm>
            <a:off x="252412" y="1050317"/>
            <a:ext cx="4111415" cy="3418927"/>
          </a:xfrm>
        </p:spPr>
        <p:txBody>
          <a:bodyPr/>
          <a:lstStyle/>
          <a:p>
            <a:pPr>
              <a:lnSpc>
                <a:spcPts val="1100"/>
              </a:lnSpc>
              <a:spcAft>
                <a:spcPts val="400"/>
              </a:spcAft>
            </a:pPr>
            <a:r>
              <a:rPr lang="en-US" sz="900" dirty="0"/>
              <a:t>Goals</a:t>
            </a:r>
          </a:p>
          <a:p>
            <a:pPr lvl="2">
              <a:lnSpc>
                <a:spcPts val="1100"/>
              </a:lnSpc>
              <a:spcAft>
                <a:spcPts val="400"/>
              </a:spcAft>
            </a:pPr>
            <a:r>
              <a:rPr lang="en-US" dirty="0"/>
              <a:t>To build a complete water management portal that would allow farmers to remotely monitor and control critical irrigation systems for increased operational efficiency, improved water and energy efficiency, and better compliance with regulatory requirements</a:t>
            </a:r>
          </a:p>
          <a:p>
            <a:pPr lvl="2">
              <a:lnSpc>
                <a:spcPts val="1100"/>
              </a:lnSpc>
              <a:spcAft>
                <a:spcPts val="400"/>
              </a:spcAft>
            </a:pPr>
            <a:r>
              <a:rPr lang="en-US" dirty="0"/>
              <a:t>Maximize existing equipment and leverage cloud and </a:t>
            </a:r>
            <a:r>
              <a:rPr lang="en-US" dirty="0" err="1"/>
              <a:t>IIoT</a:t>
            </a:r>
            <a:r>
              <a:rPr lang="en-US" dirty="0"/>
              <a:t> technologies to deliver an always-up-to-date view of critical irrigation systems</a:t>
            </a:r>
          </a:p>
          <a:p>
            <a:pPr>
              <a:lnSpc>
                <a:spcPts val="1100"/>
              </a:lnSpc>
              <a:spcAft>
                <a:spcPts val="400"/>
              </a:spcAft>
            </a:pPr>
            <a:r>
              <a:rPr lang="en-US" sz="900" dirty="0"/>
              <a:t>Challenges</a:t>
            </a:r>
          </a:p>
          <a:p>
            <a:pPr lvl="2">
              <a:lnSpc>
                <a:spcPts val="1100"/>
              </a:lnSpc>
              <a:spcAft>
                <a:spcPts val="400"/>
              </a:spcAft>
            </a:pPr>
            <a:r>
              <a:rPr lang="en-US" dirty="0"/>
              <a:t>Find a technology vendor that could help </a:t>
            </a:r>
            <a:r>
              <a:rPr lang="en-US" dirty="0" err="1"/>
              <a:t>WaterForce</a:t>
            </a:r>
            <a:r>
              <a:rPr lang="en-US" dirty="0"/>
              <a:t> build and deliver a scalable, robust, and futureproof </a:t>
            </a:r>
            <a:r>
              <a:rPr lang="en-US" dirty="0" err="1"/>
              <a:t>IIoT</a:t>
            </a:r>
            <a:r>
              <a:rPr lang="en-US" dirty="0"/>
              <a:t> solution covering everything from connected devices, control, and  analytics</a:t>
            </a:r>
          </a:p>
          <a:p>
            <a:pPr lvl="2">
              <a:lnSpc>
                <a:spcPts val="1100"/>
              </a:lnSpc>
              <a:spcAft>
                <a:spcPts val="400"/>
              </a:spcAft>
            </a:pPr>
            <a:r>
              <a:rPr lang="en-US" dirty="0"/>
              <a:t>Irrigation pumps and pivots are remote and isolated, so the cloud-platform has to deal with possible network outages and late-coming data</a:t>
            </a:r>
          </a:p>
          <a:p>
            <a:pPr>
              <a:lnSpc>
                <a:spcPts val="1100"/>
              </a:lnSpc>
              <a:spcAft>
                <a:spcPts val="400"/>
              </a:spcAft>
            </a:pPr>
            <a:r>
              <a:rPr lang="en-US" sz="900" dirty="0"/>
              <a:t>Results</a:t>
            </a:r>
          </a:p>
          <a:p>
            <a:pPr lvl="2">
              <a:lnSpc>
                <a:spcPts val="1100"/>
              </a:lnSpc>
              <a:spcAft>
                <a:spcPts val="400"/>
              </a:spcAft>
            </a:pPr>
            <a:r>
              <a:rPr lang="en-US" dirty="0"/>
              <a:t>Increased visibility of irrigation system performance and status – </a:t>
            </a:r>
            <a:br>
              <a:rPr lang="en-US" dirty="0"/>
            </a:br>
            <a:r>
              <a:rPr lang="en-US" dirty="0"/>
              <a:t>for both farmers and </a:t>
            </a:r>
            <a:r>
              <a:rPr lang="en-US" dirty="0" err="1"/>
              <a:t>WaterForce</a:t>
            </a:r>
            <a:endParaRPr lang="en-US" dirty="0"/>
          </a:p>
          <a:p>
            <a:pPr lvl="2">
              <a:lnSpc>
                <a:spcPts val="1100"/>
              </a:lnSpc>
              <a:spcAft>
                <a:spcPts val="400"/>
              </a:spcAft>
            </a:pPr>
            <a:r>
              <a:rPr lang="en-US" dirty="0"/>
              <a:t>More efficient and effective water use</a:t>
            </a:r>
          </a:p>
          <a:p>
            <a:pPr lvl="2">
              <a:lnSpc>
                <a:spcPts val="1100"/>
              </a:lnSpc>
              <a:spcAft>
                <a:spcPts val="400"/>
              </a:spcAft>
            </a:pPr>
            <a:r>
              <a:rPr lang="en-US" dirty="0"/>
              <a:t>Farmers report up to 50% reduction in energy costs in first season</a:t>
            </a:r>
          </a:p>
          <a:p>
            <a:pPr lvl="2">
              <a:lnSpc>
                <a:spcPts val="1100"/>
              </a:lnSpc>
              <a:spcAft>
                <a:spcPts val="400"/>
              </a:spcAft>
            </a:pPr>
            <a:r>
              <a:rPr lang="en-US" dirty="0"/>
              <a:t>Remote monitoring means farmers save significant time driving to </a:t>
            </a:r>
            <a:br>
              <a:rPr lang="en-US" dirty="0"/>
            </a:br>
            <a:r>
              <a:rPr lang="en-US" dirty="0"/>
              <a:t>inspect assets</a:t>
            </a:r>
          </a:p>
          <a:p>
            <a:pPr lvl="2">
              <a:lnSpc>
                <a:spcPts val="1100"/>
              </a:lnSpc>
              <a:spcAft>
                <a:spcPts val="400"/>
              </a:spcAft>
            </a:pPr>
            <a:r>
              <a:rPr lang="en-US" dirty="0"/>
              <a:t>As the solution builder (OEM), </a:t>
            </a:r>
            <a:r>
              <a:rPr lang="en-US" dirty="0" err="1"/>
              <a:t>WaterForce</a:t>
            </a:r>
            <a:r>
              <a:rPr lang="en-US" dirty="0"/>
              <a:t> can now offer additional </a:t>
            </a:r>
            <a:br>
              <a:rPr lang="en-US" dirty="0"/>
            </a:br>
            <a:r>
              <a:rPr lang="en-US" dirty="0"/>
              <a:t>value-add services such as fault diagnosis and performance benchmarking</a:t>
            </a:r>
          </a:p>
          <a:p>
            <a:pPr lvl="2">
              <a:lnSpc>
                <a:spcPts val="1100"/>
              </a:lnSpc>
              <a:spcAft>
                <a:spcPts val="400"/>
              </a:spcAft>
            </a:pPr>
            <a:endParaRPr lang="en-US" dirty="0"/>
          </a:p>
        </p:txBody>
      </p:sp>
      <p:sp>
        <p:nvSpPr>
          <p:cNvPr id="7" name="Text Placeholder 6"/>
          <p:cNvSpPr>
            <a:spLocks noGrp="1"/>
          </p:cNvSpPr>
          <p:nvPr>
            <p:ph type="body" sz="quarter" idx="15"/>
          </p:nvPr>
        </p:nvSpPr>
        <p:spPr>
          <a:xfrm>
            <a:off x="252413" y="449632"/>
            <a:ext cx="3749675" cy="223299"/>
          </a:xfrm>
        </p:spPr>
        <p:txBody>
          <a:bodyPr/>
          <a:lstStyle/>
          <a:p>
            <a:r>
              <a:rPr lang="en-US" dirty="0" err="1"/>
              <a:t>WaterForce</a:t>
            </a:r>
            <a:endParaRPr lang="en-US" dirty="0"/>
          </a:p>
        </p:txBody>
      </p:sp>
      <p:sp>
        <p:nvSpPr>
          <p:cNvPr id="8" name="Text Placeholder 7"/>
          <p:cNvSpPr>
            <a:spLocks noGrp="1"/>
          </p:cNvSpPr>
          <p:nvPr>
            <p:ph type="body" sz="quarter" idx="16"/>
          </p:nvPr>
        </p:nvSpPr>
        <p:spPr/>
        <p:txBody>
          <a:bodyPr/>
          <a:lstStyle/>
          <a:p>
            <a:pPr lvl="0"/>
            <a:r>
              <a:rPr lang="en-US" dirty="0"/>
              <a:t>Industry: Water and Wastewater</a:t>
            </a:r>
          </a:p>
          <a:p>
            <a:r>
              <a:rPr lang="en-US" dirty="0"/>
              <a:t>Products: InTouch HMI, System Platform, Process Historian, Process Historian Client</a:t>
            </a:r>
          </a:p>
          <a:p>
            <a:r>
              <a:rPr lang="en-US" b="0" dirty="0">
                <a:solidFill>
                  <a:schemeClr val="tx1">
                    <a:lumMod val="65000"/>
                    <a:lumOff val="35000"/>
                  </a:schemeClr>
                </a:solidFill>
              </a:rPr>
              <a:t>“Most farms are not built to handle large software installations. Using a lightweight, cloud solution with mobile capabilities has been key to expanding IoT capabilities to these farms. By leveraging our relationship with AVEVA, we can focus on our core business – effective water management – knowing that the information management, analytics and automation side is covered.”</a:t>
            </a:r>
          </a:p>
          <a:p>
            <a:r>
              <a:rPr lang="en-US" dirty="0"/>
              <a:t>Ron McFetridge, </a:t>
            </a:r>
            <a:r>
              <a:rPr lang="en-US" b="0" dirty="0"/>
              <a:t>Director, </a:t>
            </a:r>
            <a:r>
              <a:rPr lang="en-US" b="0" dirty="0" err="1"/>
              <a:t>WaterForce</a:t>
            </a:r>
            <a:endParaRPr lang="en-US" b="0" dirty="0"/>
          </a:p>
        </p:txBody>
      </p:sp>
      <p:grpSp>
        <p:nvGrpSpPr>
          <p:cNvPr id="10" name="Group 9">
            <a:extLst>
              <a:ext uri="{FF2B5EF4-FFF2-40B4-BE49-F238E27FC236}">
                <a16:creationId xmlns:a16="http://schemas.microsoft.com/office/drawing/2014/main" xmlns="" id="{EA018A76-B806-7B4C-8889-67F92071395C}"/>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9F40663B-137F-934C-A5A8-3154973A4111}"/>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5B8918E0-B443-2A42-B8CE-6E414F955EC8}"/>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DCA9F8F7-8054-F746-8070-4C75FB87204B}"/>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4" name="Slide Number Placeholder 13">
            <a:extLst>
              <a:ext uri="{FF2B5EF4-FFF2-40B4-BE49-F238E27FC236}">
                <a16:creationId xmlns:a16="http://schemas.microsoft.com/office/drawing/2014/main" xmlns="" id="{BEFB6FB6-2F17-7049-9123-636626D73164}"/>
              </a:ext>
            </a:extLst>
          </p:cNvPr>
          <p:cNvSpPr>
            <a:spLocks noGrp="1"/>
          </p:cNvSpPr>
          <p:nvPr>
            <p:ph type="sldNum" sz="quarter" idx="4"/>
          </p:nvPr>
        </p:nvSpPr>
        <p:spPr/>
        <p:txBody>
          <a:bodyPr/>
          <a:lstStyle/>
          <a:p>
            <a:r>
              <a:rPr lang="en-US"/>
              <a:t>Page </a:t>
            </a:r>
            <a:fld id="{5A9C12DC-491F-9444-86A2-13AC5C62A2FC}" type="slidenum">
              <a:rPr lang="en-US" smtClean="0"/>
              <a:pPr/>
              <a:t>148</a:t>
            </a:fld>
            <a:endParaRPr lang="en-US" dirty="0"/>
          </a:p>
        </p:txBody>
      </p:sp>
      <p:sp>
        <p:nvSpPr>
          <p:cNvPr id="15" name="Footer Placeholder 14">
            <a:extLst>
              <a:ext uri="{FF2B5EF4-FFF2-40B4-BE49-F238E27FC236}">
                <a16:creationId xmlns:a16="http://schemas.microsoft.com/office/drawing/2014/main" xmlns="" id="{397AB747-03B5-B546-9197-D685DA14787F}"/>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6A986CAE-AE61-7143-8B6D-B340563BC139}"/>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0236502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B29FE0CA-D7C0-3143-AB8B-1FD7616537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9291" y="0"/>
            <a:ext cx="4532970" cy="2896568"/>
          </a:xfrm>
          <a:prstGeom prst="rect">
            <a:avLst/>
          </a:prstGeom>
        </p:spPr>
      </p:pic>
      <p:sp>
        <p:nvSpPr>
          <p:cNvPr id="4" name="Content Placeholder 3"/>
          <p:cNvSpPr>
            <a:spLocks noGrp="1"/>
          </p:cNvSpPr>
          <p:nvPr>
            <p:ph sz="quarter" idx="11"/>
          </p:nvPr>
        </p:nvSpPr>
        <p:spPr/>
        <p:txBody>
          <a:bodyPr/>
          <a:lstStyle/>
          <a:p>
            <a:r>
              <a:rPr lang="en-US" sz="900" dirty="0"/>
              <a:t>Goals </a:t>
            </a:r>
          </a:p>
          <a:p>
            <a:pPr lvl="2"/>
            <a:r>
              <a:rPr lang="en-US" dirty="0"/>
              <a:t>Create a large-scale operating system including a central database, </a:t>
            </a:r>
            <a:br>
              <a:rPr lang="en-US" dirty="0"/>
            </a:br>
            <a:r>
              <a:rPr lang="en-US" dirty="0"/>
              <a:t>real-time information transference and processing, and decision </a:t>
            </a:r>
            <a:br>
              <a:rPr lang="en-US" dirty="0"/>
            </a:br>
            <a:r>
              <a:rPr lang="en-US" dirty="0"/>
              <a:t>support distributed</a:t>
            </a:r>
          </a:p>
          <a:p>
            <a:r>
              <a:rPr lang="en-US" sz="900" dirty="0"/>
              <a:t>Challenges </a:t>
            </a:r>
          </a:p>
          <a:p>
            <a:pPr lvl="2"/>
            <a:r>
              <a:rPr lang="en-US" dirty="0"/>
              <a:t>The scope of the installation is large as it occupies several </a:t>
            </a:r>
            <a:br>
              <a:rPr lang="en-US" dirty="0"/>
            </a:br>
            <a:r>
              <a:rPr lang="en-US" dirty="0"/>
              <a:t>thousand </a:t>
            </a:r>
            <a:r>
              <a:rPr lang="en-US" dirty="0" err="1"/>
              <a:t>kilometres</a:t>
            </a:r>
            <a:endParaRPr lang="en-US" dirty="0"/>
          </a:p>
          <a:p>
            <a:r>
              <a:rPr lang="en-US" sz="900" dirty="0"/>
              <a:t>Results </a:t>
            </a:r>
          </a:p>
          <a:p>
            <a:pPr lvl="2"/>
            <a:r>
              <a:rPr lang="en-US" dirty="0"/>
              <a:t>The conservancy provides water to one hundred million people in nine Chinese provinces</a:t>
            </a:r>
          </a:p>
          <a:p>
            <a:pPr lvl="2"/>
            <a:r>
              <a:rPr lang="en-US" dirty="0"/>
              <a:t>New system effectively regulates water quantity and prevent flow stoppages, particularly during droughts</a:t>
            </a:r>
          </a:p>
          <a:p>
            <a:pPr lvl="2"/>
            <a:r>
              <a:rPr lang="en-US" dirty="0"/>
              <a:t>Solution helps Yellow River Commission staff forecast floods and create proactive flood progressing models</a:t>
            </a:r>
          </a:p>
          <a:p>
            <a:pPr lvl="2"/>
            <a:r>
              <a:rPr lang="en-US" dirty="0"/>
              <a:t>Plant personnel can securely share information over the Internet, regardless of their locations along the lengthy Yellow River</a:t>
            </a:r>
          </a:p>
        </p:txBody>
      </p:sp>
      <p:sp>
        <p:nvSpPr>
          <p:cNvPr id="7" name="Text Placeholder 6"/>
          <p:cNvSpPr>
            <a:spLocks noGrp="1"/>
          </p:cNvSpPr>
          <p:nvPr>
            <p:ph type="body" sz="quarter" idx="15"/>
          </p:nvPr>
        </p:nvSpPr>
        <p:spPr/>
        <p:txBody>
          <a:bodyPr/>
          <a:lstStyle/>
          <a:p>
            <a:r>
              <a:rPr lang="en-US" dirty="0"/>
              <a:t>Yellow River Conservancy Commission </a:t>
            </a:r>
            <a:r>
              <a:rPr lang="en-US" sz="1400" dirty="0">
                <a:solidFill>
                  <a:schemeClr val="accent2"/>
                </a:solidFill>
              </a:rPr>
              <a:t>China</a:t>
            </a:r>
          </a:p>
          <a:p>
            <a:r>
              <a:rPr lang="en-US" dirty="0"/>
              <a:t> </a:t>
            </a:r>
          </a:p>
          <a:p>
            <a:endParaRPr lang="en-US" dirty="0"/>
          </a:p>
        </p:txBody>
      </p:sp>
      <p:sp>
        <p:nvSpPr>
          <p:cNvPr id="8" name="Text Placeholder 7"/>
          <p:cNvSpPr>
            <a:spLocks noGrp="1"/>
          </p:cNvSpPr>
          <p:nvPr>
            <p:ph type="body" sz="quarter" idx="16"/>
          </p:nvPr>
        </p:nvSpPr>
        <p:spPr/>
        <p:txBody>
          <a:bodyPr/>
          <a:lstStyle/>
          <a:p>
            <a:pPr lvl="0"/>
            <a:r>
              <a:rPr lang="en-US" dirty="0"/>
              <a:t>Industry: Water and Wastewater</a:t>
            </a:r>
          </a:p>
          <a:p>
            <a:r>
              <a:rPr lang="en-US" dirty="0"/>
              <a:t>Products: System Platform, InTouch HMI  (Standard Edition), Process Historian Software, Process Historian Client, Device Integration Servers</a:t>
            </a:r>
          </a:p>
          <a:p>
            <a:r>
              <a:rPr lang="en-US" b="0" dirty="0">
                <a:solidFill>
                  <a:schemeClr val="tx1">
                    <a:lumMod val="65000"/>
                    <a:lumOff val="35000"/>
                  </a:schemeClr>
                </a:solidFill>
              </a:rPr>
              <a:t>“I believe that with the expansion of this system, we can make the Yellow River more beautiful and younger, and bring more benefit to Chinese people along the Yellow River.” </a:t>
            </a:r>
          </a:p>
          <a:p>
            <a:r>
              <a:rPr lang="en-US" dirty="0"/>
              <a:t>Liu </a:t>
            </a:r>
            <a:r>
              <a:rPr lang="en-US" dirty="0" err="1"/>
              <a:t>Xiaoyan</a:t>
            </a:r>
            <a:r>
              <a:rPr lang="en-US" dirty="0"/>
              <a:t>, </a:t>
            </a:r>
            <a:r>
              <a:rPr lang="en-US" b="0" dirty="0"/>
              <a:t>Director of the Water Regulation Bureau</a:t>
            </a:r>
          </a:p>
        </p:txBody>
      </p:sp>
      <p:grpSp>
        <p:nvGrpSpPr>
          <p:cNvPr id="13" name="Group 12">
            <a:extLst>
              <a:ext uri="{FF2B5EF4-FFF2-40B4-BE49-F238E27FC236}">
                <a16:creationId xmlns:a16="http://schemas.microsoft.com/office/drawing/2014/main" xmlns="" id="{3AD20173-C3E4-2B4E-8C00-5942A2B8CD62}"/>
              </a:ext>
            </a:extLst>
          </p:cNvPr>
          <p:cNvGrpSpPr/>
          <p:nvPr/>
        </p:nvGrpSpPr>
        <p:grpSpPr>
          <a:xfrm>
            <a:off x="4126955" y="474965"/>
            <a:ext cx="5264436" cy="2666894"/>
            <a:chOff x="4126955" y="474965"/>
            <a:chExt cx="5264436" cy="2666894"/>
          </a:xfrm>
        </p:grpSpPr>
        <p:sp>
          <p:nvSpPr>
            <p:cNvPr id="14" name="Isosceles Triangle 17">
              <a:extLst>
                <a:ext uri="{FF2B5EF4-FFF2-40B4-BE49-F238E27FC236}">
                  <a16:creationId xmlns:a16="http://schemas.microsoft.com/office/drawing/2014/main" xmlns="" id="{B9F05E83-554A-0642-B767-D50C896D69F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CA26DE80-C5CB-ED4E-B437-A52D2BBFA7AF}"/>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Isosceles Triangle 17">
              <a:extLst>
                <a:ext uri="{FF2B5EF4-FFF2-40B4-BE49-F238E27FC236}">
                  <a16:creationId xmlns:a16="http://schemas.microsoft.com/office/drawing/2014/main" xmlns="" id="{D34477F0-3614-A348-8541-42757F799D31}"/>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7" name="Slide Number Placeholder 16">
            <a:extLst>
              <a:ext uri="{FF2B5EF4-FFF2-40B4-BE49-F238E27FC236}">
                <a16:creationId xmlns:a16="http://schemas.microsoft.com/office/drawing/2014/main" xmlns="" id="{0681C8BF-A479-7D41-BD16-9DD9F7643517}"/>
              </a:ext>
            </a:extLst>
          </p:cNvPr>
          <p:cNvSpPr>
            <a:spLocks noGrp="1"/>
          </p:cNvSpPr>
          <p:nvPr>
            <p:ph type="sldNum" sz="quarter" idx="4"/>
          </p:nvPr>
        </p:nvSpPr>
        <p:spPr/>
        <p:txBody>
          <a:bodyPr/>
          <a:lstStyle/>
          <a:p>
            <a:r>
              <a:rPr lang="en-US"/>
              <a:t>Page </a:t>
            </a:r>
            <a:fld id="{5A9C12DC-491F-9444-86A2-13AC5C62A2FC}" type="slidenum">
              <a:rPr lang="en-US" smtClean="0"/>
              <a:pPr/>
              <a:t>149</a:t>
            </a:fld>
            <a:endParaRPr lang="en-US" dirty="0"/>
          </a:p>
        </p:txBody>
      </p:sp>
      <p:sp>
        <p:nvSpPr>
          <p:cNvPr id="18" name="Footer Placeholder 17">
            <a:extLst>
              <a:ext uri="{FF2B5EF4-FFF2-40B4-BE49-F238E27FC236}">
                <a16:creationId xmlns:a16="http://schemas.microsoft.com/office/drawing/2014/main" xmlns="" id="{4BDC559D-317D-9843-94FE-C55E826954AF}"/>
              </a:ext>
            </a:extLst>
          </p:cNvPr>
          <p:cNvSpPr>
            <a:spLocks noGrp="1"/>
          </p:cNvSpPr>
          <p:nvPr>
            <p:ph type="ftr" sz="quarter" idx="18"/>
          </p:nvPr>
        </p:nvSpPr>
        <p:spPr/>
        <p:txBody>
          <a:bodyPr/>
          <a:lstStyle/>
          <a:p>
            <a:r>
              <a:rPr lang="en-GB" dirty="0"/>
              <a:t>© 2018 AVEVA Group plc and its subsidiaries. All rights reserved.</a:t>
            </a:r>
          </a:p>
        </p:txBody>
      </p:sp>
      <p:sp>
        <p:nvSpPr>
          <p:cNvPr id="12" name="Rectangle 11">
            <a:hlinkClick r:id="rId4"/>
            <a:extLst>
              <a:ext uri="{FF2B5EF4-FFF2-40B4-BE49-F238E27FC236}">
                <a16:creationId xmlns:a16="http://schemas.microsoft.com/office/drawing/2014/main" xmlns="" id="{98582093-3CD3-C442-8129-931C2AE94E3B}"/>
              </a:ext>
            </a:extLst>
          </p:cNvPr>
          <p:cNvSpPr/>
          <p:nvPr/>
        </p:nvSpPr>
        <p:spPr>
          <a:xfrm>
            <a:off x="4802345" y="4658067"/>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984479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13266" y="0"/>
            <a:ext cx="4577721" cy="2904782"/>
          </a:xfrm>
          <a:prstGeom prst="rect">
            <a:avLst/>
          </a:prstGeom>
        </p:spPr>
      </p:pic>
      <p:sp>
        <p:nvSpPr>
          <p:cNvPr id="4" name="Content Placeholder 3"/>
          <p:cNvSpPr>
            <a:spLocks noGrp="1"/>
          </p:cNvSpPr>
          <p:nvPr>
            <p:ph sz="quarter" idx="11"/>
          </p:nvPr>
        </p:nvSpPr>
        <p:spPr/>
        <p:txBody>
          <a:bodyPr/>
          <a:lstStyle/>
          <a:p>
            <a:r>
              <a:rPr lang="en-US" sz="900" dirty="0"/>
              <a:t>Goals </a:t>
            </a:r>
          </a:p>
          <a:p>
            <a:pPr lvl="2"/>
            <a:r>
              <a:rPr lang="en-US" dirty="0"/>
              <a:t>To enable the company to ramp up and begin fulfilling</a:t>
            </a:r>
            <a:br>
              <a:rPr lang="en-US" dirty="0"/>
            </a:br>
            <a:r>
              <a:rPr lang="en-US" dirty="0"/>
              <a:t>orders within 4 months</a:t>
            </a:r>
          </a:p>
          <a:p>
            <a:pPr lvl="2"/>
            <a:r>
              <a:rPr lang="en-US" dirty="0"/>
              <a:t>Keeping production efficiency and product quality consistently high</a:t>
            </a:r>
          </a:p>
          <a:p>
            <a:r>
              <a:rPr lang="en-US" sz="900" dirty="0"/>
              <a:t>Challenges </a:t>
            </a:r>
          </a:p>
          <a:p>
            <a:pPr lvl="2"/>
            <a:r>
              <a:rPr lang="en-US" dirty="0"/>
              <a:t>To get the plant up and running as quickly as possible</a:t>
            </a:r>
          </a:p>
          <a:p>
            <a:pPr lvl="2"/>
            <a:r>
              <a:rPr lang="en-US" dirty="0"/>
              <a:t>Very short development time available</a:t>
            </a:r>
          </a:p>
          <a:p>
            <a:r>
              <a:rPr lang="en-US" sz="900" dirty="0"/>
              <a:t>Results </a:t>
            </a:r>
          </a:p>
          <a:p>
            <a:pPr lvl="2"/>
            <a:r>
              <a:rPr lang="en-US" dirty="0"/>
              <a:t>Remain consistently competitive by quickly delivering the </a:t>
            </a:r>
            <a:br>
              <a:rPr lang="en-US" dirty="0"/>
            </a:br>
            <a:r>
              <a:rPr lang="en-US" dirty="0"/>
              <a:t>highest-quality thermosetting powders based on complex </a:t>
            </a:r>
            <a:br>
              <a:rPr lang="en-US" dirty="0"/>
            </a:br>
            <a:r>
              <a:rPr lang="en-US" dirty="0"/>
              <a:t>customer requirements </a:t>
            </a:r>
          </a:p>
          <a:p>
            <a:pPr lvl="2"/>
            <a:r>
              <a:rPr lang="en-US" dirty="0"/>
              <a:t>Software‘s integration attributes enable him to focus on his core competency: getting the most out of the factory</a:t>
            </a:r>
          </a:p>
        </p:txBody>
      </p:sp>
      <p:sp>
        <p:nvSpPr>
          <p:cNvPr id="7" name="Text Placeholder 6"/>
          <p:cNvSpPr>
            <a:spLocks noGrp="1"/>
          </p:cNvSpPr>
          <p:nvPr>
            <p:ph type="body" sz="quarter" idx="15"/>
          </p:nvPr>
        </p:nvSpPr>
        <p:spPr/>
        <p:txBody>
          <a:bodyPr/>
          <a:lstStyle/>
          <a:p>
            <a:r>
              <a:rPr lang="en-US" dirty="0"/>
              <a:t>ST Powder Coatings S.p.A.</a:t>
            </a:r>
          </a:p>
          <a:p>
            <a:r>
              <a:rPr lang="en-US" sz="1800" dirty="0" err="1">
                <a:solidFill>
                  <a:schemeClr val="accent2"/>
                </a:solidFill>
              </a:rPr>
              <a:t>Montecchio</a:t>
            </a:r>
            <a:r>
              <a:rPr lang="en-US" sz="1800" dirty="0">
                <a:solidFill>
                  <a:schemeClr val="accent2"/>
                </a:solidFill>
              </a:rPr>
              <a:t> </a:t>
            </a:r>
            <a:r>
              <a:rPr lang="en-US" sz="1800" dirty="0" err="1">
                <a:solidFill>
                  <a:schemeClr val="accent2"/>
                </a:solidFill>
              </a:rPr>
              <a:t>maggiore</a:t>
            </a:r>
            <a:r>
              <a:rPr lang="en-US" sz="1800" dirty="0">
                <a:solidFill>
                  <a:schemeClr val="accent2"/>
                </a:solidFill>
              </a:rPr>
              <a:t> (VIC), Italy </a:t>
            </a:r>
          </a:p>
        </p:txBody>
      </p:sp>
      <p:sp>
        <p:nvSpPr>
          <p:cNvPr id="8" name="Text Placeholder 7"/>
          <p:cNvSpPr>
            <a:spLocks noGrp="1"/>
          </p:cNvSpPr>
          <p:nvPr>
            <p:ph type="body" sz="quarter" idx="16"/>
          </p:nvPr>
        </p:nvSpPr>
        <p:spPr>
          <a:xfrm>
            <a:off x="4611223" y="2896568"/>
            <a:ext cx="4618501" cy="2246932"/>
          </a:xfrm>
        </p:spPr>
        <p:txBody>
          <a:bodyPr/>
          <a:lstStyle/>
          <a:p>
            <a:r>
              <a:rPr lang="en-US" dirty="0"/>
              <a:t>Industry: Chemicals</a:t>
            </a:r>
          </a:p>
          <a:p>
            <a:r>
              <a:rPr lang="en-US" sz="790" dirty="0"/>
              <a:t>Products: InTouch HMI  (Standard Edition), Process Historian, Process Historian Clients</a:t>
            </a:r>
            <a:endParaRPr lang="en-US" dirty="0"/>
          </a:p>
          <a:p>
            <a:r>
              <a:rPr lang="en-US" b="0" dirty="0">
                <a:solidFill>
                  <a:schemeClr val="tx1">
                    <a:lumMod val="65000"/>
                    <a:lumOff val="35000"/>
                  </a:schemeClr>
                </a:solidFill>
              </a:rPr>
              <a:t>“Using AVEVA, we've increased our productivity by 30%.” </a:t>
            </a:r>
            <a:endParaRPr lang="en-US" dirty="0"/>
          </a:p>
          <a:p>
            <a:pPr lvl="1"/>
            <a:r>
              <a:rPr lang="en-US" b="1" dirty="0">
                <a:solidFill>
                  <a:srgbClr val="5482AB"/>
                </a:solidFill>
              </a:rPr>
              <a:t>Massimiliano </a:t>
            </a:r>
            <a:r>
              <a:rPr lang="en-US" b="1" dirty="0" err="1">
                <a:solidFill>
                  <a:srgbClr val="5482AB"/>
                </a:solidFill>
              </a:rPr>
              <a:t>Nicoli</a:t>
            </a:r>
            <a:r>
              <a:rPr lang="en-US" b="1" dirty="0">
                <a:solidFill>
                  <a:srgbClr val="5482AB"/>
                </a:solidFill>
              </a:rPr>
              <a:t>, </a:t>
            </a:r>
            <a:r>
              <a:rPr lang="en-US" dirty="0">
                <a:solidFill>
                  <a:srgbClr val="5482AB"/>
                </a:solidFill>
              </a:rPr>
              <a:t>Plant Manager for ST Powder Coatings</a:t>
            </a:r>
          </a:p>
          <a:p>
            <a:endParaRPr lang="en-US" dirty="0"/>
          </a:p>
        </p:txBody>
      </p:sp>
      <p:grpSp>
        <p:nvGrpSpPr>
          <p:cNvPr id="11" name="Group 10">
            <a:extLst>
              <a:ext uri="{FF2B5EF4-FFF2-40B4-BE49-F238E27FC236}">
                <a16:creationId xmlns:a16="http://schemas.microsoft.com/office/drawing/2014/main" xmlns="" id="{FAA61B68-32EE-9D4F-A4A0-C10EA3D3E950}"/>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967ECE85-DB14-6D44-AB00-2E36AF57C855}"/>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4D878556-A0C0-2342-AE5E-DB49510E7E77}"/>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D4FA1684-269A-EC45-92C8-773B3AB43AEE}"/>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0" name="Slide Number Placeholder 9">
            <a:extLst>
              <a:ext uri="{FF2B5EF4-FFF2-40B4-BE49-F238E27FC236}">
                <a16:creationId xmlns:a16="http://schemas.microsoft.com/office/drawing/2014/main" xmlns="" id="{88770043-BCBB-A44B-89E9-49CEDA6D1503}"/>
              </a:ext>
            </a:extLst>
          </p:cNvPr>
          <p:cNvSpPr>
            <a:spLocks noGrp="1"/>
          </p:cNvSpPr>
          <p:nvPr>
            <p:ph type="sldNum" sz="quarter" idx="4"/>
          </p:nvPr>
        </p:nvSpPr>
        <p:spPr/>
        <p:txBody>
          <a:bodyPr/>
          <a:lstStyle/>
          <a:p>
            <a:r>
              <a:rPr lang="en-US"/>
              <a:t>Page </a:t>
            </a:r>
            <a:fld id="{5A9C12DC-491F-9444-86A2-13AC5C62A2FC}" type="slidenum">
              <a:rPr lang="en-US" smtClean="0"/>
              <a:pPr/>
              <a:t>15</a:t>
            </a:fld>
            <a:endParaRPr lang="en-US" dirty="0"/>
          </a:p>
        </p:txBody>
      </p:sp>
      <p:sp>
        <p:nvSpPr>
          <p:cNvPr id="15" name="Footer Placeholder 14">
            <a:extLst>
              <a:ext uri="{FF2B5EF4-FFF2-40B4-BE49-F238E27FC236}">
                <a16:creationId xmlns:a16="http://schemas.microsoft.com/office/drawing/2014/main" xmlns="" id="{13CAFB98-2CA2-F74C-9816-19466CC97E3E}"/>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3"/>
            <a:extLst>
              <a:ext uri="{FF2B5EF4-FFF2-40B4-BE49-F238E27FC236}">
                <a16:creationId xmlns:a16="http://schemas.microsoft.com/office/drawing/2014/main" xmlns="" id="{D8A2781D-6315-5D47-AA99-E9BB4E7467DE}"/>
              </a:ext>
            </a:extLst>
          </p:cNvPr>
          <p:cNvSpPr/>
          <p:nvPr/>
        </p:nvSpPr>
        <p:spPr>
          <a:xfrm>
            <a:off x="4802345" y="4368288"/>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76196513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DAA8CC72-4401-A443-91C9-7B0EF82AF2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78" y="-72632"/>
            <a:ext cx="9249878" cy="5216096"/>
          </a:xfrm>
          <a:prstGeom prst="rect">
            <a:avLst/>
          </a:prstGeom>
        </p:spPr>
      </p:pic>
      <p:sp>
        <p:nvSpPr>
          <p:cNvPr id="8" name="Title 11">
            <a:extLst>
              <a:ext uri="{FF2B5EF4-FFF2-40B4-BE49-F238E27FC236}">
                <a16:creationId xmlns:a16="http://schemas.microsoft.com/office/drawing/2014/main" xmlns="" id="{226DDA0B-9C6B-2C4B-B665-38E62510BD2F}"/>
              </a:ext>
            </a:extLst>
          </p:cNvPr>
          <p:cNvSpPr txBox="1">
            <a:spLocks/>
          </p:cNvSpPr>
          <p:nvPr/>
        </p:nvSpPr>
        <p:spPr>
          <a:xfrm>
            <a:off x="274063" y="3144391"/>
            <a:ext cx="4393802" cy="461244"/>
          </a:xfrm>
          <a:prstGeom prst="rect">
            <a:avLst/>
          </a:prstGeom>
        </p:spPr>
        <p:txBody>
          <a:bodyPr lIns="0" tIns="0" rIns="0" bIns="0"/>
          <a:lstStyle>
            <a:lvl1pPr algn="ctr" defTabSz="457184"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rgbClr val="364653"/>
                </a:solidFill>
                <a:latin typeface="Arial" panose="020B0604020202020204" pitchFamily="34" charset="0"/>
                <a:ea typeface="Arial Rounded MT Pro Light" charset="0"/>
                <a:cs typeface="Arial" panose="020B0604020202020204" pitchFamily="34" charset="0"/>
              </a:rPr>
              <a:t>Machine Builders / OEM</a:t>
            </a:r>
          </a:p>
        </p:txBody>
      </p:sp>
      <p:pic>
        <p:nvPicPr>
          <p:cNvPr id="9" name="Picture 8">
            <a:extLst>
              <a:ext uri="{FF2B5EF4-FFF2-40B4-BE49-F238E27FC236}">
                <a16:creationId xmlns:a16="http://schemas.microsoft.com/office/drawing/2014/main" xmlns="" id="{405539B0-7B2D-B94E-91A7-EE9E604A5C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63" y="3694625"/>
            <a:ext cx="365760" cy="14631"/>
          </a:xfrm>
          <a:prstGeom prst="rect">
            <a:avLst/>
          </a:prstGeom>
        </p:spPr>
      </p:pic>
      <p:pic>
        <p:nvPicPr>
          <p:cNvPr id="10" name="Picture 9">
            <a:extLst>
              <a:ext uri="{FF2B5EF4-FFF2-40B4-BE49-F238E27FC236}">
                <a16:creationId xmlns:a16="http://schemas.microsoft.com/office/drawing/2014/main" xmlns="" id="{178E4EEB-3DE2-E844-9793-3A258E6829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7699" y="4814444"/>
            <a:ext cx="705329" cy="160162"/>
          </a:xfrm>
          <a:prstGeom prst="rect">
            <a:avLst/>
          </a:prstGeom>
        </p:spPr>
      </p:pic>
      <p:sp>
        <p:nvSpPr>
          <p:cNvPr id="2" name="Footer Placeholder 1">
            <a:extLst>
              <a:ext uri="{FF2B5EF4-FFF2-40B4-BE49-F238E27FC236}">
                <a16:creationId xmlns:a16="http://schemas.microsoft.com/office/drawing/2014/main" xmlns="" id="{BA9D56D4-C272-8A40-B4F6-7FF9FDCC85F0}"/>
              </a:ext>
            </a:extLst>
          </p:cNvPr>
          <p:cNvSpPr>
            <a:spLocks noGrp="1"/>
          </p:cNvSpPr>
          <p:nvPr>
            <p:ph type="ftr" sz="quarter" idx="18"/>
          </p:nvPr>
        </p:nvSpPr>
        <p:spPr/>
        <p:txBody>
          <a:bodyPr/>
          <a:lstStyle/>
          <a:p>
            <a:r>
              <a:rPr lang="en-GB" dirty="0"/>
              <a:t>© 2018 AVEVA Group plc and its subsidiaries. All rights reserved.</a:t>
            </a:r>
          </a:p>
        </p:txBody>
      </p:sp>
      <p:sp>
        <p:nvSpPr>
          <p:cNvPr id="3" name="Slide Number Placeholder 2">
            <a:extLst>
              <a:ext uri="{FF2B5EF4-FFF2-40B4-BE49-F238E27FC236}">
                <a16:creationId xmlns:a16="http://schemas.microsoft.com/office/drawing/2014/main" xmlns="" id="{0F9F360A-1F74-C640-9E75-579B2411CB1E}"/>
              </a:ext>
            </a:extLst>
          </p:cNvPr>
          <p:cNvSpPr>
            <a:spLocks noGrp="1"/>
          </p:cNvSpPr>
          <p:nvPr>
            <p:ph type="sldNum" sz="quarter" idx="4"/>
          </p:nvPr>
        </p:nvSpPr>
        <p:spPr/>
        <p:txBody>
          <a:bodyPr/>
          <a:lstStyle/>
          <a:p>
            <a:r>
              <a:rPr lang="en-US"/>
              <a:t>Page </a:t>
            </a:r>
            <a:fld id="{5A9C12DC-491F-9444-86A2-13AC5C62A2FC}" type="slidenum">
              <a:rPr lang="en-US" smtClean="0"/>
              <a:pPr/>
              <a:t>150</a:t>
            </a:fld>
            <a:endParaRPr lang="en-US" dirty="0"/>
          </a:p>
        </p:txBody>
      </p:sp>
      <p:sp>
        <p:nvSpPr>
          <p:cNvPr id="11" name="Footer Placeholder 1">
            <a:extLst>
              <a:ext uri="{FF2B5EF4-FFF2-40B4-BE49-F238E27FC236}">
                <a16:creationId xmlns:a16="http://schemas.microsoft.com/office/drawing/2014/main" xmlns="" id="{77F48240-6CB7-2A43-A5C1-045FBC8CCADD}"/>
              </a:ext>
            </a:extLst>
          </p:cNvPr>
          <p:cNvSpPr txBox="1">
            <a:spLocks/>
          </p:cNvSpPr>
          <p:nvPr/>
        </p:nvSpPr>
        <p:spPr>
          <a:xfrm>
            <a:off x="178896" y="4914000"/>
            <a:ext cx="199104" cy="60606"/>
          </a:xfrm>
          <a:prstGeom prst="rect">
            <a:avLst/>
          </a:prstGeom>
        </p:spPr>
        <p:txBody>
          <a:bodyPr vert="horz" wrap="square" lIns="0" tIns="0" rIns="0" bIns="0" rtlCol="0" anchor="t" anchorCtr="0">
            <a:noAutofit/>
          </a:bodyPr>
          <a:lstStyle>
            <a:defPPr>
              <a:defRPr lang="en-US"/>
            </a:defPPr>
            <a:lvl1pPr marL="0" algn="l" defTabSz="457184" rtl="0" eaLnBrk="1" latinLnBrk="0" hangingPunct="1">
              <a:defRPr sz="6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fld id="{95C52FFF-C217-CD4F-9C70-3AB1D7BD0912}" type="slidenum">
              <a:rPr lang="en-GB" smtClean="0"/>
              <a:t>150</a:t>
            </a:fld>
            <a:endParaRPr lang="en-GB" dirty="0"/>
          </a:p>
        </p:txBody>
      </p:sp>
    </p:spTree>
    <p:extLst>
      <p:ext uri="{BB962C8B-B14F-4D97-AF65-F5344CB8AC3E}">
        <p14:creationId xmlns:p14="http://schemas.microsoft.com/office/powerpoint/2010/main" val="349014257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4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1" y="0"/>
            <a:ext cx="4558085" cy="2896568"/>
          </a:xfrm>
          <a:prstGeom prst="rect">
            <a:avLst/>
          </a:prstGeom>
          <a:noFill/>
          <a:ln>
            <a:noFill/>
          </a:ln>
        </p:spPr>
      </p:pic>
      <p:sp>
        <p:nvSpPr>
          <p:cNvPr id="4" name="Content Placeholder 3"/>
          <p:cNvSpPr>
            <a:spLocks noGrp="1"/>
          </p:cNvSpPr>
          <p:nvPr>
            <p:ph sz="quarter" idx="11"/>
          </p:nvPr>
        </p:nvSpPr>
        <p:spPr>
          <a:xfrm>
            <a:off x="252413" y="1050317"/>
            <a:ext cx="3749962" cy="3650493"/>
          </a:xfrm>
        </p:spPr>
        <p:txBody>
          <a:bodyPr/>
          <a:lstStyle/>
          <a:p>
            <a:r>
              <a:rPr lang="en-US" sz="900" dirty="0"/>
              <a:t>Goals</a:t>
            </a:r>
          </a:p>
          <a:p>
            <a:pPr lvl="2"/>
            <a:r>
              <a:rPr lang="en-US" dirty="0"/>
              <a:t>Implement a software solution aligned with the corporate mission to realize safety, comfort and fulfilment in peoples’ lives while contributing to the global environment through “human-centered automation”</a:t>
            </a:r>
          </a:p>
          <a:p>
            <a:pPr lvl="2"/>
            <a:r>
              <a:rPr lang="en-US" dirty="0"/>
              <a:t>Take advantage of an off-the-shelf solution that offers quick deployment and ease of use</a:t>
            </a:r>
          </a:p>
          <a:p>
            <a:r>
              <a:rPr lang="en-US" sz="900" dirty="0"/>
              <a:t>Challenges</a:t>
            </a:r>
          </a:p>
          <a:p>
            <a:pPr lvl="2"/>
            <a:r>
              <a:rPr lang="en-US" dirty="0"/>
              <a:t>The corporation requires a software solution with enough versatility to interface with many different hardware systems worldwide</a:t>
            </a:r>
          </a:p>
          <a:p>
            <a:pPr lvl="2"/>
            <a:r>
              <a:rPr lang="en-US" dirty="0"/>
              <a:t>With over $2.4 billion in global sales, </a:t>
            </a:r>
            <a:r>
              <a:rPr lang="en-US" dirty="0" err="1"/>
              <a:t>Azbil</a:t>
            </a:r>
            <a:r>
              <a:rPr lang="en-US" dirty="0"/>
              <a:t> needs extensive and immediate technical support</a:t>
            </a:r>
          </a:p>
          <a:p>
            <a:r>
              <a:rPr lang="en-US" sz="900" dirty="0"/>
              <a:t>Results</a:t>
            </a:r>
          </a:p>
          <a:p>
            <a:pPr lvl="2"/>
            <a:r>
              <a:rPr lang="en-US" dirty="0"/>
              <a:t>With the Wonderware software’s ability to support </a:t>
            </a:r>
            <a:r>
              <a:rPr lang="en-US" dirty="0" err="1"/>
              <a:t>Azbil’s</a:t>
            </a:r>
            <a:r>
              <a:rPr lang="en-US" dirty="0"/>
              <a:t> “Operation Anywhere” concept, the corporation has increased sales by approximately 50% over the last four years</a:t>
            </a:r>
          </a:p>
          <a:p>
            <a:pPr lvl="2"/>
            <a:r>
              <a:rPr lang="en-US" dirty="0"/>
              <a:t>Wonderware software’s standardized, pre-built graphics have provided savings in engineering costs and development time</a:t>
            </a:r>
          </a:p>
          <a:p>
            <a:pPr lvl="2"/>
            <a:r>
              <a:rPr lang="en-US" dirty="0" err="1"/>
              <a:t>Azbil</a:t>
            </a:r>
            <a:r>
              <a:rPr lang="en-US" dirty="0"/>
              <a:t> customers are maximizing their existing system investments due to the Wonderware solution’s easy upgrades and upward compatibility</a:t>
            </a:r>
          </a:p>
        </p:txBody>
      </p:sp>
      <p:sp>
        <p:nvSpPr>
          <p:cNvPr id="7" name="Text Placeholder 6"/>
          <p:cNvSpPr>
            <a:spLocks noGrp="1"/>
          </p:cNvSpPr>
          <p:nvPr>
            <p:ph type="body" sz="quarter" idx="15"/>
          </p:nvPr>
        </p:nvSpPr>
        <p:spPr>
          <a:xfrm>
            <a:off x="252413" y="449632"/>
            <a:ext cx="3749675" cy="582888"/>
          </a:xfrm>
        </p:spPr>
        <p:txBody>
          <a:bodyPr/>
          <a:lstStyle/>
          <a:p>
            <a:r>
              <a:rPr lang="en-US" dirty="0" err="1"/>
              <a:t>Azbil</a:t>
            </a:r>
            <a:endParaRPr lang="en-US" dirty="0"/>
          </a:p>
        </p:txBody>
      </p:sp>
      <p:sp>
        <p:nvSpPr>
          <p:cNvPr id="8" name="Text Placeholder 7"/>
          <p:cNvSpPr>
            <a:spLocks noGrp="1"/>
          </p:cNvSpPr>
          <p:nvPr>
            <p:ph type="body" sz="quarter" idx="16"/>
          </p:nvPr>
        </p:nvSpPr>
        <p:spPr/>
        <p:txBody>
          <a:bodyPr/>
          <a:lstStyle/>
          <a:p>
            <a:pPr lvl="0"/>
            <a:r>
              <a:rPr lang="en-US" dirty="0"/>
              <a:t>Industry: Machine Builders / OEM</a:t>
            </a:r>
          </a:p>
          <a:p>
            <a:r>
              <a:rPr lang="en-US" dirty="0"/>
              <a:t>Products: System Platform, InTouch HMI  (Standard Edition), Process Historian Software, Process Historian Client, Device Integration Servers</a:t>
            </a:r>
          </a:p>
          <a:p>
            <a:r>
              <a:rPr lang="en-US" b="0" dirty="0">
                <a:solidFill>
                  <a:schemeClr val="tx1">
                    <a:lumMod val="65000"/>
                    <a:lumOff val="35000"/>
                  </a:schemeClr>
                </a:solidFill>
              </a:rPr>
              <a:t>“The terminal server capability of Wonderware software has enabled </a:t>
            </a:r>
            <a:r>
              <a:rPr lang="en-US" b="0" dirty="0" err="1">
                <a:solidFill>
                  <a:schemeClr val="tx1">
                    <a:lumMod val="65000"/>
                    <a:lumOff val="35000"/>
                  </a:schemeClr>
                </a:solidFill>
              </a:rPr>
              <a:t>Azbil</a:t>
            </a:r>
            <a:r>
              <a:rPr lang="en-US" b="0" dirty="0">
                <a:solidFill>
                  <a:schemeClr val="tx1">
                    <a:lumMod val="65000"/>
                    <a:lumOff val="35000"/>
                  </a:schemeClr>
                </a:solidFill>
              </a:rPr>
              <a:t> to increase sales by 50% over the last four years. ”</a:t>
            </a:r>
            <a:r>
              <a:rPr lang="en-US" dirty="0"/>
              <a:t/>
            </a:r>
            <a:br>
              <a:rPr lang="en-US" dirty="0"/>
            </a:br>
            <a:r>
              <a:rPr lang="en-US" dirty="0"/>
              <a:t/>
            </a:r>
            <a:br>
              <a:rPr lang="en-US" dirty="0"/>
            </a:br>
            <a:r>
              <a:rPr lang="en-US" dirty="0"/>
              <a:t>Hironobu </a:t>
            </a:r>
            <a:r>
              <a:rPr lang="en-US" dirty="0" err="1"/>
              <a:t>Hirakawa</a:t>
            </a:r>
            <a:r>
              <a:rPr lang="en-US" dirty="0"/>
              <a:t>, </a:t>
            </a:r>
            <a:r>
              <a:rPr lang="en-US" b="0" dirty="0"/>
              <a:t>Development Manager</a:t>
            </a:r>
          </a:p>
          <a:p>
            <a:endParaRPr lang="en-US" dirty="0"/>
          </a:p>
          <a:p>
            <a:endParaRPr lang="en-US" dirty="0"/>
          </a:p>
        </p:txBody>
      </p:sp>
      <p:grpSp>
        <p:nvGrpSpPr>
          <p:cNvPr id="11" name="Group 10">
            <a:extLst>
              <a:ext uri="{FF2B5EF4-FFF2-40B4-BE49-F238E27FC236}">
                <a16:creationId xmlns:a16="http://schemas.microsoft.com/office/drawing/2014/main" xmlns="" id="{A96D3977-7F98-C145-AE13-58609EF3392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DA47B5B1-74EC-A649-9D59-C60B4B018583}"/>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2294C397-75BE-EE45-A14F-DADFE2A9BF53}"/>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E7AB37E-8937-7E49-91E2-789EFA39FF28}"/>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5D092DB8-3543-4B45-BE6D-0554C2570188}"/>
              </a:ext>
            </a:extLst>
          </p:cNvPr>
          <p:cNvSpPr>
            <a:spLocks noGrp="1"/>
          </p:cNvSpPr>
          <p:nvPr>
            <p:ph type="sldNum" sz="quarter" idx="4"/>
          </p:nvPr>
        </p:nvSpPr>
        <p:spPr/>
        <p:txBody>
          <a:bodyPr/>
          <a:lstStyle/>
          <a:p>
            <a:r>
              <a:rPr lang="en-US"/>
              <a:t>Page </a:t>
            </a:r>
            <a:fld id="{5A9C12DC-491F-9444-86A2-13AC5C62A2FC}" type="slidenum">
              <a:rPr lang="en-US" smtClean="0"/>
              <a:pPr/>
              <a:t>151</a:t>
            </a:fld>
            <a:endParaRPr lang="en-US" dirty="0"/>
          </a:p>
        </p:txBody>
      </p:sp>
      <p:sp>
        <p:nvSpPr>
          <p:cNvPr id="15" name="Footer Placeholder 14">
            <a:extLst>
              <a:ext uri="{FF2B5EF4-FFF2-40B4-BE49-F238E27FC236}">
                <a16:creationId xmlns:a16="http://schemas.microsoft.com/office/drawing/2014/main" xmlns="" id="{CC35855B-9C1B-6F42-A4B6-540365501786}"/>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71BEBE67-9477-A241-8ACD-8A6DAE8ECDD7}"/>
              </a:ext>
            </a:extLst>
          </p:cNvPr>
          <p:cNvSpPr/>
          <p:nvPr/>
        </p:nvSpPr>
        <p:spPr>
          <a:xfrm>
            <a:off x="4802345" y="4504659"/>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99607623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3271" y="-9512"/>
            <a:ext cx="4547857" cy="2906080"/>
          </a:xfrm>
          <a:prstGeom prst="rect">
            <a:avLst/>
          </a:prstGeom>
        </p:spPr>
      </p:pic>
      <p:sp>
        <p:nvSpPr>
          <p:cNvPr id="4" name="Content Placeholder 3"/>
          <p:cNvSpPr>
            <a:spLocks noGrp="1"/>
          </p:cNvSpPr>
          <p:nvPr>
            <p:ph sz="quarter" idx="11"/>
          </p:nvPr>
        </p:nvSpPr>
        <p:spPr>
          <a:xfrm>
            <a:off x="252413" y="1050317"/>
            <a:ext cx="4111416" cy="3418927"/>
          </a:xfrm>
        </p:spPr>
        <p:txBody>
          <a:bodyPr/>
          <a:lstStyle/>
          <a:p>
            <a:pPr>
              <a:lnSpc>
                <a:spcPts val="1000"/>
              </a:lnSpc>
              <a:spcAft>
                <a:spcPts val="300"/>
              </a:spcAft>
            </a:pPr>
            <a:r>
              <a:rPr lang="en-US" sz="900" dirty="0"/>
              <a:t>Goals</a:t>
            </a:r>
          </a:p>
          <a:p>
            <a:pPr lvl="2">
              <a:lnSpc>
                <a:spcPts val="1000"/>
              </a:lnSpc>
              <a:spcAft>
                <a:spcPts val="300"/>
              </a:spcAft>
            </a:pPr>
            <a:r>
              <a:rPr lang="en-US" dirty="0"/>
              <a:t>Create an automatic equipment and operations data collection system that present equipment and operating data in charts, reports and dashboards</a:t>
            </a:r>
          </a:p>
          <a:p>
            <a:pPr lvl="2">
              <a:lnSpc>
                <a:spcPts val="1000"/>
              </a:lnSpc>
              <a:spcAft>
                <a:spcPts val="300"/>
              </a:spcAft>
            </a:pPr>
            <a:r>
              <a:rPr lang="en-US" dirty="0"/>
              <a:t>Create a system that monitors downtime and scrap analysis and calculates Overall Equipment Effectiveness, measures variance and performance measurement (shift performance, cycle time, tooling, lost productivity data)</a:t>
            </a:r>
          </a:p>
          <a:p>
            <a:pPr lvl="2">
              <a:lnSpc>
                <a:spcPts val="1000"/>
              </a:lnSpc>
              <a:spcAft>
                <a:spcPts val="300"/>
              </a:spcAft>
            </a:pPr>
            <a:r>
              <a:rPr lang="en-US" dirty="0"/>
              <a:t>Visualization of current parameters, tooling process and tooling optimization</a:t>
            </a:r>
          </a:p>
          <a:p>
            <a:pPr lvl="2">
              <a:lnSpc>
                <a:spcPts val="1000"/>
              </a:lnSpc>
              <a:spcAft>
                <a:spcPts val="300"/>
              </a:spcAft>
            </a:pPr>
            <a:r>
              <a:rPr lang="en-US" dirty="0"/>
              <a:t>Enable automatic reporting and alarms via e-mail</a:t>
            </a:r>
          </a:p>
          <a:p>
            <a:pPr>
              <a:lnSpc>
                <a:spcPts val="1000"/>
              </a:lnSpc>
              <a:spcAft>
                <a:spcPts val="300"/>
              </a:spcAft>
            </a:pPr>
            <a:r>
              <a:rPr lang="en-US" sz="900" dirty="0"/>
              <a:t>Challenges</a:t>
            </a:r>
          </a:p>
          <a:p>
            <a:pPr lvl="2">
              <a:lnSpc>
                <a:spcPts val="1000"/>
              </a:lnSpc>
              <a:spcAft>
                <a:spcPts val="300"/>
              </a:spcAft>
            </a:pPr>
            <a:r>
              <a:rPr lang="en-US" dirty="0"/>
              <a:t>The system has to be open, use a scalable platform on a unified enterprise-wide, multi language and web based system</a:t>
            </a:r>
          </a:p>
          <a:p>
            <a:pPr lvl="2">
              <a:lnSpc>
                <a:spcPts val="1000"/>
              </a:lnSpc>
              <a:spcAft>
                <a:spcPts val="300"/>
              </a:spcAft>
            </a:pPr>
            <a:r>
              <a:rPr lang="en-US" dirty="0"/>
              <a:t>The solution has to run on a virtual and central server environment while being fully integrated to BSH’s existing IT environment</a:t>
            </a:r>
          </a:p>
          <a:p>
            <a:pPr>
              <a:lnSpc>
                <a:spcPts val="1000"/>
              </a:lnSpc>
              <a:spcAft>
                <a:spcPts val="300"/>
              </a:spcAft>
            </a:pPr>
            <a:r>
              <a:rPr lang="en-US" sz="900" dirty="0"/>
              <a:t>Results</a:t>
            </a:r>
          </a:p>
          <a:p>
            <a:pPr lvl="2">
              <a:lnSpc>
                <a:spcPts val="1000"/>
              </a:lnSpc>
              <a:spcAft>
                <a:spcPts val="300"/>
              </a:spcAft>
            </a:pPr>
            <a:r>
              <a:rPr lang="en-US" dirty="0"/>
              <a:t>Elimination of manual annotations for OEE parameter collection, with significant time saving for plant staff</a:t>
            </a:r>
          </a:p>
          <a:p>
            <a:pPr lvl="2">
              <a:lnSpc>
                <a:spcPts val="1000"/>
              </a:lnSpc>
              <a:spcAft>
                <a:spcPts val="300"/>
              </a:spcAft>
            </a:pPr>
            <a:r>
              <a:rPr lang="en-US" dirty="0"/>
              <a:t>Accurate and comprehensive records of plant status and events</a:t>
            </a:r>
          </a:p>
          <a:p>
            <a:pPr lvl="2">
              <a:lnSpc>
                <a:spcPts val="1000"/>
              </a:lnSpc>
              <a:spcAft>
                <a:spcPts val="300"/>
              </a:spcAft>
            </a:pPr>
            <a:r>
              <a:rPr lang="en-US" dirty="0"/>
              <a:t>Extensive system implementation on a global scale</a:t>
            </a:r>
          </a:p>
          <a:p>
            <a:pPr lvl="2">
              <a:lnSpc>
                <a:spcPts val="1000"/>
              </a:lnSpc>
              <a:spcAft>
                <a:spcPts val="300"/>
              </a:spcAft>
            </a:pPr>
            <a:r>
              <a:rPr lang="en-US" dirty="0"/>
              <a:t>Faster and easier access to parameters via BSH Intranet</a:t>
            </a:r>
          </a:p>
          <a:p>
            <a:pPr lvl="2">
              <a:lnSpc>
                <a:spcPts val="1000"/>
              </a:lnSpc>
              <a:spcAft>
                <a:spcPts val="300"/>
              </a:spcAft>
            </a:pPr>
            <a:r>
              <a:rPr lang="en-US" dirty="0"/>
              <a:t>Identification of improvement actions</a:t>
            </a:r>
          </a:p>
          <a:p>
            <a:pPr lvl="2">
              <a:lnSpc>
                <a:spcPts val="1000"/>
              </a:lnSpc>
              <a:spcAft>
                <a:spcPts val="300"/>
              </a:spcAft>
            </a:pPr>
            <a:r>
              <a:rPr lang="en-US" dirty="0"/>
              <a:t>Definition of key areas (tools, plants and processes)</a:t>
            </a:r>
          </a:p>
          <a:p>
            <a:pPr lvl="2">
              <a:lnSpc>
                <a:spcPts val="1000"/>
              </a:lnSpc>
              <a:spcAft>
                <a:spcPts val="300"/>
              </a:spcAft>
            </a:pPr>
            <a:r>
              <a:rPr lang="en-US" dirty="0"/>
              <a:t>Valuable tool for purchase decisions (e.g. identification of scrapped purchased parts percentage or equipment downtime due to defective parts</a:t>
            </a:r>
          </a:p>
        </p:txBody>
      </p:sp>
      <p:sp>
        <p:nvSpPr>
          <p:cNvPr id="7" name="Text Placeholder 6"/>
          <p:cNvSpPr>
            <a:spLocks noGrp="1"/>
          </p:cNvSpPr>
          <p:nvPr>
            <p:ph type="body" sz="quarter" idx="15"/>
          </p:nvPr>
        </p:nvSpPr>
        <p:spPr>
          <a:xfrm>
            <a:off x="252413" y="185739"/>
            <a:ext cx="3749675" cy="582888"/>
          </a:xfrm>
        </p:spPr>
        <p:txBody>
          <a:bodyPr/>
          <a:lstStyle/>
          <a:p>
            <a:pPr lvl="0"/>
            <a:r>
              <a:rPr lang="en-US" dirty="0"/>
              <a:t>BSH Bosch und Siemens Hausgeräte </a:t>
            </a:r>
            <a:r>
              <a:rPr lang="en-US" dirty="0" err="1"/>
              <a:t>Gmbh</a:t>
            </a:r>
            <a:r>
              <a:rPr lang="en-US" dirty="0"/>
              <a:t> </a:t>
            </a:r>
            <a:r>
              <a:rPr lang="en-US" sz="1400" dirty="0">
                <a:solidFill>
                  <a:schemeClr val="accent2"/>
                </a:solidFill>
              </a:rPr>
              <a:t>Germany</a:t>
            </a:r>
          </a:p>
        </p:txBody>
      </p:sp>
      <p:sp>
        <p:nvSpPr>
          <p:cNvPr id="8" name="Text Placeholder 7"/>
          <p:cNvSpPr>
            <a:spLocks noGrp="1"/>
          </p:cNvSpPr>
          <p:nvPr>
            <p:ph type="body" sz="quarter" idx="16"/>
          </p:nvPr>
        </p:nvSpPr>
        <p:spPr/>
        <p:txBody>
          <a:bodyPr/>
          <a:lstStyle/>
          <a:p>
            <a:pPr lvl="0"/>
            <a:r>
              <a:rPr lang="en-US" dirty="0"/>
              <a:t>Industry: Machine Builders / OEM</a:t>
            </a:r>
          </a:p>
          <a:p>
            <a:r>
              <a:rPr lang="en-US" dirty="0"/>
              <a:t>Products: Manufacturing Execution System, System Platform, InTouch HMI (Standard Edition) for Terminal Services, Process Historian, Process Historian Client</a:t>
            </a:r>
          </a:p>
          <a:p>
            <a:r>
              <a:rPr lang="en-US" b="0" dirty="0">
                <a:solidFill>
                  <a:schemeClr val="tx1">
                    <a:lumMod val="65000"/>
                    <a:lumOff val="35000"/>
                  </a:schemeClr>
                </a:solidFill>
              </a:rPr>
              <a:t>“The elimination of manual operations for the measurement of OEE parameters has resulted into significant cycle time reduction. Based on the results achieved with this solution, we are considering its extension to other countries outside Europe.”</a:t>
            </a:r>
            <a:endParaRPr lang="en-US" dirty="0"/>
          </a:p>
          <a:p>
            <a:r>
              <a:rPr lang="en-US" dirty="0"/>
              <a:t>Andreas </a:t>
            </a:r>
            <a:r>
              <a:rPr lang="en-US" dirty="0" err="1"/>
              <a:t>Busse</a:t>
            </a:r>
            <a:r>
              <a:rPr lang="en-US" dirty="0"/>
              <a:t>, </a:t>
            </a:r>
            <a:r>
              <a:rPr lang="en-US" b="0" dirty="0"/>
              <a:t>BSH Bosch and Siemens Hausgeräte GmbH,</a:t>
            </a:r>
            <a:br>
              <a:rPr lang="en-US" b="0" dirty="0"/>
            </a:br>
            <a:r>
              <a:rPr lang="en-US" b="0" dirty="0"/>
              <a:t>IT Product Lifecycle Project Manager</a:t>
            </a:r>
          </a:p>
          <a:p>
            <a:endParaRPr lang="en-US" dirty="0"/>
          </a:p>
          <a:p>
            <a:endParaRPr lang="en-US" dirty="0"/>
          </a:p>
        </p:txBody>
      </p:sp>
      <p:grpSp>
        <p:nvGrpSpPr>
          <p:cNvPr id="11" name="Group 10">
            <a:extLst>
              <a:ext uri="{FF2B5EF4-FFF2-40B4-BE49-F238E27FC236}">
                <a16:creationId xmlns:a16="http://schemas.microsoft.com/office/drawing/2014/main" xmlns="" id="{74516911-2CAC-D849-8194-FAC415E405FB}"/>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C2FF694-2C59-3246-8358-45B396862E44}"/>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6392DF7C-611E-3B4F-8606-57920DD87ECE}"/>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C2CEBD4-791D-404D-A73F-F3B34B497332}"/>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D965776F-BADA-4947-BF1E-1A1251C2D6D6}"/>
              </a:ext>
            </a:extLst>
          </p:cNvPr>
          <p:cNvSpPr>
            <a:spLocks noGrp="1"/>
          </p:cNvSpPr>
          <p:nvPr>
            <p:ph type="sldNum" sz="quarter" idx="4"/>
          </p:nvPr>
        </p:nvSpPr>
        <p:spPr/>
        <p:txBody>
          <a:bodyPr/>
          <a:lstStyle/>
          <a:p>
            <a:r>
              <a:rPr lang="en-US"/>
              <a:t>Page </a:t>
            </a:r>
            <a:fld id="{5A9C12DC-491F-9444-86A2-13AC5C62A2FC}" type="slidenum">
              <a:rPr lang="en-US" smtClean="0"/>
              <a:pPr/>
              <a:t>152</a:t>
            </a:fld>
            <a:endParaRPr lang="en-US" dirty="0"/>
          </a:p>
        </p:txBody>
      </p:sp>
      <p:sp>
        <p:nvSpPr>
          <p:cNvPr id="16" name="Footer Placeholder 15">
            <a:extLst>
              <a:ext uri="{FF2B5EF4-FFF2-40B4-BE49-F238E27FC236}">
                <a16:creationId xmlns:a16="http://schemas.microsoft.com/office/drawing/2014/main" xmlns="" id="{00F4B31C-12B2-DF4F-882E-75E98AB56624}"/>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A2902F90-EB2A-1148-AE7F-144717E27AAA}"/>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0969466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230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1" y="0"/>
            <a:ext cx="4558085" cy="2896568"/>
          </a:xfrm>
          <a:prstGeom prst="rect">
            <a:avLst/>
          </a:prstGeom>
          <a:noFill/>
          <a:ln>
            <a:noFill/>
          </a:ln>
        </p:spPr>
      </p:pic>
      <p:sp>
        <p:nvSpPr>
          <p:cNvPr id="4" name="Content Placeholder 3"/>
          <p:cNvSpPr>
            <a:spLocks noGrp="1"/>
          </p:cNvSpPr>
          <p:nvPr>
            <p:ph sz="quarter" idx="11"/>
          </p:nvPr>
        </p:nvSpPr>
        <p:spPr/>
        <p:txBody>
          <a:bodyPr/>
          <a:lstStyle/>
          <a:p>
            <a:r>
              <a:rPr lang="en-US" sz="900" dirty="0"/>
              <a:t>Goals</a:t>
            </a:r>
          </a:p>
          <a:p>
            <a:pPr lvl="2"/>
            <a:r>
              <a:rPr lang="en-US" dirty="0"/>
              <a:t>Provide best-in-class, comprehensive materials handling and logistics solutions to companies worldwide</a:t>
            </a:r>
          </a:p>
          <a:p>
            <a:pPr lvl="2"/>
            <a:r>
              <a:rPr lang="en-US" dirty="0"/>
              <a:t>Achieve higher efficiency with software that supports</a:t>
            </a:r>
            <a:br>
              <a:rPr lang="en-US" dirty="0"/>
            </a:br>
            <a:r>
              <a:rPr lang="en-US" dirty="0"/>
              <a:t>multiple languages</a:t>
            </a:r>
          </a:p>
          <a:p>
            <a:r>
              <a:rPr lang="en-US" sz="900" dirty="0"/>
              <a:t>Challenges</a:t>
            </a:r>
          </a:p>
          <a:p>
            <a:pPr lvl="2"/>
            <a:r>
              <a:rPr lang="en-US" dirty="0"/>
              <a:t>Daifuku required a solution that would be flexible for global customers and also enable high productivity</a:t>
            </a:r>
          </a:p>
          <a:p>
            <a:pPr lvl="2"/>
            <a:r>
              <a:rPr lang="en-US" dirty="0"/>
              <a:t>As a large business serving companies throughout the world, Daifuku requires responsive, multilingual technical support</a:t>
            </a:r>
          </a:p>
          <a:p>
            <a:r>
              <a:rPr lang="en-US" sz="900" dirty="0"/>
              <a:t>Results</a:t>
            </a:r>
          </a:p>
          <a:p>
            <a:pPr lvl="2"/>
            <a:r>
              <a:rPr lang="en-US" dirty="0"/>
              <a:t>The Daifuku solution incorporating the Wonderware software provides an easy-</a:t>
            </a:r>
            <a:r>
              <a:rPr lang="en-US" dirty="0" err="1"/>
              <a:t>tounderstand</a:t>
            </a:r>
            <a:r>
              <a:rPr lang="en-US" dirty="0"/>
              <a:t>, intuitive overall view for planning and monitoring materials handling operations</a:t>
            </a:r>
          </a:p>
          <a:p>
            <a:pPr lvl="2"/>
            <a:r>
              <a:rPr lang="en-US" dirty="0"/>
              <a:t>Because of its open architecture and support for multiple languages and character sets, the Wonderware software helps developers and engineers to be more productive</a:t>
            </a:r>
          </a:p>
          <a:p>
            <a:pPr lvl="2"/>
            <a:r>
              <a:rPr lang="en-US" dirty="0"/>
              <a:t>The solution is highly flexible for use by Daifuku customers around </a:t>
            </a:r>
            <a:br>
              <a:rPr lang="en-US" dirty="0"/>
            </a:br>
            <a:r>
              <a:rPr lang="en-US" dirty="0"/>
              <a:t>the globe</a:t>
            </a:r>
          </a:p>
          <a:p>
            <a:pPr lvl="2"/>
            <a:endParaRPr lang="en-US" dirty="0"/>
          </a:p>
        </p:txBody>
      </p:sp>
      <p:sp>
        <p:nvSpPr>
          <p:cNvPr id="7" name="Text Placeholder 6"/>
          <p:cNvSpPr>
            <a:spLocks noGrp="1"/>
          </p:cNvSpPr>
          <p:nvPr>
            <p:ph type="body" sz="quarter" idx="15"/>
          </p:nvPr>
        </p:nvSpPr>
        <p:spPr/>
        <p:txBody>
          <a:bodyPr/>
          <a:lstStyle/>
          <a:p>
            <a:r>
              <a:rPr lang="en-US" dirty="0"/>
              <a:t>Daifuku Co., Ltd.</a:t>
            </a:r>
          </a:p>
          <a:p>
            <a:r>
              <a:rPr lang="en-US" sz="1400" dirty="0">
                <a:solidFill>
                  <a:schemeClr val="accent2"/>
                </a:solidFill>
              </a:rPr>
              <a:t>Japan</a:t>
            </a:r>
          </a:p>
        </p:txBody>
      </p:sp>
      <p:sp>
        <p:nvSpPr>
          <p:cNvPr id="8" name="Text Placeholder 7"/>
          <p:cNvSpPr>
            <a:spLocks noGrp="1"/>
          </p:cNvSpPr>
          <p:nvPr>
            <p:ph type="body" sz="quarter" idx="16"/>
          </p:nvPr>
        </p:nvSpPr>
        <p:spPr/>
        <p:txBody>
          <a:bodyPr/>
          <a:lstStyle/>
          <a:p>
            <a:pPr lvl="0"/>
            <a:r>
              <a:rPr lang="en-US" dirty="0"/>
              <a:t>Industry: Machine Builders / OEM</a:t>
            </a:r>
          </a:p>
          <a:p>
            <a:r>
              <a:rPr lang="en-US" dirty="0"/>
              <a:t>Products: InTouch HMI  (Standard Edition)</a:t>
            </a:r>
          </a:p>
          <a:p>
            <a:r>
              <a:rPr lang="en-US" b="0" dirty="0">
                <a:solidFill>
                  <a:schemeClr val="tx1">
                    <a:lumMod val="65000"/>
                    <a:lumOff val="35000"/>
                  </a:schemeClr>
                </a:solidFill>
              </a:rPr>
              <a:t>“Daifuku uses Wonderware software as the front-end HMI providing Monitoring and Operation Support capabilities that enable users to have a complete picture of what is happening in the system.”</a:t>
            </a:r>
          </a:p>
          <a:p>
            <a:r>
              <a:rPr lang="en-US" dirty="0"/>
              <a:t>Yasuhisa </a:t>
            </a:r>
            <a:r>
              <a:rPr lang="en-US" dirty="0" err="1"/>
              <a:t>Mishina</a:t>
            </a:r>
            <a:r>
              <a:rPr lang="en-US" dirty="0"/>
              <a:t>, </a:t>
            </a:r>
            <a:r>
              <a:rPr lang="en-US" b="0" dirty="0"/>
              <a:t>Deputy General Manager</a:t>
            </a:r>
            <a:endParaRPr lang="en-US" dirty="0"/>
          </a:p>
          <a:p>
            <a:endParaRPr lang="en-US" dirty="0"/>
          </a:p>
        </p:txBody>
      </p:sp>
      <p:grpSp>
        <p:nvGrpSpPr>
          <p:cNvPr id="13" name="Group 12">
            <a:extLst>
              <a:ext uri="{FF2B5EF4-FFF2-40B4-BE49-F238E27FC236}">
                <a16:creationId xmlns:a16="http://schemas.microsoft.com/office/drawing/2014/main" xmlns="" id="{35212848-6F21-B943-B300-93210431A4EB}"/>
              </a:ext>
            </a:extLst>
          </p:cNvPr>
          <p:cNvGrpSpPr/>
          <p:nvPr/>
        </p:nvGrpSpPr>
        <p:grpSpPr>
          <a:xfrm>
            <a:off x="4126955" y="474965"/>
            <a:ext cx="5264436" cy="2666894"/>
            <a:chOff x="4126955" y="474965"/>
            <a:chExt cx="5264436" cy="2666894"/>
          </a:xfrm>
        </p:grpSpPr>
        <p:sp>
          <p:nvSpPr>
            <p:cNvPr id="14" name="Isosceles Triangle 17">
              <a:extLst>
                <a:ext uri="{FF2B5EF4-FFF2-40B4-BE49-F238E27FC236}">
                  <a16:creationId xmlns:a16="http://schemas.microsoft.com/office/drawing/2014/main" xmlns="" id="{C456E2E5-86AF-2044-B9A5-E804309A1F75}"/>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5AC85855-E892-3348-AD47-48F02817EAF6}"/>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Isosceles Triangle 17">
              <a:extLst>
                <a:ext uri="{FF2B5EF4-FFF2-40B4-BE49-F238E27FC236}">
                  <a16:creationId xmlns:a16="http://schemas.microsoft.com/office/drawing/2014/main" xmlns="" id="{E228DFB5-2BC2-D94B-944E-1272D558A012}"/>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1" name="Slide Number Placeholder 10">
            <a:extLst>
              <a:ext uri="{FF2B5EF4-FFF2-40B4-BE49-F238E27FC236}">
                <a16:creationId xmlns:a16="http://schemas.microsoft.com/office/drawing/2014/main" xmlns="" id="{8431BC35-BC0E-2840-8410-831FC5C8C3A6}"/>
              </a:ext>
            </a:extLst>
          </p:cNvPr>
          <p:cNvSpPr>
            <a:spLocks noGrp="1"/>
          </p:cNvSpPr>
          <p:nvPr>
            <p:ph type="sldNum" sz="quarter" idx="4"/>
          </p:nvPr>
        </p:nvSpPr>
        <p:spPr/>
        <p:txBody>
          <a:bodyPr/>
          <a:lstStyle/>
          <a:p>
            <a:r>
              <a:rPr lang="en-US"/>
              <a:t>Page </a:t>
            </a:r>
            <a:fld id="{5A9C12DC-491F-9444-86A2-13AC5C62A2FC}" type="slidenum">
              <a:rPr lang="en-US" smtClean="0"/>
              <a:pPr/>
              <a:t>153</a:t>
            </a:fld>
            <a:endParaRPr lang="en-US" dirty="0"/>
          </a:p>
        </p:txBody>
      </p:sp>
      <p:sp>
        <p:nvSpPr>
          <p:cNvPr id="17" name="Footer Placeholder 16">
            <a:extLst>
              <a:ext uri="{FF2B5EF4-FFF2-40B4-BE49-F238E27FC236}">
                <a16:creationId xmlns:a16="http://schemas.microsoft.com/office/drawing/2014/main" xmlns="" id="{8F142E95-E682-F144-B1DF-F1B99088C90D}"/>
              </a:ext>
            </a:extLst>
          </p:cNvPr>
          <p:cNvSpPr>
            <a:spLocks noGrp="1"/>
          </p:cNvSpPr>
          <p:nvPr>
            <p:ph type="ftr" sz="quarter" idx="18"/>
          </p:nvPr>
        </p:nvSpPr>
        <p:spPr/>
        <p:txBody>
          <a:bodyPr/>
          <a:lstStyle/>
          <a:p>
            <a:r>
              <a:rPr lang="en-GB" dirty="0"/>
              <a:t>© 2018 AVEVA Group plc and its subsidiaries. All rights reserved.</a:t>
            </a:r>
          </a:p>
        </p:txBody>
      </p:sp>
      <p:sp>
        <p:nvSpPr>
          <p:cNvPr id="18" name="Rectangle 17">
            <a:extLst>
              <a:ext uri="{FF2B5EF4-FFF2-40B4-BE49-F238E27FC236}">
                <a16:creationId xmlns:a16="http://schemas.microsoft.com/office/drawing/2014/main" xmlns="" id="{9D8D0838-702E-384E-BF30-E2C840BCE3E3}"/>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70866155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317"/>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70" y="0"/>
            <a:ext cx="4566247" cy="2896568"/>
          </a:xfrm>
          <a:prstGeom prst="rect">
            <a:avLst/>
          </a:prstGeom>
          <a:noFill/>
          <a:ln>
            <a:noFill/>
          </a:ln>
        </p:spPr>
      </p:pic>
      <p:sp>
        <p:nvSpPr>
          <p:cNvPr id="4" name="Content Placeholder 3"/>
          <p:cNvSpPr>
            <a:spLocks noGrp="1"/>
          </p:cNvSpPr>
          <p:nvPr>
            <p:ph sz="quarter" idx="11"/>
          </p:nvPr>
        </p:nvSpPr>
        <p:spPr/>
        <p:txBody>
          <a:bodyPr/>
          <a:lstStyle/>
          <a:p>
            <a:pPr>
              <a:lnSpc>
                <a:spcPts val="1100"/>
              </a:lnSpc>
              <a:spcAft>
                <a:spcPts val="300"/>
              </a:spcAft>
            </a:pPr>
            <a:r>
              <a:rPr lang="en-US" sz="900" dirty="0"/>
              <a:t>Goals</a:t>
            </a:r>
          </a:p>
          <a:p>
            <a:pPr lvl="2">
              <a:lnSpc>
                <a:spcPts val="1100"/>
              </a:lnSpc>
              <a:spcAft>
                <a:spcPts val="300"/>
              </a:spcAft>
            </a:pPr>
            <a:r>
              <a:rPr lang="en-US" dirty="0"/>
              <a:t>Integrate Microsoft’s Business Solutions- Dynamics SL financial program into a single, compatible system to manage inventory, track parts usage, and maintain a historical profile of car performance</a:t>
            </a:r>
            <a:br>
              <a:rPr lang="en-US" dirty="0"/>
            </a:br>
            <a:r>
              <a:rPr lang="en-US" dirty="0"/>
              <a:t>within 4 months</a:t>
            </a:r>
          </a:p>
          <a:p>
            <a:pPr>
              <a:lnSpc>
                <a:spcPts val="1100"/>
              </a:lnSpc>
              <a:spcAft>
                <a:spcPts val="300"/>
              </a:spcAft>
            </a:pPr>
            <a:r>
              <a:rPr lang="en-US" sz="900" dirty="0"/>
              <a:t>Challenges</a:t>
            </a:r>
          </a:p>
          <a:p>
            <a:pPr lvl="2">
              <a:lnSpc>
                <a:spcPts val="1100"/>
              </a:lnSpc>
              <a:spcAft>
                <a:spcPts val="300"/>
              </a:spcAft>
            </a:pPr>
            <a:r>
              <a:rPr lang="en-US" dirty="0"/>
              <a:t>Coordinating information across 6 warehouses that are operated as independent entities</a:t>
            </a:r>
          </a:p>
          <a:p>
            <a:pPr lvl="2">
              <a:lnSpc>
                <a:spcPts val="1100"/>
              </a:lnSpc>
              <a:spcAft>
                <a:spcPts val="300"/>
              </a:spcAft>
            </a:pPr>
            <a:r>
              <a:rPr lang="en-US" dirty="0"/>
              <a:t>Tracking usage of approximately 150 components on each car</a:t>
            </a:r>
          </a:p>
          <a:p>
            <a:pPr lvl="2">
              <a:lnSpc>
                <a:spcPts val="1100"/>
              </a:lnSpc>
              <a:spcAft>
                <a:spcPts val="300"/>
              </a:spcAft>
            </a:pPr>
            <a:r>
              <a:rPr lang="en-US" dirty="0"/>
              <a:t>Getting the system up and running within four months</a:t>
            </a:r>
          </a:p>
          <a:p>
            <a:pPr>
              <a:lnSpc>
                <a:spcPts val="1100"/>
              </a:lnSpc>
              <a:spcAft>
                <a:spcPts val="300"/>
              </a:spcAft>
            </a:pPr>
            <a:r>
              <a:rPr lang="en-US" sz="900" dirty="0"/>
              <a:t>Results</a:t>
            </a:r>
          </a:p>
          <a:p>
            <a:pPr lvl="2">
              <a:lnSpc>
                <a:spcPts val="1100"/>
              </a:lnSpc>
              <a:spcAft>
                <a:spcPts val="300"/>
              </a:spcAft>
            </a:pPr>
            <a:r>
              <a:rPr lang="en-US" dirty="0"/>
              <a:t>Multi-site asset management capabilities tracks inventory</a:t>
            </a:r>
            <a:br>
              <a:rPr lang="en-US" dirty="0"/>
            </a:br>
            <a:r>
              <a:rPr lang="en-US" dirty="0"/>
              <a:t>in all six warehouses</a:t>
            </a:r>
          </a:p>
          <a:p>
            <a:pPr lvl="2">
              <a:lnSpc>
                <a:spcPts val="1100"/>
              </a:lnSpc>
              <a:spcAft>
                <a:spcPts val="300"/>
              </a:spcAft>
            </a:pPr>
            <a:r>
              <a:rPr lang="en-US" dirty="0"/>
              <a:t>Reduced cash outlay for inventory saves $400,000</a:t>
            </a:r>
          </a:p>
          <a:p>
            <a:pPr lvl="2">
              <a:lnSpc>
                <a:spcPts val="1100"/>
              </a:lnSpc>
              <a:spcAft>
                <a:spcPts val="300"/>
              </a:spcAft>
            </a:pPr>
            <a:r>
              <a:rPr lang="en-US" dirty="0"/>
              <a:t>Saved $1,000,000 through reduced inventory by consolidating warehouse management</a:t>
            </a:r>
          </a:p>
          <a:p>
            <a:pPr lvl="2">
              <a:lnSpc>
                <a:spcPts val="1100"/>
              </a:lnSpc>
              <a:spcAft>
                <a:spcPts val="300"/>
              </a:spcAft>
            </a:pPr>
            <a:r>
              <a:rPr lang="en-US" dirty="0"/>
              <a:t>Reduced overhead for single instance, multifacility management and </a:t>
            </a:r>
            <a:br>
              <a:rPr lang="en-US" dirty="0"/>
            </a:br>
            <a:r>
              <a:rPr lang="en-US" dirty="0"/>
              <a:t>saved $65,000</a:t>
            </a:r>
          </a:p>
          <a:p>
            <a:pPr lvl="2">
              <a:lnSpc>
                <a:spcPts val="1100"/>
              </a:lnSpc>
              <a:spcAft>
                <a:spcPts val="300"/>
              </a:spcAft>
            </a:pPr>
            <a:r>
              <a:rPr lang="en-US" dirty="0"/>
              <a:t>Integration with existing business and financial operations resulted in </a:t>
            </a:r>
            <a:br>
              <a:rPr lang="en-US" dirty="0"/>
            </a:br>
            <a:r>
              <a:rPr lang="en-US" dirty="0"/>
              <a:t>$100,000 savings</a:t>
            </a:r>
          </a:p>
        </p:txBody>
      </p:sp>
      <p:sp>
        <p:nvSpPr>
          <p:cNvPr id="7" name="Text Placeholder 6"/>
          <p:cNvSpPr>
            <a:spLocks noGrp="1"/>
          </p:cNvSpPr>
          <p:nvPr>
            <p:ph type="body" sz="quarter" idx="15"/>
          </p:nvPr>
        </p:nvSpPr>
        <p:spPr/>
        <p:txBody>
          <a:bodyPr/>
          <a:lstStyle/>
          <a:p>
            <a:r>
              <a:rPr lang="en-US" dirty="0"/>
              <a:t>Hendrick Motorsports</a:t>
            </a:r>
          </a:p>
          <a:p>
            <a:r>
              <a:rPr lang="en-US" sz="1400" dirty="0">
                <a:solidFill>
                  <a:schemeClr val="accent2"/>
                </a:solidFill>
              </a:rPr>
              <a:t>Charlotte, North Carolina </a:t>
            </a:r>
          </a:p>
        </p:txBody>
      </p:sp>
      <p:sp>
        <p:nvSpPr>
          <p:cNvPr id="8" name="Text Placeholder 7"/>
          <p:cNvSpPr>
            <a:spLocks noGrp="1"/>
          </p:cNvSpPr>
          <p:nvPr>
            <p:ph type="body" sz="quarter" idx="16"/>
          </p:nvPr>
        </p:nvSpPr>
        <p:spPr/>
        <p:txBody>
          <a:bodyPr/>
          <a:lstStyle/>
          <a:p>
            <a:pPr lvl="0"/>
            <a:r>
              <a:rPr lang="en-US" dirty="0"/>
              <a:t>Industry: Machine Builders / OEM</a:t>
            </a:r>
          </a:p>
          <a:p>
            <a:r>
              <a:rPr lang="en-US" dirty="0"/>
              <a:t>Products: Enterprise Asset Management</a:t>
            </a:r>
          </a:p>
          <a:p>
            <a:r>
              <a:rPr lang="en-US" b="0" dirty="0">
                <a:solidFill>
                  <a:schemeClr val="tx1">
                    <a:lumMod val="65000"/>
                    <a:lumOff val="35000"/>
                  </a:schemeClr>
                </a:solidFill>
              </a:rPr>
              <a:t>“What AVEVA has accomplished with a single system could have required four separate systems. The AVEVA solution also allows us to collect accurate performance and maintenance information to make informed decisions…this is priceless.”</a:t>
            </a:r>
          </a:p>
          <a:p>
            <a:r>
              <a:rPr lang="en-US" dirty="0"/>
              <a:t>Scott Lampe, </a:t>
            </a:r>
            <a:r>
              <a:rPr lang="en-US" b="0" dirty="0"/>
              <a:t>Chief Financial Officer</a:t>
            </a:r>
            <a:endParaRPr lang="en-US" dirty="0"/>
          </a:p>
          <a:p>
            <a:endParaRPr lang="en-US" dirty="0"/>
          </a:p>
        </p:txBody>
      </p:sp>
      <p:grpSp>
        <p:nvGrpSpPr>
          <p:cNvPr id="12" name="Group 11">
            <a:extLst>
              <a:ext uri="{FF2B5EF4-FFF2-40B4-BE49-F238E27FC236}">
                <a16:creationId xmlns:a16="http://schemas.microsoft.com/office/drawing/2014/main" xmlns="" id="{C5A1A995-9F98-6347-81DC-0970F036AC10}"/>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51703908-1FDF-9044-8182-020A61D87C2D}"/>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6476CFC1-7C7F-E348-9DBC-6B316EFFBBC1}"/>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318D46CE-ED42-4143-8501-7EF0C5F703C6}"/>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6" name="Slide Number Placeholder 15">
            <a:extLst>
              <a:ext uri="{FF2B5EF4-FFF2-40B4-BE49-F238E27FC236}">
                <a16:creationId xmlns:a16="http://schemas.microsoft.com/office/drawing/2014/main" xmlns="" id="{4D711A9F-66C6-4F49-A7E6-3D93E4F353BB}"/>
              </a:ext>
            </a:extLst>
          </p:cNvPr>
          <p:cNvSpPr>
            <a:spLocks noGrp="1"/>
          </p:cNvSpPr>
          <p:nvPr>
            <p:ph type="sldNum" sz="quarter" idx="4"/>
          </p:nvPr>
        </p:nvSpPr>
        <p:spPr/>
        <p:txBody>
          <a:bodyPr/>
          <a:lstStyle/>
          <a:p>
            <a:r>
              <a:rPr lang="en-US"/>
              <a:t>Page </a:t>
            </a:r>
            <a:fld id="{5A9C12DC-491F-9444-86A2-13AC5C62A2FC}" type="slidenum">
              <a:rPr lang="en-US" smtClean="0"/>
              <a:pPr/>
              <a:t>154</a:t>
            </a:fld>
            <a:endParaRPr lang="en-US" dirty="0"/>
          </a:p>
        </p:txBody>
      </p:sp>
      <p:sp>
        <p:nvSpPr>
          <p:cNvPr id="17" name="Footer Placeholder 16">
            <a:extLst>
              <a:ext uri="{FF2B5EF4-FFF2-40B4-BE49-F238E27FC236}">
                <a16:creationId xmlns:a16="http://schemas.microsoft.com/office/drawing/2014/main" xmlns="" id="{971628B2-950E-914F-A732-BAC874506044}"/>
              </a:ext>
            </a:extLst>
          </p:cNvPr>
          <p:cNvSpPr>
            <a:spLocks noGrp="1"/>
          </p:cNvSpPr>
          <p:nvPr>
            <p:ph type="ftr" sz="quarter" idx="18"/>
          </p:nvPr>
        </p:nvSpPr>
        <p:spPr/>
        <p:txBody>
          <a:bodyPr/>
          <a:lstStyle/>
          <a:p>
            <a:r>
              <a:rPr lang="en-GB" dirty="0"/>
              <a:t>© 2018 AVEVA Group plc and its subsidiaries. All rights reserved.</a:t>
            </a:r>
          </a:p>
        </p:txBody>
      </p:sp>
      <p:sp>
        <p:nvSpPr>
          <p:cNvPr id="18" name="Rectangle 17">
            <a:hlinkClick r:id="rId4"/>
            <a:extLst>
              <a:ext uri="{FF2B5EF4-FFF2-40B4-BE49-F238E27FC236}">
                <a16:creationId xmlns:a16="http://schemas.microsoft.com/office/drawing/2014/main" xmlns="" id="{E75F3426-BC65-3346-AAA6-603705201322}"/>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65333858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23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5" y="0"/>
            <a:ext cx="4564770" cy="2896568"/>
          </a:xfrm>
          <a:prstGeom prst="rect">
            <a:avLst/>
          </a:prstGeom>
          <a:noFill/>
          <a:ln>
            <a:noFill/>
          </a:ln>
        </p:spPr>
      </p:pic>
      <p:sp>
        <p:nvSpPr>
          <p:cNvPr id="4" name="Content Placeholder 3"/>
          <p:cNvSpPr>
            <a:spLocks noGrp="1"/>
          </p:cNvSpPr>
          <p:nvPr>
            <p:ph sz="quarter" idx="11"/>
          </p:nvPr>
        </p:nvSpPr>
        <p:spPr/>
        <p:txBody>
          <a:bodyPr/>
          <a:lstStyle/>
          <a:p>
            <a:pPr>
              <a:lnSpc>
                <a:spcPts val="1200"/>
              </a:lnSpc>
              <a:spcAft>
                <a:spcPts val="300"/>
              </a:spcAft>
            </a:pPr>
            <a:r>
              <a:rPr lang="en-US" sz="900" dirty="0"/>
              <a:t>Goals</a:t>
            </a:r>
          </a:p>
          <a:p>
            <a:pPr lvl="2">
              <a:spcAft>
                <a:spcPts val="300"/>
              </a:spcAft>
            </a:pPr>
            <a:r>
              <a:rPr lang="en-US" dirty="0"/>
              <a:t>Reduce the energy consumption of manufactured equipment</a:t>
            </a:r>
          </a:p>
          <a:p>
            <a:pPr lvl="2">
              <a:spcAft>
                <a:spcPts val="300"/>
              </a:spcAft>
            </a:pPr>
            <a:r>
              <a:rPr lang="en-US" dirty="0"/>
              <a:t>Optimize equipment management by end users </a:t>
            </a:r>
          </a:p>
          <a:p>
            <a:pPr lvl="2">
              <a:spcAft>
                <a:spcPts val="300"/>
              </a:spcAft>
            </a:pPr>
            <a:r>
              <a:rPr lang="en-US" dirty="0"/>
              <a:t>Optimize compressed air consumption for customers</a:t>
            </a:r>
          </a:p>
          <a:p>
            <a:pPr>
              <a:lnSpc>
                <a:spcPts val="1200"/>
              </a:lnSpc>
              <a:spcAft>
                <a:spcPts val="300"/>
              </a:spcAft>
            </a:pPr>
            <a:r>
              <a:rPr lang="en-US" sz="900" dirty="0"/>
              <a:t>Challenges</a:t>
            </a:r>
          </a:p>
          <a:p>
            <a:pPr lvl="2">
              <a:spcAft>
                <a:spcPts val="300"/>
              </a:spcAft>
            </a:pPr>
            <a:r>
              <a:rPr lang="en-US" dirty="0"/>
              <a:t>Adopt a software to control the proprietary equipment supplied by Ingersoll as well as by other vendors</a:t>
            </a:r>
          </a:p>
          <a:p>
            <a:pPr lvl="2">
              <a:spcAft>
                <a:spcPts val="300"/>
              </a:spcAft>
            </a:pPr>
            <a:r>
              <a:rPr lang="en-US" dirty="0"/>
              <a:t>Identify the compressed air demand of production lines and, in some cases, also predict future demand</a:t>
            </a:r>
          </a:p>
          <a:p>
            <a:pPr>
              <a:lnSpc>
                <a:spcPts val="1200"/>
              </a:lnSpc>
              <a:spcAft>
                <a:spcPts val="300"/>
              </a:spcAft>
            </a:pPr>
            <a:r>
              <a:rPr lang="en-US" sz="900" dirty="0"/>
              <a:t>Results</a:t>
            </a:r>
          </a:p>
          <a:p>
            <a:pPr lvl="2">
              <a:spcAft>
                <a:spcPts val="300"/>
              </a:spcAft>
            </a:pPr>
            <a:r>
              <a:rPr lang="en-US" dirty="0"/>
              <a:t>Compressors are turned on and off individually, using a smart management process based on actual requirements</a:t>
            </a:r>
          </a:p>
          <a:p>
            <a:pPr lvl="2">
              <a:spcAft>
                <a:spcPts val="300"/>
              </a:spcAft>
            </a:pPr>
            <a:r>
              <a:rPr lang="en-US" dirty="0"/>
              <a:t>Real-time visualization of the status of installed equipment, eliminating the need for individual monitoring</a:t>
            </a:r>
          </a:p>
          <a:p>
            <a:pPr lvl="2">
              <a:spcAft>
                <a:spcPts val="300"/>
              </a:spcAft>
            </a:pPr>
            <a:r>
              <a:rPr lang="en-US" dirty="0"/>
              <a:t>Monitoring of critical parameters to identify possible failure signals in advance, thus implementing real predictive maintenance</a:t>
            </a:r>
          </a:p>
          <a:p>
            <a:pPr lvl="2">
              <a:spcAft>
                <a:spcPts val="300"/>
              </a:spcAft>
            </a:pPr>
            <a:r>
              <a:rPr lang="en-US" dirty="0"/>
              <a:t>Few months after the installation of the supervisory system, the end customer achieved approximately 8,000 Euro/ month of savings on the energy bill compared to the previous year</a:t>
            </a:r>
          </a:p>
        </p:txBody>
      </p:sp>
      <p:sp>
        <p:nvSpPr>
          <p:cNvPr id="7" name="Text Placeholder 6"/>
          <p:cNvSpPr>
            <a:spLocks noGrp="1"/>
          </p:cNvSpPr>
          <p:nvPr>
            <p:ph type="body" sz="quarter" idx="15"/>
          </p:nvPr>
        </p:nvSpPr>
        <p:spPr/>
        <p:txBody>
          <a:bodyPr/>
          <a:lstStyle/>
          <a:p>
            <a:r>
              <a:rPr lang="en-US" dirty="0"/>
              <a:t>Ingersoll Rand</a:t>
            </a:r>
          </a:p>
          <a:p>
            <a:r>
              <a:rPr lang="en-US" sz="1400" dirty="0">
                <a:solidFill>
                  <a:schemeClr val="accent2"/>
                </a:solidFill>
              </a:rPr>
              <a:t>Ireland</a:t>
            </a:r>
          </a:p>
        </p:txBody>
      </p:sp>
      <p:sp>
        <p:nvSpPr>
          <p:cNvPr id="8" name="Text Placeholder 7"/>
          <p:cNvSpPr>
            <a:spLocks noGrp="1"/>
          </p:cNvSpPr>
          <p:nvPr>
            <p:ph type="body" sz="quarter" idx="16"/>
          </p:nvPr>
        </p:nvSpPr>
        <p:spPr/>
        <p:txBody>
          <a:bodyPr/>
          <a:lstStyle/>
          <a:p>
            <a:pPr lvl="0"/>
            <a:r>
              <a:rPr lang="en-US" dirty="0"/>
              <a:t>Industry: Machine Builders / OEM</a:t>
            </a:r>
          </a:p>
          <a:p>
            <a:r>
              <a:rPr lang="en-US" dirty="0"/>
              <a:t>Products: InTouch HMI  (Standard Edition)</a:t>
            </a:r>
          </a:p>
          <a:p>
            <a:r>
              <a:rPr lang="en-US" b="0" dirty="0">
                <a:solidFill>
                  <a:schemeClr val="tx1">
                    <a:lumMod val="65000"/>
                    <a:lumOff val="35000"/>
                  </a:schemeClr>
                </a:solidFill>
              </a:rPr>
              <a:t>“A customer asked to integrate our control system with the Wonderware solution they were already using to manage their manufacturing process. As a result, we could appreciate the benefits offered by an established platform, featuring high reliability and well known across the industrial domain.”</a:t>
            </a:r>
          </a:p>
          <a:p>
            <a:r>
              <a:rPr lang="en-US" dirty="0"/>
              <a:t>Luca Ferrari, </a:t>
            </a:r>
            <a:r>
              <a:rPr lang="en-US" b="0" dirty="0"/>
              <a:t>Energy Air Audit Specialist, Ingersoll Rand</a:t>
            </a:r>
          </a:p>
        </p:txBody>
      </p:sp>
      <p:grpSp>
        <p:nvGrpSpPr>
          <p:cNvPr id="11" name="Group 10">
            <a:extLst>
              <a:ext uri="{FF2B5EF4-FFF2-40B4-BE49-F238E27FC236}">
                <a16:creationId xmlns:a16="http://schemas.microsoft.com/office/drawing/2014/main" xmlns="" id="{5E14F739-3F7A-B84B-9F85-31011A5994C8}"/>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A94862DE-56D5-8441-A98A-ADAC9B32876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8F55031E-422C-FE4F-B72B-F9CD3515C76B}"/>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245C0FF6-39E4-EC48-A7C5-165463DF9832}"/>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0" name="Slide Number Placeholder 9">
            <a:extLst>
              <a:ext uri="{FF2B5EF4-FFF2-40B4-BE49-F238E27FC236}">
                <a16:creationId xmlns:a16="http://schemas.microsoft.com/office/drawing/2014/main" xmlns="" id="{6B768902-8407-774A-95B4-A6526BA2E585}"/>
              </a:ext>
            </a:extLst>
          </p:cNvPr>
          <p:cNvSpPr>
            <a:spLocks noGrp="1"/>
          </p:cNvSpPr>
          <p:nvPr>
            <p:ph type="sldNum" sz="quarter" idx="4"/>
          </p:nvPr>
        </p:nvSpPr>
        <p:spPr/>
        <p:txBody>
          <a:bodyPr/>
          <a:lstStyle/>
          <a:p>
            <a:r>
              <a:rPr lang="en-US"/>
              <a:t>Page </a:t>
            </a:r>
            <a:fld id="{5A9C12DC-491F-9444-86A2-13AC5C62A2FC}" type="slidenum">
              <a:rPr lang="en-US" smtClean="0"/>
              <a:pPr/>
              <a:t>155</a:t>
            </a:fld>
            <a:endParaRPr lang="en-US" dirty="0"/>
          </a:p>
        </p:txBody>
      </p:sp>
      <p:sp>
        <p:nvSpPr>
          <p:cNvPr id="16" name="Footer Placeholder 15">
            <a:extLst>
              <a:ext uri="{FF2B5EF4-FFF2-40B4-BE49-F238E27FC236}">
                <a16:creationId xmlns:a16="http://schemas.microsoft.com/office/drawing/2014/main" xmlns="" id="{51C0958D-F9D2-6B41-B33C-9CA101B1A5B1}"/>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813EF82C-1D74-9F43-B53A-DE1E5C9197B0}"/>
              </a:ext>
            </a:extLst>
          </p:cNvPr>
          <p:cNvSpPr/>
          <p:nvPr/>
        </p:nvSpPr>
        <p:spPr>
          <a:xfrm>
            <a:off x="4802345" y="481950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79393909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1983"/>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4613266" y="0"/>
            <a:ext cx="4558087" cy="2896567"/>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Optimize the production changeover management and recipe </a:t>
            </a:r>
            <a:br>
              <a:rPr lang="en-US" dirty="0"/>
            </a:br>
            <a:r>
              <a:rPr lang="en-US" dirty="0"/>
              <a:t>management system</a:t>
            </a:r>
          </a:p>
          <a:p>
            <a:pPr lvl="2"/>
            <a:r>
              <a:rPr lang="en-US" dirty="0"/>
              <a:t>Implement a system aimed at improving production efficiency </a:t>
            </a:r>
          </a:p>
          <a:p>
            <a:r>
              <a:rPr lang="en-US" sz="900" dirty="0"/>
              <a:t>Challenges </a:t>
            </a:r>
          </a:p>
          <a:p>
            <a:pPr lvl="2"/>
            <a:r>
              <a:rPr lang="en-US" dirty="0"/>
              <a:t>Guarantee continuous control with quality reference parameters</a:t>
            </a:r>
          </a:p>
          <a:p>
            <a:pPr lvl="2"/>
            <a:r>
              <a:rPr lang="en-US" dirty="0"/>
              <a:t>Provide a reliable connection to corporate quality management systems </a:t>
            </a:r>
            <a:br>
              <a:rPr lang="en-US" dirty="0"/>
            </a:br>
            <a:r>
              <a:rPr lang="en-US" dirty="0"/>
              <a:t>and production data analysis </a:t>
            </a:r>
          </a:p>
          <a:p>
            <a:r>
              <a:rPr lang="en-US" sz="900" dirty="0"/>
              <a:t>Results </a:t>
            </a:r>
          </a:p>
          <a:p>
            <a:pPr lvl="2"/>
            <a:r>
              <a:rPr lang="en-US" dirty="0"/>
              <a:t>The system now complies with internal quality procedures while able to optimize the production cycle</a:t>
            </a:r>
          </a:p>
          <a:p>
            <a:pPr lvl="2"/>
            <a:r>
              <a:rPr lang="en-US" dirty="0"/>
              <a:t>Production process automation eliminated errors due to manual updates by operators</a:t>
            </a:r>
          </a:p>
          <a:p>
            <a:pPr lvl="2"/>
            <a:r>
              <a:rPr lang="en-US" dirty="0"/>
              <a:t>Increased loyalty of big customers because the new automated system provides better safety in each process stage while maintaining compliance with manufacturing conditions</a:t>
            </a:r>
          </a:p>
        </p:txBody>
      </p:sp>
      <p:sp>
        <p:nvSpPr>
          <p:cNvPr id="7" name="Text Placeholder 6"/>
          <p:cNvSpPr>
            <a:spLocks noGrp="1"/>
          </p:cNvSpPr>
          <p:nvPr>
            <p:ph type="body" sz="quarter" idx="15"/>
          </p:nvPr>
        </p:nvSpPr>
        <p:spPr/>
        <p:txBody>
          <a:bodyPr/>
          <a:lstStyle/>
          <a:p>
            <a:r>
              <a:rPr lang="en-US" dirty="0" err="1"/>
              <a:t>Industrialesud</a:t>
            </a:r>
            <a:r>
              <a:rPr lang="en-US" dirty="0"/>
              <a:t> S.p.A.</a:t>
            </a:r>
          </a:p>
          <a:p>
            <a:pPr lvl="1"/>
            <a:r>
              <a:rPr lang="en-US" dirty="0"/>
              <a:t>Teramo, Italy</a:t>
            </a:r>
          </a:p>
          <a:p>
            <a:r>
              <a:rPr lang="en-US" dirty="0"/>
              <a:t> </a:t>
            </a:r>
          </a:p>
          <a:p>
            <a:endParaRPr lang="en-US" dirty="0"/>
          </a:p>
        </p:txBody>
      </p:sp>
      <p:sp>
        <p:nvSpPr>
          <p:cNvPr id="8" name="Text Placeholder 7"/>
          <p:cNvSpPr>
            <a:spLocks noGrp="1"/>
          </p:cNvSpPr>
          <p:nvPr>
            <p:ph type="body" sz="quarter" idx="16"/>
          </p:nvPr>
        </p:nvSpPr>
        <p:spPr/>
        <p:txBody>
          <a:bodyPr/>
          <a:lstStyle/>
          <a:p>
            <a:pPr lvl="0"/>
            <a:r>
              <a:rPr lang="en-US" dirty="0"/>
              <a:t>Industry: Machine Builders / OEM</a:t>
            </a:r>
          </a:p>
          <a:p>
            <a:r>
              <a:rPr lang="en-US" dirty="0"/>
              <a:t>Products: Industrial Computers, Manufacturing Execution System,</a:t>
            </a:r>
            <a:br>
              <a:rPr lang="en-US" dirty="0"/>
            </a:br>
            <a:r>
              <a:rPr lang="en-US" dirty="0"/>
              <a:t>InTouch HMI  (Standard Edition), Process Historian</a:t>
            </a:r>
          </a:p>
          <a:p>
            <a:r>
              <a:rPr lang="en-US" b="0" dirty="0">
                <a:solidFill>
                  <a:schemeClr val="tx1">
                    <a:lumMod val="65000"/>
                    <a:lumOff val="35000"/>
                  </a:schemeClr>
                </a:solidFill>
              </a:rPr>
              <a:t> “We have been using Wonderware solutions for years, as they provide effective answers to sophisticated requirements in the automotive industry, where this platform is recognized as a market leader. ”</a:t>
            </a:r>
            <a:endParaRPr lang="en-US" dirty="0"/>
          </a:p>
          <a:p>
            <a:r>
              <a:rPr lang="en-US" dirty="0"/>
              <a:t>Carlo </a:t>
            </a:r>
            <a:r>
              <a:rPr lang="en-US" dirty="0" err="1"/>
              <a:t>Caramanico</a:t>
            </a:r>
            <a:r>
              <a:rPr lang="en-US" dirty="0"/>
              <a:t>, </a:t>
            </a:r>
            <a:r>
              <a:rPr lang="en-US" b="0" dirty="0"/>
              <a:t>Technical Manager, CMQ </a:t>
            </a:r>
            <a:r>
              <a:rPr lang="en-US" b="0" dirty="0" err="1"/>
              <a:t>Automazione</a:t>
            </a:r>
            <a:r>
              <a:rPr lang="en-US" b="0" dirty="0"/>
              <a:t> for </a:t>
            </a:r>
            <a:r>
              <a:rPr lang="en-US" b="0" dirty="0" err="1"/>
              <a:t>Industrialesud</a:t>
            </a:r>
            <a:r>
              <a:rPr lang="en-US" b="0" dirty="0"/>
              <a:t> </a:t>
            </a:r>
            <a:endParaRPr lang="en-US" dirty="0"/>
          </a:p>
          <a:p>
            <a:endParaRPr lang="en-US" dirty="0"/>
          </a:p>
        </p:txBody>
      </p:sp>
      <p:grpSp>
        <p:nvGrpSpPr>
          <p:cNvPr id="11" name="Group 10">
            <a:extLst>
              <a:ext uri="{FF2B5EF4-FFF2-40B4-BE49-F238E27FC236}">
                <a16:creationId xmlns:a16="http://schemas.microsoft.com/office/drawing/2014/main" xmlns="" id="{2321856D-5F18-FA43-A89D-EADA241B6842}"/>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40448568-D366-0547-82C4-FEBD56D7D413}"/>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852D07BC-3091-B14E-8D7B-3704C6206498}"/>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1ED6843E-A9D2-B943-B570-FE4B0C584C2D}"/>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231EF39D-0AE1-2E4A-A5D1-5097BC2CD064}"/>
              </a:ext>
            </a:extLst>
          </p:cNvPr>
          <p:cNvSpPr>
            <a:spLocks noGrp="1"/>
          </p:cNvSpPr>
          <p:nvPr>
            <p:ph type="sldNum" sz="quarter" idx="4"/>
          </p:nvPr>
        </p:nvSpPr>
        <p:spPr/>
        <p:txBody>
          <a:bodyPr/>
          <a:lstStyle/>
          <a:p>
            <a:r>
              <a:rPr lang="en-US"/>
              <a:t>Page </a:t>
            </a:r>
            <a:fld id="{5A9C12DC-491F-9444-86A2-13AC5C62A2FC}" type="slidenum">
              <a:rPr lang="en-US" smtClean="0"/>
              <a:pPr/>
              <a:t>156</a:t>
            </a:fld>
            <a:endParaRPr lang="en-US" dirty="0"/>
          </a:p>
        </p:txBody>
      </p:sp>
      <p:sp>
        <p:nvSpPr>
          <p:cNvPr id="16" name="Footer Placeholder 15">
            <a:extLst>
              <a:ext uri="{FF2B5EF4-FFF2-40B4-BE49-F238E27FC236}">
                <a16:creationId xmlns:a16="http://schemas.microsoft.com/office/drawing/2014/main" xmlns="" id="{45EBFA87-9F15-1642-8033-51B3A7F93C4D}"/>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44AFA22E-5ECF-FF42-9210-7E8FCDF46199}"/>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85512199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AADCC6A-3E0C-E549-91A6-059BDBFD1A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2344" y="-19206"/>
            <a:ext cx="4563026" cy="2915774"/>
          </a:xfrm>
          <a:prstGeom prst="rect">
            <a:avLst/>
          </a:prstGeom>
        </p:spPr>
      </p:pic>
      <p:sp>
        <p:nvSpPr>
          <p:cNvPr id="4" name="Content Placeholder 3"/>
          <p:cNvSpPr>
            <a:spLocks noGrp="1"/>
          </p:cNvSpPr>
          <p:nvPr>
            <p:ph sz="quarter" idx="11"/>
          </p:nvPr>
        </p:nvSpPr>
        <p:spPr>
          <a:xfrm>
            <a:off x="252413" y="1050317"/>
            <a:ext cx="3749675" cy="3790746"/>
          </a:xfrm>
        </p:spPr>
        <p:txBody>
          <a:bodyPr/>
          <a:lstStyle/>
          <a:p>
            <a:pPr>
              <a:lnSpc>
                <a:spcPts val="1200"/>
              </a:lnSpc>
              <a:spcAft>
                <a:spcPts val="300"/>
              </a:spcAft>
            </a:pPr>
            <a:r>
              <a:rPr lang="en-US" sz="900" dirty="0"/>
              <a:t>Goals </a:t>
            </a:r>
          </a:p>
          <a:p>
            <a:pPr lvl="2">
              <a:spcAft>
                <a:spcPts val="100"/>
              </a:spcAft>
            </a:pPr>
            <a:r>
              <a:rPr lang="en-US" dirty="0"/>
              <a:t>Develop an HMI that communicates with other devices</a:t>
            </a:r>
            <a:br>
              <a:rPr lang="en-US" dirty="0"/>
            </a:br>
            <a:r>
              <a:rPr lang="en-US" dirty="0"/>
              <a:t>and other platforms</a:t>
            </a:r>
          </a:p>
          <a:p>
            <a:pPr lvl="2">
              <a:spcAft>
                <a:spcPts val="100"/>
              </a:spcAft>
            </a:pPr>
            <a:r>
              <a:rPr lang="en-US" dirty="0"/>
              <a:t>Incorporate AR/VR as an asset performance tool embedded</a:t>
            </a:r>
            <a:br>
              <a:rPr lang="en-US" dirty="0"/>
            </a:br>
            <a:r>
              <a:rPr lang="en-US" dirty="0"/>
              <a:t>within its presses</a:t>
            </a:r>
          </a:p>
          <a:p>
            <a:pPr lvl="2">
              <a:spcAft>
                <a:spcPts val="100"/>
              </a:spcAft>
            </a:pPr>
            <a:r>
              <a:rPr lang="en-US" dirty="0"/>
              <a:t>To collect and </a:t>
            </a:r>
            <a:r>
              <a:rPr lang="en-US" dirty="0" err="1"/>
              <a:t>historise</a:t>
            </a:r>
            <a:r>
              <a:rPr lang="en-US" dirty="0"/>
              <a:t> plant data in a local SQL server database</a:t>
            </a:r>
          </a:p>
          <a:p>
            <a:pPr lvl="2">
              <a:spcAft>
                <a:spcPts val="800"/>
              </a:spcAft>
            </a:pPr>
            <a:r>
              <a:rPr lang="en-US" dirty="0"/>
              <a:t>Support the company’s leadership position in </a:t>
            </a:r>
            <a:r>
              <a:rPr lang="en-US" dirty="0" err="1"/>
              <a:t>Industrie</a:t>
            </a:r>
            <a:r>
              <a:rPr lang="en-US" dirty="0"/>
              <a:t> 4.0.</a:t>
            </a:r>
          </a:p>
          <a:p>
            <a:pPr>
              <a:lnSpc>
                <a:spcPts val="1200"/>
              </a:lnSpc>
              <a:spcAft>
                <a:spcPts val="300"/>
              </a:spcAft>
            </a:pPr>
            <a:r>
              <a:rPr lang="en-US" sz="900" dirty="0"/>
              <a:t>Challenges </a:t>
            </a:r>
          </a:p>
          <a:p>
            <a:pPr lvl="2">
              <a:spcAft>
                <a:spcPts val="100"/>
              </a:spcAft>
            </a:pPr>
            <a:r>
              <a:rPr lang="en-US" dirty="0"/>
              <a:t>Innovate a completely new revenue stream in the slow-moving aluminum foundry industry</a:t>
            </a:r>
          </a:p>
          <a:p>
            <a:pPr lvl="2">
              <a:spcAft>
                <a:spcPts val="800"/>
              </a:spcAft>
            </a:pPr>
            <a:r>
              <a:rPr lang="en-US" dirty="0"/>
              <a:t>Leverage breakthrough AR/VR technology to introduce a new asset performance management solution</a:t>
            </a:r>
          </a:p>
          <a:p>
            <a:pPr>
              <a:lnSpc>
                <a:spcPts val="1200"/>
              </a:lnSpc>
              <a:spcAft>
                <a:spcPts val="300"/>
              </a:spcAft>
            </a:pPr>
            <a:r>
              <a:rPr lang="en-US" sz="900" dirty="0"/>
              <a:t>Results </a:t>
            </a:r>
          </a:p>
          <a:p>
            <a:pPr lvl="2">
              <a:spcAft>
                <a:spcPts val="100"/>
              </a:spcAft>
            </a:pPr>
            <a:r>
              <a:rPr lang="en-US" dirty="0"/>
              <a:t>Delivering an open interface HMI architecture that communicates with</a:t>
            </a:r>
            <a:br>
              <a:rPr lang="en-US" dirty="0"/>
            </a:br>
            <a:r>
              <a:rPr lang="en-US" dirty="0"/>
              <a:t>other devices, collects data on a SQL server database, and improves</a:t>
            </a:r>
            <a:br>
              <a:rPr lang="en-US" dirty="0"/>
            </a:br>
            <a:r>
              <a:rPr lang="en-US" dirty="0"/>
              <a:t>situational awareness</a:t>
            </a:r>
          </a:p>
          <a:p>
            <a:pPr lvl="2">
              <a:spcAft>
                <a:spcPts val="100"/>
              </a:spcAft>
            </a:pPr>
            <a:r>
              <a:rPr lang="en-US" dirty="0"/>
              <a:t>Reinventing the concept of HMI for the captive foundry industry</a:t>
            </a:r>
          </a:p>
          <a:p>
            <a:pPr lvl="2">
              <a:spcAft>
                <a:spcPts val="100"/>
              </a:spcAft>
            </a:pPr>
            <a:r>
              <a:rPr lang="en-US" dirty="0"/>
              <a:t>Introduced a completely new remote support concept to captive foundry</a:t>
            </a:r>
          </a:p>
          <a:p>
            <a:pPr lvl="2">
              <a:spcAft>
                <a:spcPts val="300"/>
              </a:spcAft>
            </a:pPr>
            <a:r>
              <a:rPr lang="en-US" dirty="0"/>
              <a:t>Expanded its Industry 4.0 commitment by developing an asset performance management solution based on AR/VR technology</a:t>
            </a:r>
          </a:p>
        </p:txBody>
      </p:sp>
      <p:sp>
        <p:nvSpPr>
          <p:cNvPr id="7" name="Text Placeholder 6"/>
          <p:cNvSpPr>
            <a:spLocks noGrp="1"/>
          </p:cNvSpPr>
          <p:nvPr>
            <p:ph type="body" sz="quarter" idx="15"/>
          </p:nvPr>
        </p:nvSpPr>
        <p:spPr/>
        <p:txBody>
          <a:bodyPr/>
          <a:lstStyle/>
          <a:p>
            <a:r>
              <a:rPr lang="en-US" dirty="0" err="1"/>
              <a:t>Italpresse</a:t>
            </a:r>
            <a:r>
              <a:rPr lang="en-US" dirty="0"/>
              <a:t/>
            </a:r>
            <a:br>
              <a:rPr lang="en-US" dirty="0"/>
            </a:br>
            <a:r>
              <a:rPr lang="en-US" sz="1400" dirty="0" err="1">
                <a:solidFill>
                  <a:schemeClr val="accent2"/>
                </a:solidFill>
              </a:rPr>
              <a:t>Capriano</a:t>
            </a:r>
            <a:r>
              <a:rPr lang="en-US" sz="1400" dirty="0">
                <a:solidFill>
                  <a:schemeClr val="accent2"/>
                </a:solidFill>
              </a:rPr>
              <a:t> del Colle, Italy </a:t>
            </a:r>
          </a:p>
        </p:txBody>
      </p:sp>
      <p:sp>
        <p:nvSpPr>
          <p:cNvPr id="8" name="Text Placeholder 7"/>
          <p:cNvSpPr>
            <a:spLocks noGrp="1"/>
          </p:cNvSpPr>
          <p:nvPr>
            <p:ph type="body" sz="quarter" idx="16"/>
          </p:nvPr>
        </p:nvSpPr>
        <p:spPr/>
        <p:txBody>
          <a:bodyPr/>
          <a:lstStyle/>
          <a:p>
            <a:pPr lvl="0"/>
            <a:r>
              <a:rPr lang="en-US" dirty="0"/>
              <a:t>Industry: Machine Builders / OEM</a:t>
            </a:r>
          </a:p>
          <a:p>
            <a:r>
              <a:rPr lang="en-US" dirty="0"/>
              <a:t>Products: Wonderware System Platform, Wonderware InTouch HMI,</a:t>
            </a:r>
            <a:br>
              <a:rPr lang="en-US" dirty="0"/>
            </a:br>
            <a:r>
              <a:rPr lang="en-US" dirty="0"/>
              <a:t>AVEVA AR/VR Platform</a:t>
            </a:r>
          </a:p>
          <a:p>
            <a:r>
              <a:rPr lang="en-US" b="0" dirty="0">
                <a:solidFill>
                  <a:schemeClr val="tx1">
                    <a:lumMod val="65000"/>
                    <a:lumOff val="35000"/>
                  </a:schemeClr>
                </a:solidFill>
              </a:rPr>
              <a:t>“This is a digital transformation not only of our equipment but also of our business completely.”</a:t>
            </a:r>
          </a:p>
          <a:p>
            <a:r>
              <a:rPr lang="en-US" b="0" dirty="0"/>
              <a:t>Carlo </a:t>
            </a:r>
            <a:r>
              <a:rPr lang="en-US" b="0" dirty="0" err="1"/>
              <a:t>Scalmana</a:t>
            </a:r>
            <a:r>
              <a:rPr lang="en-US" b="0" dirty="0"/>
              <a:t>, President, </a:t>
            </a:r>
            <a:r>
              <a:rPr lang="en-US" b="0" dirty="0" err="1"/>
              <a:t>Italpresse</a:t>
            </a:r>
            <a:r>
              <a:rPr lang="en-US" b="0" dirty="0"/>
              <a:t> Gauss</a:t>
            </a:r>
            <a:endParaRPr lang="en-US" dirty="0"/>
          </a:p>
          <a:p>
            <a:endParaRPr lang="en-US" dirty="0"/>
          </a:p>
        </p:txBody>
      </p:sp>
      <p:grpSp>
        <p:nvGrpSpPr>
          <p:cNvPr id="11" name="Group 10">
            <a:extLst>
              <a:ext uri="{FF2B5EF4-FFF2-40B4-BE49-F238E27FC236}">
                <a16:creationId xmlns:a16="http://schemas.microsoft.com/office/drawing/2014/main" xmlns="" id="{65E3BA28-5304-5649-8E6C-17F62397D224}"/>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5FD24F05-9A7C-D24C-AE04-1E2543354AAC}"/>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A56CBA9D-E200-8944-9CB5-2FB47908DA5D}"/>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B4916FB-BAF3-A946-8218-A02D8086F8F4}"/>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CDAF1CDE-9EDB-F44E-B383-E6F93193C72B}"/>
              </a:ext>
            </a:extLst>
          </p:cNvPr>
          <p:cNvSpPr>
            <a:spLocks noGrp="1"/>
          </p:cNvSpPr>
          <p:nvPr>
            <p:ph type="sldNum" sz="quarter" idx="4"/>
          </p:nvPr>
        </p:nvSpPr>
        <p:spPr/>
        <p:txBody>
          <a:bodyPr/>
          <a:lstStyle/>
          <a:p>
            <a:r>
              <a:rPr lang="en-US"/>
              <a:t>Page </a:t>
            </a:r>
            <a:fld id="{5A9C12DC-491F-9444-86A2-13AC5C62A2FC}" type="slidenum">
              <a:rPr lang="en-US" smtClean="0"/>
              <a:pPr/>
              <a:t>157</a:t>
            </a:fld>
            <a:endParaRPr lang="en-US" dirty="0"/>
          </a:p>
        </p:txBody>
      </p:sp>
      <p:sp>
        <p:nvSpPr>
          <p:cNvPr id="16" name="Footer Placeholder 15">
            <a:extLst>
              <a:ext uri="{FF2B5EF4-FFF2-40B4-BE49-F238E27FC236}">
                <a16:creationId xmlns:a16="http://schemas.microsoft.com/office/drawing/2014/main" xmlns="" id="{9416359A-AE74-934F-ACC4-EEEF2A8DC796}"/>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extLst>
              <a:ext uri="{FF2B5EF4-FFF2-40B4-BE49-F238E27FC236}">
                <a16:creationId xmlns:a16="http://schemas.microsoft.com/office/drawing/2014/main" xmlns="" id="{CE14FB78-C3E7-C84B-A503-40E08E5EBE77}"/>
              </a:ext>
            </a:extLst>
          </p:cNvPr>
          <p:cNvSpPr/>
          <p:nvPr/>
        </p:nvSpPr>
        <p:spPr>
          <a:xfrm>
            <a:off x="4802345" y="4473736"/>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58943738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3271" y="651"/>
            <a:ext cx="4577717" cy="2903845"/>
          </a:xfrm>
          <a:prstGeom prst="rect">
            <a:avLst/>
          </a:prstGeom>
        </p:spPr>
      </p:pic>
      <p:sp>
        <p:nvSpPr>
          <p:cNvPr id="4" name="Content Placeholder 3"/>
          <p:cNvSpPr>
            <a:spLocks noGrp="1"/>
          </p:cNvSpPr>
          <p:nvPr>
            <p:ph sz="quarter" idx="11"/>
          </p:nvPr>
        </p:nvSpPr>
        <p:spPr/>
        <p:txBody>
          <a:bodyPr/>
          <a:lstStyle/>
          <a:p>
            <a:r>
              <a:rPr lang="en-US" sz="800" dirty="0"/>
              <a:t>Goals</a:t>
            </a:r>
          </a:p>
          <a:p>
            <a:pPr lvl="2"/>
            <a:r>
              <a:rPr lang="en-US" sz="800" dirty="0"/>
              <a:t>Maximize plant productivity;</a:t>
            </a:r>
          </a:p>
          <a:p>
            <a:pPr lvl="2"/>
            <a:r>
              <a:rPr lang="en-US" sz="800" dirty="0"/>
              <a:t>Avoid production downtime;</a:t>
            </a:r>
          </a:p>
          <a:p>
            <a:pPr lvl="2"/>
            <a:r>
              <a:rPr lang="en-US" sz="800" dirty="0"/>
              <a:t>Prevent failures and maintenance operations during periods of peak production for customers;</a:t>
            </a:r>
          </a:p>
          <a:p>
            <a:pPr lvl="2"/>
            <a:r>
              <a:rPr lang="en-US" sz="800" dirty="0"/>
              <a:t>Adopt a standard HMI solution, which is reliable while easy to use;</a:t>
            </a:r>
          </a:p>
          <a:p>
            <a:pPr lvl="2"/>
            <a:r>
              <a:rPr lang="en-US" sz="800" dirty="0"/>
              <a:t>Full control of production parameters.</a:t>
            </a:r>
          </a:p>
          <a:p>
            <a:r>
              <a:rPr lang="en-US" sz="800" dirty="0"/>
              <a:t>Challenges</a:t>
            </a:r>
          </a:p>
          <a:p>
            <a:pPr lvl="2"/>
            <a:r>
              <a:rPr lang="en-US" sz="800" dirty="0"/>
              <a:t>Final customer’s production process concentrated in few months;</a:t>
            </a:r>
          </a:p>
          <a:p>
            <a:pPr lvl="2"/>
            <a:r>
              <a:rPr lang="en-US" sz="800" dirty="0"/>
              <a:t>Impossibility to make software operation tests during production stages;</a:t>
            </a:r>
          </a:p>
          <a:p>
            <a:pPr lvl="2"/>
            <a:r>
              <a:rPr lang="en-US" sz="800" dirty="0"/>
              <a:t>Strict international regulations on traceability</a:t>
            </a:r>
          </a:p>
          <a:p>
            <a:r>
              <a:rPr lang="en-US" sz="800" dirty="0"/>
              <a:t>Results</a:t>
            </a:r>
          </a:p>
          <a:p>
            <a:pPr lvl="2"/>
            <a:r>
              <a:rPr lang="en-US" sz="800" dirty="0"/>
              <a:t>Immediate action in case of failures or product anomalies</a:t>
            </a:r>
          </a:p>
          <a:p>
            <a:pPr lvl="2"/>
            <a:r>
              <a:rPr lang="en-US" sz="800" dirty="0"/>
              <a:t>Compliance with industry standards</a:t>
            </a:r>
          </a:p>
          <a:p>
            <a:pPr lvl="2"/>
            <a:r>
              <a:rPr lang="en-US" sz="800" dirty="0"/>
              <a:t>Full access to information for operators</a:t>
            </a:r>
          </a:p>
          <a:p>
            <a:pPr lvl="2"/>
            <a:r>
              <a:rPr lang="en-US" sz="800" dirty="0"/>
              <a:t>Competitive advantage in South East Asia thanks to InTouch interfaces in Chinese language.</a:t>
            </a:r>
          </a:p>
          <a:p>
            <a:pPr lvl="2"/>
            <a:endParaRPr lang="en-US" dirty="0"/>
          </a:p>
        </p:txBody>
      </p:sp>
      <p:sp>
        <p:nvSpPr>
          <p:cNvPr id="7" name="Text Placeholder 6"/>
          <p:cNvSpPr>
            <a:spLocks noGrp="1"/>
          </p:cNvSpPr>
          <p:nvPr>
            <p:ph type="body" sz="quarter" idx="15"/>
          </p:nvPr>
        </p:nvSpPr>
        <p:spPr/>
        <p:txBody>
          <a:bodyPr/>
          <a:lstStyle/>
          <a:p>
            <a:r>
              <a:rPr lang="en-US" dirty="0"/>
              <a:t>John Bean Technologies</a:t>
            </a:r>
          </a:p>
          <a:p>
            <a:r>
              <a:rPr lang="en-US" sz="1400" dirty="0">
                <a:solidFill>
                  <a:schemeClr val="accent2"/>
                </a:solidFill>
              </a:rPr>
              <a:t>Italy</a:t>
            </a:r>
          </a:p>
        </p:txBody>
      </p:sp>
      <p:sp>
        <p:nvSpPr>
          <p:cNvPr id="8" name="Text Placeholder 7"/>
          <p:cNvSpPr>
            <a:spLocks noGrp="1"/>
          </p:cNvSpPr>
          <p:nvPr>
            <p:ph type="body" sz="quarter" idx="16"/>
          </p:nvPr>
        </p:nvSpPr>
        <p:spPr/>
        <p:txBody>
          <a:bodyPr/>
          <a:lstStyle/>
          <a:p>
            <a:pPr lvl="0"/>
            <a:r>
              <a:rPr lang="en-US" dirty="0"/>
              <a:t>Industry: Machine Builders / OEM</a:t>
            </a:r>
          </a:p>
          <a:p>
            <a:r>
              <a:rPr lang="en-US" dirty="0"/>
              <a:t>Products: InTouch HMI  (Standard Edition)</a:t>
            </a:r>
          </a:p>
          <a:p>
            <a:r>
              <a:rPr lang="en-US" b="0" dirty="0">
                <a:solidFill>
                  <a:schemeClr val="tx1">
                    <a:lumMod val="65000"/>
                    <a:lumOff val="35000"/>
                  </a:schemeClr>
                </a:solidFill>
              </a:rPr>
              <a:t>“From the very start, Wonderware InTouch has proved to be very intuitive and easy to use, as well as highly reliable. These features encouraged us to adopt it as standard HMI across our new lines.”</a:t>
            </a:r>
          </a:p>
          <a:p>
            <a:r>
              <a:rPr lang="en-US" dirty="0"/>
              <a:t>Luca Bandini, </a:t>
            </a:r>
            <a:r>
              <a:rPr lang="en-US" b="0" dirty="0"/>
              <a:t>Project Manager, SCADA Automation, John Bean Technologies</a:t>
            </a:r>
          </a:p>
        </p:txBody>
      </p:sp>
      <p:grpSp>
        <p:nvGrpSpPr>
          <p:cNvPr id="10" name="Group 9">
            <a:extLst>
              <a:ext uri="{FF2B5EF4-FFF2-40B4-BE49-F238E27FC236}">
                <a16:creationId xmlns:a16="http://schemas.microsoft.com/office/drawing/2014/main" xmlns="" id="{77EF8EAC-42C4-F34A-8085-DD38AF92B51D}"/>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45742224-55A3-AB48-8A9D-7F3BDCCDB6A9}"/>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49F873AE-D16E-694D-8411-2A3071993A8A}"/>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3644DC8C-F6A2-0144-8C9C-CE327AC5817A}"/>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566C317F-40BE-2148-80A6-2B90A46E43B7}"/>
              </a:ext>
            </a:extLst>
          </p:cNvPr>
          <p:cNvSpPr>
            <a:spLocks noGrp="1"/>
          </p:cNvSpPr>
          <p:nvPr>
            <p:ph type="sldNum" sz="quarter" idx="4"/>
          </p:nvPr>
        </p:nvSpPr>
        <p:spPr/>
        <p:txBody>
          <a:bodyPr/>
          <a:lstStyle/>
          <a:p>
            <a:r>
              <a:rPr lang="en-US"/>
              <a:t>Page </a:t>
            </a:r>
            <a:fld id="{5A9C12DC-491F-9444-86A2-13AC5C62A2FC}" type="slidenum">
              <a:rPr lang="en-US" smtClean="0"/>
              <a:pPr/>
              <a:t>158</a:t>
            </a:fld>
            <a:endParaRPr lang="en-US" dirty="0"/>
          </a:p>
        </p:txBody>
      </p:sp>
      <p:sp>
        <p:nvSpPr>
          <p:cNvPr id="15" name="Footer Placeholder 14">
            <a:extLst>
              <a:ext uri="{FF2B5EF4-FFF2-40B4-BE49-F238E27FC236}">
                <a16:creationId xmlns:a16="http://schemas.microsoft.com/office/drawing/2014/main" xmlns="" id="{21091174-0003-C140-9E4D-368ABEBC7E36}"/>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extLst>
              <a:ext uri="{FF2B5EF4-FFF2-40B4-BE49-F238E27FC236}">
                <a16:creationId xmlns:a16="http://schemas.microsoft.com/office/drawing/2014/main" xmlns="" id="{722321EC-DEAC-074B-83C0-5E136A175D75}"/>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5538885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1913"/>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66" y="-1467"/>
            <a:ext cx="4577722" cy="2903848"/>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Magna Automotive was required to increase the number of panel variations to handle the requirements for both the outgoing and new vehicles, which meant an increase in the number of variances of around 17%. </a:t>
            </a:r>
          </a:p>
          <a:p>
            <a:r>
              <a:rPr lang="en-US" sz="900" dirty="0"/>
              <a:t>Challenges </a:t>
            </a:r>
          </a:p>
          <a:p>
            <a:pPr lvl="2"/>
            <a:r>
              <a:rPr lang="en-US" dirty="0"/>
              <a:t>The project had to be completed in a very short time frame. </a:t>
            </a:r>
          </a:p>
          <a:p>
            <a:pPr lvl="2"/>
            <a:r>
              <a:rPr lang="en-US" dirty="0"/>
              <a:t>The plant could not be shutdown and production had to be maintained </a:t>
            </a:r>
            <a:br>
              <a:rPr lang="en-US" dirty="0"/>
            </a:br>
            <a:r>
              <a:rPr lang="en-US" dirty="0"/>
              <a:t>while the expansion was being undertaken. </a:t>
            </a:r>
          </a:p>
          <a:p>
            <a:pPr lvl="2"/>
            <a:r>
              <a:rPr lang="en-US" dirty="0"/>
              <a:t>The new system had to show improvement in quality, throughput and </a:t>
            </a:r>
            <a:br>
              <a:rPr lang="en-US" dirty="0"/>
            </a:br>
            <a:r>
              <a:rPr lang="en-US" dirty="0"/>
              <a:t>space utilization. </a:t>
            </a:r>
          </a:p>
          <a:p>
            <a:r>
              <a:rPr lang="en-US" sz="900" dirty="0"/>
              <a:t>Results </a:t>
            </a:r>
          </a:p>
          <a:p>
            <a:pPr lvl="2"/>
            <a:r>
              <a:rPr lang="en-US" dirty="0"/>
              <a:t>New personnel can operate the plant with very little training. </a:t>
            </a:r>
          </a:p>
          <a:p>
            <a:pPr lvl="2"/>
            <a:r>
              <a:rPr lang="en-US" dirty="0"/>
              <a:t>On time delivery. </a:t>
            </a:r>
          </a:p>
          <a:p>
            <a:pPr lvl="2"/>
            <a:r>
              <a:rPr lang="en-US" dirty="0"/>
              <a:t>Productivity for the existing workforce increased equivalent to a head count redeployment of 8%. </a:t>
            </a:r>
          </a:p>
          <a:p>
            <a:pPr lvl="2"/>
            <a:r>
              <a:rPr lang="en-US" dirty="0"/>
              <a:t>The Automation and Control System was enhanced by improving stock control, production planning, and inspection of stock produced, as well as adding advanced, automated reporting capabilities. </a:t>
            </a:r>
          </a:p>
        </p:txBody>
      </p:sp>
      <p:sp>
        <p:nvSpPr>
          <p:cNvPr id="7" name="Text Placeholder 6"/>
          <p:cNvSpPr>
            <a:spLocks noGrp="1"/>
          </p:cNvSpPr>
          <p:nvPr>
            <p:ph type="body" sz="quarter" idx="15"/>
          </p:nvPr>
        </p:nvSpPr>
        <p:spPr/>
        <p:txBody>
          <a:bodyPr/>
          <a:lstStyle/>
          <a:p>
            <a:r>
              <a:rPr lang="en-US" dirty="0"/>
              <a:t>Magna Automotive</a:t>
            </a:r>
            <a:br>
              <a:rPr lang="en-US" dirty="0"/>
            </a:br>
            <a:r>
              <a:rPr lang="en-US" sz="1400" dirty="0">
                <a:solidFill>
                  <a:schemeClr val="accent2"/>
                </a:solidFill>
              </a:rPr>
              <a:t>Burton-on-Trent, United Kingdom</a:t>
            </a:r>
          </a:p>
          <a:p>
            <a:r>
              <a:rPr lang="en-US" dirty="0"/>
              <a:t> </a:t>
            </a:r>
          </a:p>
          <a:p>
            <a:endParaRPr lang="en-US" dirty="0"/>
          </a:p>
        </p:txBody>
      </p:sp>
      <p:sp>
        <p:nvSpPr>
          <p:cNvPr id="8" name="Text Placeholder 7"/>
          <p:cNvSpPr>
            <a:spLocks noGrp="1"/>
          </p:cNvSpPr>
          <p:nvPr>
            <p:ph type="body" sz="quarter" idx="16"/>
          </p:nvPr>
        </p:nvSpPr>
        <p:spPr/>
        <p:txBody>
          <a:bodyPr/>
          <a:lstStyle/>
          <a:p>
            <a:pPr lvl="0"/>
            <a:r>
              <a:rPr lang="en-US" dirty="0"/>
              <a:t>Industry: Machine Builders / OEM</a:t>
            </a:r>
          </a:p>
          <a:p>
            <a:pPr lvl="0"/>
            <a:r>
              <a:rPr lang="en-US" dirty="0"/>
              <a:t>Products: InTouch HMI, Wonderware System Platform</a:t>
            </a:r>
          </a:p>
          <a:p>
            <a:r>
              <a:rPr lang="en-US" b="0" dirty="0">
                <a:solidFill>
                  <a:schemeClr val="tx1">
                    <a:lumMod val="65000"/>
                    <a:lumOff val="35000"/>
                  </a:schemeClr>
                </a:solidFill>
              </a:rPr>
              <a:t>“By using upward-compatible, standard software from Wonderware, we were able – even in the first phase in 1996 – to lay the foundations for later expansions. There has never been a need for an expensive, time-consuming renewal of the InTouch application for version upgrades.” </a:t>
            </a:r>
            <a:endParaRPr lang="en-US" dirty="0"/>
          </a:p>
          <a:p>
            <a:r>
              <a:rPr lang="en-US" dirty="0"/>
              <a:t>Olaf </a:t>
            </a:r>
            <a:r>
              <a:rPr lang="en-US" dirty="0" err="1"/>
              <a:t>Kolmer</a:t>
            </a:r>
            <a:r>
              <a:rPr lang="en-US" dirty="0"/>
              <a:t>, </a:t>
            </a:r>
            <a:r>
              <a:rPr lang="en-US" b="0" dirty="0"/>
              <a:t>Project Manager, </a:t>
            </a:r>
            <a:r>
              <a:rPr lang="en-US" b="0" dirty="0" err="1"/>
              <a:t>Cegelec</a:t>
            </a:r>
            <a:r>
              <a:rPr lang="en-US" b="0" dirty="0"/>
              <a:t> AT GmbH </a:t>
            </a:r>
            <a:endParaRPr lang="en-US" dirty="0"/>
          </a:p>
          <a:p>
            <a:endParaRPr lang="en-US" dirty="0"/>
          </a:p>
        </p:txBody>
      </p:sp>
      <p:grpSp>
        <p:nvGrpSpPr>
          <p:cNvPr id="11" name="Group 10">
            <a:extLst>
              <a:ext uri="{FF2B5EF4-FFF2-40B4-BE49-F238E27FC236}">
                <a16:creationId xmlns:a16="http://schemas.microsoft.com/office/drawing/2014/main" xmlns="" id="{45D9B73B-1210-F845-A951-EA0279D4CF95}"/>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C744DC11-B3FB-BE41-91F5-4CC2C0D44D7E}"/>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7D4E05A2-1783-5746-B9A1-F91134B0730E}"/>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4C33ADFB-91C0-0C4D-A683-3B0ED0C0E66D}"/>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0" name="Slide Number Placeholder 9">
            <a:extLst>
              <a:ext uri="{FF2B5EF4-FFF2-40B4-BE49-F238E27FC236}">
                <a16:creationId xmlns:a16="http://schemas.microsoft.com/office/drawing/2014/main" xmlns="" id="{5DA9220E-5C8A-9445-A163-B3952015D3AC}"/>
              </a:ext>
            </a:extLst>
          </p:cNvPr>
          <p:cNvSpPr>
            <a:spLocks noGrp="1"/>
          </p:cNvSpPr>
          <p:nvPr>
            <p:ph type="sldNum" sz="quarter" idx="4"/>
          </p:nvPr>
        </p:nvSpPr>
        <p:spPr/>
        <p:txBody>
          <a:bodyPr/>
          <a:lstStyle/>
          <a:p>
            <a:r>
              <a:rPr lang="en-US"/>
              <a:t>Page </a:t>
            </a:r>
            <a:fld id="{5A9C12DC-491F-9444-86A2-13AC5C62A2FC}" type="slidenum">
              <a:rPr lang="en-US" smtClean="0"/>
              <a:pPr/>
              <a:t>159</a:t>
            </a:fld>
            <a:endParaRPr lang="en-US" dirty="0"/>
          </a:p>
        </p:txBody>
      </p:sp>
      <p:sp>
        <p:nvSpPr>
          <p:cNvPr id="16" name="Footer Placeholder 15">
            <a:extLst>
              <a:ext uri="{FF2B5EF4-FFF2-40B4-BE49-F238E27FC236}">
                <a16:creationId xmlns:a16="http://schemas.microsoft.com/office/drawing/2014/main" xmlns="" id="{383A0B33-D80F-4F42-8C39-D0DE036E96CD}"/>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D4DCE2B2-77A1-DB47-8D9B-4200CB2DE562}"/>
              </a:ext>
            </a:extLst>
          </p:cNvPr>
          <p:cNvSpPr/>
          <p:nvPr/>
        </p:nvSpPr>
        <p:spPr>
          <a:xfrm>
            <a:off x="4802345" y="4650447"/>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443348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299"/>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71" y="-2745"/>
            <a:ext cx="4570573" cy="2899313"/>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Ensure that the recipe for each compound is accurate and consistent </a:t>
            </a:r>
          </a:p>
          <a:p>
            <a:pPr lvl="2"/>
            <a:r>
              <a:rPr lang="en-US" dirty="0"/>
              <a:t>Easy access of plant operators to compound formulations </a:t>
            </a:r>
          </a:p>
          <a:p>
            <a:pPr lvl="2"/>
            <a:r>
              <a:rPr lang="en-US" dirty="0"/>
              <a:t>Increase plant productivity but still maintain high product quality </a:t>
            </a:r>
          </a:p>
          <a:p>
            <a:r>
              <a:rPr lang="en-US" sz="900" dirty="0"/>
              <a:t>Challenges </a:t>
            </a:r>
          </a:p>
          <a:p>
            <a:pPr lvl="2"/>
            <a:r>
              <a:rPr lang="en-US" dirty="0"/>
              <a:t>All products are built to order and inventory is always at a minimum </a:t>
            </a:r>
          </a:p>
          <a:p>
            <a:pPr lvl="2"/>
            <a:r>
              <a:rPr lang="en-US" dirty="0"/>
              <a:t>Plants from different states need to communicate and pass information </a:t>
            </a:r>
          </a:p>
          <a:p>
            <a:pPr lvl="2"/>
            <a:r>
              <a:rPr lang="en-US" dirty="0"/>
              <a:t>Extreme temperature fluctuations at plant site </a:t>
            </a:r>
          </a:p>
          <a:p>
            <a:pPr lvl="2"/>
            <a:r>
              <a:rPr lang="en-US" dirty="0"/>
              <a:t>Language problems with local labor force </a:t>
            </a:r>
          </a:p>
          <a:p>
            <a:r>
              <a:rPr lang="en-US" sz="900" dirty="0"/>
              <a:t>Results </a:t>
            </a:r>
          </a:p>
          <a:p>
            <a:pPr lvl="2"/>
            <a:r>
              <a:rPr lang="en-US" dirty="0"/>
              <a:t>Less than 1% internal failure </a:t>
            </a:r>
          </a:p>
          <a:p>
            <a:pPr lvl="2"/>
            <a:r>
              <a:rPr lang="en-US" dirty="0"/>
              <a:t>Reduction in downtime by 15-20%</a:t>
            </a:r>
          </a:p>
          <a:p>
            <a:endParaRPr lang="en-US" dirty="0"/>
          </a:p>
        </p:txBody>
      </p:sp>
      <p:sp>
        <p:nvSpPr>
          <p:cNvPr id="7" name="Text Placeholder 6"/>
          <p:cNvSpPr>
            <a:spLocks noGrp="1"/>
          </p:cNvSpPr>
          <p:nvPr>
            <p:ph type="body" sz="quarter" idx="15"/>
          </p:nvPr>
        </p:nvSpPr>
        <p:spPr/>
        <p:txBody>
          <a:bodyPr/>
          <a:lstStyle/>
          <a:p>
            <a:r>
              <a:rPr lang="en-US" dirty="0"/>
              <a:t>PVC Compounders</a:t>
            </a:r>
            <a:br>
              <a:rPr lang="en-US" dirty="0"/>
            </a:br>
            <a:r>
              <a:rPr lang="en-US" sz="1400" dirty="0">
                <a:solidFill>
                  <a:schemeClr val="accent2"/>
                </a:solidFill>
              </a:rPr>
              <a:t>Texas, USA</a:t>
            </a:r>
          </a:p>
        </p:txBody>
      </p:sp>
      <p:sp>
        <p:nvSpPr>
          <p:cNvPr id="8" name="Text Placeholder 7"/>
          <p:cNvSpPr>
            <a:spLocks noGrp="1"/>
          </p:cNvSpPr>
          <p:nvPr>
            <p:ph type="body" sz="quarter" idx="16"/>
          </p:nvPr>
        </p:nvSpPr>
        <p:spPr/>
        <p:txBody>
          <a:bodyPr/>
          <a:lstStyle/>
          <a:p>
            <a:r>
              <a:rPr lang="en-US" dirty="0"/>
              <a:t>Industry: Chemicals</a:t>
            </a:r>
          </a:p>
          <a:p>
            <a:r>
              <a:rPr lang="en-US" dirty="0"/>
              <a:t>Products: Process Historian Clients, InTouch HMI, System Platform</a:t>
            </a:r>
          </a:p>
          <a:p>
            <a:r>
              <a:rPr lang="en-US" b="0" dirty="0">
                <a:solidFill>
                  <a:schemeClr val="tx1">
                    <a:lumMod val="65000"/>
                    <a:lumOff val="35000"/>
                  </a:schemeClr>
                </a:solidFill>
              </a:rPr>
              <a:t>With AVEVA in place, our internal failures have really reduced. Our goal for internal failures is less than 1%, and we’ve been meeting these goals.</a:t>
            </a:r>
          </a:p>
          <a:p>
            <a:r>
              <a:rPr lang="en-US" sz="1000" dirty="0" err="1"/>
              <a:t>Subburaman</a:t>
            </a:r>
            <a:r>
              <a:rPr lang="en-US" sz="1000" dirty="0"/>
              <a:t> </a:t>
            </a:r>
            <a:r>
              <a:rPr lang="en-US" sz="1000" dirty="0" err="1"/>
              <a:t>Ananthanarayanan</a:t>
            </a:r>
            <a:r>
              <a:rPr lang="en-US" sz="1000" dirty="0"/>
              <a:t>, </a:t>
            </a:r>
            <a:r>
              <a:rPr lang="en-US" sz="1000" b="0" dirty="0"/>
              <a:t>Quality Manager</a:t>
            </a:r>
            <a:endParaRPr lang="en-US" dirty="0"/>
          </a:p>
          <a:p>
            <a:endParaRPr lang="en-US" dirty="0"/>
          </a:p>
        </p:txBody>
      </p:sp>
      <p:grpSp>
        <p:nvGrpSpPr>
          <p:cNvPr id="13" name="Group 12">
            <a:extLst>
              <a:ext uri="{FF2B5EF4-FFF2-40B4-BE49-F238E27FC236}">
                <a16:creationId xmlns:a16="http://schemas.microsoft.com/office/drawing/2014/main" xmlns="" id="{DA251F1C-7785-C341-9FB6-E040F1B14B25}"/>
              </a:ext>
            </a:extLst>
          </p:cNvPr>
          <p:cNvGrpSpPr/>
          <p:nvPr/>
        </p:nvGrpSpPr>
        <p:grpSpPr>
          <a:xfrm>
            <a:off x="4126955" y="474965"/>
            <a:ext cx="5264436" cy="2666894"/>
            <a:chOff x="4126955" y="474965"/>
            <a:chExt cx="5264436" cy="2666894"/>
          </a:xfrm>
        </p:grpSpPr>
        <p:sp>
          <p:nvSpPr>
            <p:cNvPr id="14" name="Isosceles Triangle 17">
              <a:extLst>
                <a:ext uri="{FF2B5EF4-FFF2-40B4-BE49-F238E27FC236}">
                  <a16:creationId xmlns:a16="http://schemas.microsoft.com/office/drawing/2014/main" xmlns="" id="{A4114A3A-FE0F-0D46-91AE-2C35A5A3140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09287964-9C42-5443-B6E3-B7D1E1C20B6B}"/>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Isosceles Triangle 17">
              <a:extLst>
                <a:ext uri="{FF2B5EF4-FFF2-40B4-BE49-F238E27FC236}">
                  <a16:creationId xmlns:a16="http://schemas.microsoft.com/office/drawing/2014/main" xmlns="" id="{47BB071D-4D6F-1C47-BC3C-3AC03DDE7DD4}"/>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EED2027D-8B52-8246-BC06-CB822374D387}"/>
              </a:ext>
            </a:extLst>
          </p:cNvPr>
          <p:cNvSpPr>
            <a:spLocks noGrp="1"/>
          </p:cNvSpPr>
          <p:nvPr>
            <p:ph type="sldNum" sz="quarter" idx="4"/>
          </p:nvPr>
        </p:nvSpPr>
        <p:spPr/>
        <p:txBody>
          <a:bodyPr/>
          <a:lstStyle/>
          <a:p>
            <a:r>
              <a:rPr lang="en-US"/>
              <a:t>Page </a:t>
            </a:r>
            <a:fld id="{5A9C12DC-491F-9444-86A2-13AC5C62A2FC}" type="slidenum">
              <a:rPr lang="en-US" smtClean="0"/>
              <a:pPr/>
              <a:t>16</a:t>
            </a:fld>
            <a:endParaRPr lang="en-US" dirty="0"/>
          </a:p>
        </p:txBody>
      </p:sp>
      <p:sp>
        <p:nvSpPr>
          <p:cNvPr id="9" name="Footer Placeholder 8">
            <a:extLst>
              <a:ext uri="{FF2B5EF4-FFF2-40B4-BE49-F238E27FC236}">
                <a16:creationId xmlns:a16="http://schemas.microsoft.com/office/drawing/2014/main" xmlns="" id="{A9100C2C-C363-134E-BC8A-BFBFCFE951AC}"/>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A84954B6-8E32-9C47-863B-7D92C24ADA00}"/>
              </a:ext>
            </a:extLst>
          </p:cNvPr>
          <p:cNvSpPr/>
          <p:nvPr/>
        </p:nvSpPr>
        <p:spPr>
          <a:xfrm>
            <a:off x="4802345" y="438921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27763295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3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1" y="0"/>
            <a:ext cx="4558081" cy="2896568"/>
          </a:xfrm>
          <a:prstGeom prst="rect">
            <a:avLst/>
          </a:prstGeom>
          <a:noFill/>
          <a:ln>
            <a:noFill/>
          </a:ln>
        </p:spPr>
      </p:pic>
      <p:sp>
        <p:nvSpPr>
          <p:cNvPr id="13" name="Content Placeholder 3"/>
          <p:cNvSpPr>
            <a:spLocks noGrp="1"/>
          </p:cNvSpPr>
          <p:nvPr>
            <p:ph sz="quarter" idx="11"/>
          </p:nvPr>
        </p:nvSpPr>
        <p:spPr>
          <a:xfrm>
            <a:off x="252413" y="1050317"/>
            <a:ext cx="4055266" cy="3418927"/>
          </a:xfrm>
        </p:spPr>
        <p:txBody>
          <a:bodyPr/>
          <a:lstStyle/>
          <a:p>
            <a:pPr>
              <a:lnSpc>
                <a:spcPts val="1100"/>
              </a:lnSpc>
              <a:spcAft>
                <a:spcPts val="300"/>
              </a:spcAft>
            </a:pPr>
            <a:r>
              <a:rPr lang="en-US" sz="900" dirty="0"/>
              <a:t>Goals</a:t>
            </a:r>
          </a:p>
          <a:p>
            <a:pPr lvl="2">
              <a:lnSpc>
                <a:spcPts val="1100"/>
              </a:lnSpc>
              <a:spcAft>
                <a:spcPts val="300"/>
              </a:spcAft>
            </a:pPr>
            <a:r>
              <a:rPr lang="en-US" dirty="0"/>
              <a:t>Enable an accelerated design process so that plants can begin to generate income more quickly</a:t>
            </a:r>
          </a:p>
          <a:p>
            <a:pPr lvl="2">
              <a:lnSpc>
                <a:spcPts val="1100"/>
              </a:lnSpc>
              <a:spcAft>
                <a:spcPts val="300"/>
              </a:spcAft>
            </a:pPr>
            <a:r>
              <a:rPr lang="en-US" dirty="0"/>
              <a:t>Provide an interactive simulation environment that saves time and money by testing plants and processes before they are constructed</a:t>
            </a:r>
          </a:p>
          <a:p>
            <a:pPr lvl="2">
              <a:lnSpc>
                <a:spcPts val="1100"/>
              </a:lnSpc>
              <a:spcAft>
                <a:spcPts val="300"/>
              </a:spcAft>
            </a:pPr>
            <a:r>
              <a:rPr lang="en-US" dirty="0"/>
              <a:t>Facilitate more effective learning by enabling operators to make mistakes </a:t>
            </a:r>
            <a:br>
              <a:rPr lang="en-US" dirty="0"/>
            </a:br>
            <a:r>
              <a:rPr lang="en-US" dirty="0"/>
              <a:t>and practice responding to emergency or out-of-compliance conditions without negative consequences</a:t>
            </a:r>
          </a:p>
          <a:p>
            <a:pPr>
              <a:lnSpc>
                <a:spcPts val="1100"/>
              </a:lnSpc>
              <a:spcAft>
                <a:spcPts val="300"/>
              </a:spcAft>
            </a:pPr>
            <a:r>
              <a:rPr lang="en-US" sz="900" dirty="0"/>
              <a:t>Challenges</a:t>
            </a:r>
          </a:p>
          <a:p>
            <a:pPr lvl="2">
              <a:lnSpc>
                <a:spcPts val="1100"/>
              </a:lnSpc>
              <a:spcAft>
                <a:spcPts val="300"/>
              </a:spcAft>
            </a:pPr>
            <a:r>
              <a:rPr lang="en-US" dirty="0"/>
              <a:t>The complex Walk-Through Interactive Simulated Environment (WISE) system has enormous power requirements and integrates Apple, Windows and Wonderware technology with very large, high-resolution displays</a:t>
            </a:r>
          </a:p>
          <a:p>
            <a:pPr lvl="2">
              <a:lnSpc>
                <a:spcPts val="1100"/>
              </a:lnSpc>
              <a:spcAft>
                <a:spcPts val="300"/>
              </a:spcAft>
            </a:pPr>
            <a:r>
              <a:rPr lang="en-US" dirty="0"/>
              <a:t>The system had to be built with components that would ensure easy and cost effective expansion to meet the needs of many different client</a:t>
            </a:r>
          </a:p>
          <a:p>
            <a:pPr>
              <a:lnSpc>
                <a:spcPts val="1100"/>
              </a:lnSpc>
              <a:spcAft>
                <a:spcPts val="300"/>
              </a:spcAft>
            </a:pPr>
            <a:r>
              <a:rPr lang="en-US" sz="900" dirty="0"/>
              <a:t>Results</a:t>
            </a:r>
          </a:p>
          <a:p>
            <a:pPr lvl="2">
              <a:lnSpc>
                <a:spcPts val="1100"/>
              </a:lnSpc>
              <a:spcAft>
                <a:spcPts val="300"/>
              </a:spcAft>
            </a:pPr>
            <a:r>
              <a:rPr lang="en-US" dirty="0"/>
              <a:t>Improved system performance, increased data transfer rates and response to operator interactions on the various systems that make up the simulation system</a:t>
            </a:r>
          </a:p>
          <a:p>
            <a:pPr lvl="2">
              <a:lnSpc>
                <a:spcPts val="1100"/>
              </a:lnSpc>
              <a:spcAft>
                <a:spcPts val="300"/>
              </a:spcAft>
            </a:pPr>
            <a:r>
              <a:rPr lang="en-US" dirty="0"/>
              <a:t>Developers could concentrate on task of process modeling and simulation instead of focusing on complex program code</a:t>
            </a:r>
          </a:p>
          <a:p>
            <a:pPr lvl="2">
              <a:lnSpc>
                <a:spcPts val="1100"/>
              </a:lnSpc>
              <a:spcAft>
                <a:spcPts val="300"/>
              </a:spcAft>
            </a:pPr>
            <a:r>
              <a:rPr lang="en-US" dirty="0"/>
              <a:t>Software offered opportunity for </a:t>
            </a:r>
            <a:r>
              <a:rPr lang="en-US" dirty="0" err="1"/>
              <a:t>Meteng</a:t>
            </a:r>
            <a:r>
              <a:rPr lang="en-US" dirty="0"/>
              <a:t> to develop methods enabling re-use and standardization, resulting in tremendous savings in engineering costs</a:t>
            </a:r>
          </a:p>
        </p:txBody>
      </p:sp>
      <p:sp>
        <p:nvSpPr>
          <p:cNvPr id="7" name="Text Placeholder 6"/>
          <p:cNvSpPr>
            <a:spLocks noGrp="1"/>
          </p:cNvSpPr>
          <p:nvPr>
            <p:ph type="body" sz="quarter" idx="15"/>
          </p:nvPr>
        </p:nvSpPr>
        <p:spPr/>
        <p:txBody>
          <a:bodyPr/>
          <a:lstStyle/>
          <a:p>
            <a:r>
              <a:rPr lang="en-US" dirty="0" err="1"/>
              <a:t>Meteng</a:t>
            </a:r>
            <a:r>
              <a:rPr lang="en-US" dirty="0"/>
              <a:t> Pty LTD.</a:t>
            </a:r>
          </a:p>
          <a:p>
            <a:r>
              <a:rPr lang="en-US" sz="1400" dirty="0">
                <a:solidFill>
                  <a:schemeClr val="accent2"/>
                </a:solidFill>
              </a:rPr>
              <a:t>Australia</a:t>
            </a:r>
          </a:p>
        </p:txBody>
      </p:sp>
      <p:sp>
        <p:nvSpPr>
          <p:cNvPr id="8" name="Text Placeholder 7"/>
          <p:cNvSpPr>
            <a:spLocks noGrp="1"/>
          </p:cNvSpPr>
          <p:nvPr>
            <p:ph type="body" sz="quarter" idx="16"/>
          </p:nvPr>
        </p:nvSpPr>
        <p:spPr/>
        <p:txBody>
          <a:bodyPr/>
          <a:lstStyle/>
          <a:p>
            <a:pPr lvl="0"/>
            <a:r>
              <a:rPr lang="en-US" dirty="0"/>
              <a:t>Industry: Machine Builders / OEM</a:t>
            </a:r>
          </a:p>
          <a:p>
            <a:r>
              <a:rPr lang="en-US" dirty="0"/>
              <a:t>Products: InTouch HMI, InControl Software</a:t>
            </a:r>
          </a:p>
          <a:p>
            <a:r>
              <a:rPr lang="en-US" b="0" dirty="0">
                <a:solidFill>
                  <a:schemeClr val="tx1">
                    <a:lumMod val="65000"/>
                    <a:lumOff val="35000"/>
                  </a:schemeClr>
                </a:solidFill>
              </a:rPr>
              <a:t>“We found enormous differences in data transfer and operator response rates with other systems, but we have not yet found any limitation on what we can do with Wonderware software.”</a:t>
            </a:r>
            <a:endParaRPr lang="en-US" dirty="0"/>
          </a:p>
          <a:p>
            <a:r>
              <a:rPr lang="en-US" dirty="0"/>
              <a:t>Jim </a:t>
            </a:r>
            <a:r>
              <a:rPr lang="en-US" dirty="0" err="1"/>
              <a:t>Groutsch</a:t>
            </a:r>
            <a:r>
              <a:rPr lang="en-US" dirty="0"/>
              <a:t>, </a:t>
            </a:r>
            <a:r>
              <a:rPr lang="en-US" b="0" dirty="0"/>
              <a:t>Managing Director</a:t>
            </a:r>
            <a:endParaRPr lang="en-US" dirty="0"/>
          </a:p>
          <a:p>
            <a:endParaRPr lang="en-US" dirty="0"/>
          </a:p>
        </p:txBody>
      </p:sp>
      <p:grpSp>
        <p:nvGrpSpPr>
          <p:cNvPr id="11" name="Group 10">
            <a:extLst>
              <a:ext uri="{FF2B5EF4-FFF2-40B4-BE49-F238E27FC236}">
                <a16:creationId xmlns:a16="http://schemas.microsoft.com/office/drawing/2014/main" xmlns="" id="{7980A4F4-30F0-884C-BF03-0C35912946AE}"/>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64FAB9DD-65F0-B441-9D6C-4C80F3E4BE67}"/>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F3A2C0E7-3FD4-4342-8229-A0A45BD10B58}"/>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92821484-C16C-1245-8A7B-7230CF89371B}"/>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4" name="Slide Number Placeholder 3">
            <a:extLst>
              <a:ext uri="{FF2B5EF4-FFF2-40B4-BE49-F238E27FC236}">
                <a16:creationId xmlns:a16="http://schemas.microsoft.com/office/drawing/2014/main" xmlns="" id="{98AD7F92-1D94-FD42-8654-012BB8B1AF84}"/>
              </a:ext>
            </a:extLst>
          </p:cNvPr>
          <p:cNvSpPr>
            <a:spLocks noGrp="1"/>
          </p:cNvSpPr>
          <p:nvPr>
            <p:ph type="sldNum" sz="quarter" idx="4"/>
          </p:nvPr>
        </p:nvSpPr>
        <p:spPr/>
        <p:txBody>
          <a:bodyPr/>
          <a:lstStyle/>
          <a:p>
            <a:r>
              <a:rPr lang="en-US"/>
              <a:t>Page </a:t>
            </a:r>
            <a:fld id="{5A9C12DC-491F-9444-86A2-13AC5C62A2FC}" type="slidenum">
              <a:rPr lang="en-US" smtClean="0"/>
              <a:pPr/>
              <a:t>160</a:t>
            </a:fld>
            <a:endParaRPr lang="en-US" dirty="0"/>
          </a:p>
        </p:txBody>
      </p:sp>
      <p:sp>
        <p:nvSpPr>
          <p:cNvPr id="16" name="Footer Placeholder 15">
            <a:extLst>
              <a:ext uri="{FF2B5EF4-FFF2-40B4-BE49-F238E27FC236}">
                <a16:creationId xmlns:a16="http://schemas.microsoft.com/office/drawing/2014/main" xmlns="" id="{40EA78AC-0CA2-B042-8B9D-E9BB5D3CEB34}"/>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39A3874D-D451-4543-96F4-974A062E3D08}"/>
              </a:ext>
            </a:extLst>
          </p:cNvPr>
          <p:cNvSpPr/>
          <p:nvPr/>
        </p:nvSpPr>
        <p:spPr>
          <a:xfrm>
            <a:off x="4802345" y="4511731"/>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0563491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3271" y="1866"/>
            <a:ext cx="4563304" cy="2894702"/>
          </a:xfrm>
          <a:prstGeom prst="rect">
            <a:avLst/>
          </a:prstGeom>
        </p:spPr>
      </p:pic>
      <p:sp>
        <p:nvSpPr>
          <p:cNvPr id="4" name="Content Placeholder 3"/>
          <p:cNvSpPr>
            <a:spLocks noGrp="1"/>
          </p:cNvSpPr>
          <p:nvPr>
            <p:ph sz="quarter" idx="11"/>
          </p:nvPr>
        </p:nvSpPr>
        <p:spPr>
          <a:xfrm>
            <a:off x="252413" y="1050317"/>
            <a:ext cx="4111420" cy="3418927"/>
          </a:xfrm>
        </p:spPr>
        <p:txBody>
          <a:bodyPr/>
          <a:lstStyle/>
          <a:p>
            <a:pPr>
              <a:lnSpc>
                <a:spcPts val="1200"/>
              </a:lnSpc>
              <a:spcAft>
                <a:spcPts val="400"/>
              </a:spcAft>
            </a:pPr>
            <a:r>
              <a:rPr lang="en-US" sz="900" dirty="0"/>
              <a:t>Goals</a:t>
            </a:r>
          </a:p>
          <a:p>
            <a:pPr lvl="2">
              <a:spcAft>
                <a:spcPts val="400"/>
              </a:spcAft>
            </a:pPr>
            <a:r>
              <a:rPr lang="en-US" dirty="0"/>
              <a:t>Maintaining high efficiency on lines in continuous operation;</a:t>
            </a:r>
          </a:p>
          <a:p>
            <a:pPr lvl="2">
              <a:spcAft>
                <a:spcPts val="400"/>
              </a:spcAft>
            </a:pPr>
            <a:r>
              <a:rPr lang="en-US" dirty="0"/>
              <a:t>Combining legislative requirements and production management;</a:t>
            </a:r>
          </a:p>
          <a:p>
            <a:pPr lvl="2">
              <a:spcAft>
                <a:spcPts val="400"/>
              </a:spcAft>
            </a:pPr>
            <a:r>
              <a:rPr lang="en-US" dirty="0"/>
              <a:t>Providing operators with total visibility on production lines;</a:t>
            </a:r>
          </a:p>
          <a:p>
            <a:pPr lvl="2">
              <a:spcAft>
                <a:spcPts val="400"/>
              </a:spcAft>
            </a:pPr>
            <a:r>
              <a:rPr lang="en-US" dirty="0"/>
              <a:t>Graphically displaying production line maintenance requirements.</a:t>
            </a:r>
          </a:p>
          <a:p>
            <a:pPr>
              <a:lnSpc>
                <a:spcPts val="1200"/>
              </a:lnSpc>
              <a:spcAft>
                <a:spcPts val="400"/>
              </a:spcAft>
            </a:pPr>
            <a:r>
              <a:rPr lang="en-US" sz="900" dirty="0"/>
              <a:t>Challenges</a:t>
            </a:r>
          </a:p>
          <a:p>
            <a:pPr lvl="2">
              <a:spcAft>
                <a:spcPts val="400"/>
              </a:spcAft>
            </a:pPr>
            <a:r>
              <a:rPr lang="en-US" dirty="0"/>
              <a:t>Using the same machines for different products and formats;</a:t>
            </a:r>
          </a:p>
          <a:p>
            <a:pPr lvl="2">
              <a:spcAft>
                <a:spcPts val="400"/>
              </a:spcAft>
            </a:pPr>
            <a:r>
              <a:rPr lang="en-US" dirty="0"/>
              <a:t>Compliance with EU directives on traceability;  </a:t>
            </a:r>
          </a:p>
          <a:p>
            <a:pPr lvl="2">
              <a:spcAft>
                <a:spcPts val="400"/>
              </a:spcAft>
            </a:pPr>
            <a:r>
              <a:rPr lang="en-US" dirty="0"/>
              <a:t>Quicker changeover;</a:t>
            </a:r>
          </a:p>
          <a:p>
            <a:pPr lvl="2">
              <a:spcAft>
                <a:spcPts val="400"/>
              </a:spcAft>
            </a:pPr>
            <a:r>
              <a:rPr lang="en-US" dirty="0"/>
              <a:t>Quick and simple configuration of each new production batch by the operator</a:t>
            </a:r>
          </a:p>
          <a:p>
            <a:pPr>
              <a:lnSpc>
                <a:spcPts val="1200"/>
              </a:lnSpc>
              <a:spcAft>
                <a:spcPts val="400"/>
              </a:spcAft>
            </a:pPr>
            <a:r>
              <a:rPr lang="en-US" sz="900" dirty="0"/>
              <a:t>Results</a:t>
            </a:r>
          </a:p>
          <a:p>
            <a:pPr lvl="2">
              <a:spcAft>
                <a:spcPts val="400"/>
              </a:spcAft>
            </a:pPr>
            <a:r>
              <a:rPr lang="en-US" dirty="0"/>
              <a:t>The end customer can immediately trace back to the causes of any performance reduction;</a:t>
            </a:r>
          </a:p>
          <a:p>
            <a:pPr lvl="2">
              <a:spcAft>
                <a:spcPts val="400"/>
              </a:spcAft>
            </a:pPr>
            <a:r>
              <a:rPr lang="en-US" dirty="0"/>
              <a:t>Competitive advantage stemming from a range of machines and systems equipped with innovative tools and instruments for real- time automation and data management;</a:t>
            </a:r>
          </a:p>
          <a:p>
            <a:pPr lvl="2">
              <a:spcAft>
                <a:spcPts val="400"/>
              </a:spcAft>
            </a:pPr>
            <a:r>
              <a:rPr lang="en-US" dirty="0"/>
              <a:t>Reduced energy consumption thanks to optimized production</a:t>
            </a:r>
            <a:br>
              <a:rPr lang="en-US" dirty="0"/>
            </a:br>
            <a:r>
              <a:rPr lang="en-US" dirty="0"/>
              <a:t>processes and equipment.</a:t>
            </a:r>
          </a:p>
          <a:p>
            <a:pPr lvl="2">
              <a:spcAft>
                <a:spcPts val="400"/>
              </a:spcAft>
            </a:pPr>
            <a:endParaRPr lang="en-US" dirty="0"/>
          </a:p>
        </p:txBody>
      </p:sp>
      <p:sp>
        <p:nvSpPr>
          <p:cNvPr id="7" name="Text Placeholder 6"/>
          <p:cNvSpPr>
            <a:spLocks noGrp="1"/>
          </p:cNvSpPr>
          <p:nvPr>
            <p:ph type="body" sz="quarter" idx="15"/>
          </p:nvPr>
        </p:nvSpPr>
        <p:spPr/>
        <p:txBody>
          <a:bodyPr/>
          <a:lstStyle/>
          <a:p>
            <a:r>
              <a:rPr lang="en-US" dirty="0"/>
              <a:t>Pavan Group</a:t>
            </a:r>
          </a:p>
          <a:p>
            <a:r>
              <a:rPr lang="en-US" sz="1400" dirty="0">
                <a:solidFill>
                  <a:schemeClr val="accent2"/>
                </a:solidFill>
              </a:rPr>
              <a:t>Italy</a:t>
            </a:r>
          </a:p>
        </p:txBody>
      </p:sp>
      <p:sp>
        <p:nvSpPr>
          <p:cNvPr id="8" name="Text Placeholder 7"/>
          <p:cNvSpPr>
            <a:spLocks noGrp="1"/>
          </p:cNvSpPr>
          <p:nvPr>
            <p:ph type="body" sz="quarter" idx="16"/>
          </p:nvPr>
        </p:nvSpPr>
        <p:spPr/>
        <p:txBody>
          <a:bodyPr/>
          <a:lstStyle/>
          <a:p>
            <a:pPr lvl="0"/>
            <a:r>
              <a:rPr lang="en-US" dirty="0"/>
              <a:t>Industry: Machine Builders / OEM</a:t>
            </a:r>
          </a:p>
          <a:p>
            <a:r>
              <a:rPr lang="en-US" dirty="0"/>
              <a:t>Products: Process Historian Client, Process Historian,</a:t>
            </a:r>
            <a:br>
              <a:rPr lang="en-US" dirty="0"/>
            </a:br>
            <a:r>
              <a:rPr lang="en-US" dirty="0"/>
              <a:t>InTouch HMI  (Standard Edition)</a:t>
            </a:r>
          </a:p>
          <a:p>
            <a:r>
              <a:rPr lang="en-US" b="0" dirty="0">
                <a:solidFill>
                  <a:schemeClr val="tx1">
                    <a:lumMod val="65000"/>
                    <a:lumOff val="35000"/>
                  </a:schemeClr>
                </a:solidFill>
              </a:rPr>
              <a:t>“We have fully agreed to our end customer’s request to implement Wonderware technology: we have always used Wonderware solutions for their reliability and ease of use.”</a:t>
            </a:r>
          </a:p>
          <a:p>
            <a:r>
              <a:rPr lang="en-US" dirty="0"/>
              <a:t> Luca </a:t>
            </a:r>
            <a:r>
              <a:rPr lang="en-US" dirty="0" err="1"/>
              <a:t>Ongarato</a:t>
            </a:r>
            <a:r>
              <a:rPr lang="en-US" dirty="0"/>
              <a:t>,</a:t>
            </a:r>
            <a:r>
              <a:rPr lang="en-US" b="0" dirty="0"/>
              <a:t> Software Engineering Project Manager, Pavan </a:t>
            </a:r>
            <a:r>
              <a:rPr lang="en-US" b="0" dirty="0" err="1"/>
              <a:t>S.R.l</a:t>
            </a:r>
            <a:endParaRPr lang="en-US" b="0" dirty="0"/>
          </a:p>
          <a:p>
            <a:endParaRPr lang="en-US" dirty="0"/>
          </a:p>
        </p:txBody>
      </p:sp>
      <p:grpSp>
        <p:nvGrpSpPr>
          <p:cNvPr id="11" name="Group 10">
            <a:extLst>
              <a:ext uri="{FF2B5EF4-FFF2-40B4-BE49-F238E27FC236}">
                <a16:creationId xmlns:a16="http://schemas.microsoft.com/office/drawing/2014/main" xmlns="" id="{15A19E89-FC8E-2B4A-8516-6055BA9FBDE1}"/>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3899A194-85AF-D744-8BC3-01DD59BA2633}"/>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A7D6289-FADA-5845-84A8-DA020BF69219}"/>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17E3B7D2-4A80-334C-A004-4A62FC1FA6CE}"/>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13088856-C4F1-7C4E-9968-2427A9776A68}"/>
              </a:ext>
            </a:extLst>
          </p:cNvPr>
          <p:cNvSpPr>
            <a:spLocks noGrp="1"/>
          </p:cNvSpPr>
          <p:nvPr>
            <p:ph type="sldNum" sz="quarter" idx="4"/>
          </p:nvPr>
        </p:nvSpPr>
        <p:spPr/>
        <p:txBody>
          <a:bodyPr/>
          <a:lstStyle/>
          <a:p>
            <a:r>
              <a:rPr lang="en-US"/>
              <a:t>Page </a:t>
            </a:r>
            <a:fld id="{5A9C12DC-491F-9444-86A2-13AC5C62A2FC}" type="slidenum">
              <a:rPr lang="en-US" smtClean="0"/>
              <a:pPr/>
              <a:t>161</a:t>
            </a:fld>
            <a:endParaRPr lang="en-US" dirty="0"/>
          </a:p>
        </p:txBody>
      </p:sp>
      <p:sp>
        <p:nvSpPr>
          <p:cNvPr id="15" name="Footer Placeholder 14">
            <a:extLst>
              <a:ext uri="{FF2B5EF4-FFF2-40B4-BE49-F238E27FC236}">
                <a16:creationId xmlns:a16="http://schemas.microsoft.com/office/drawing/2014/main" xmlns="" id="{C2AE9BC3-D013-0C45-87D7-EA776EB27524}"/>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extLst>
              <a:ext uri="{FF2B5EF4-FFF2-40B4-BE49-F238E27FC236}">
                <a16:creationId xmlns:a16="http://schemas.microsoft.com/office/drawing/2014/main" xmlns="" id="{67F2D43F-4028-724C-9059-DF488DFAA98A}"/>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79098546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9011" y="1866"/>
            <a:ext cx="4531823" cy="2894702"/>
          </a:xfrm>
          <a:prstGeom prst="rect">
            <a:avLst/>
          </a:prstGeom>
        </p:spPr>
      </p:pic>
      <p:sp>
        <p:nvSpPr>
          <p:cNvPr id="4" name="Content Placeholder 3"/>
          <p:cNvSpPr>
            <a:spLocks noGrp="1"/>
          </p:cNvSpPr>
          <p:nvPr>
            <p:ph sz="quarter" idx="11"/>
          </p:nvPr>
        </p:nvSpPr>
        <p:spPr>
          <a:xfrm>
            <a:off x="252413" y="1050317"/>
            <a:ext cx="4111420" cy="3418927"/>
          </a:xfrm>
        </p:spPr>
        <p:txBody>
          <a:bodyPr/>
          <a:lstStyle/>
          <a:p>
            <a:pPr>
              <a:spcAft>
                <a:spcPts val="400"/>
              </a:spcAft>
            </a:pPr>
            <a:r>
              <a:rPr lang="en-US" sz="900" dirty="0"/>
              <a:t>Goals</a:t>
            </a:r>
          </a:p>
          <a:p>
            <a:pPr lvl="2">
              <a:lnSpc>
                <a:spcPct val="100000"/>
              </a:lnSpc>
              <a:spcAft>
                <a:spcPts val="400"/>
              </a:spcAft>
            </a:pPr>
            <a:r>
              <a:rPr lang="en-US" dirty="0"/>
              <a:t>The automotive manufacturer needed production data to be easily transferred between the automation and ERP systems</a:t>
            </a:r>
          </a:p>
          <a:p>
            <a:pPr lvl="2">
              <a:lnSpc>
                <a:spcPct val="100000"/>
              </a:lnSpc>
              <a:spcAft>
                <a:spcPts val="400"/>
              </a:spcAft>
            </a:pPr>
            <a:r>
              <a:rPr lang="en-US" dirty="0"/>
              <a:t>The availability of electronic documents was necessary to more easily share the production information between departments and company executives</a:t>
            </a:r>
          </a:p>
          <a:p>
            <a:pPr lvl="2">
              <a:lnSpc>
                <a:spcPct val="100000"/>
              </a:lnSpc>
              <a:spcAft>
                <a:spcPts val="400"/>
              </a:spcAft>
            </a:pPr>
            <a:r>
              <a:rPr lang="en-US" dirty="0"/>
              <a:t>Data generated from the new automation software system had to effectively manage bill of materials and track and trace data used in the production of</a:t>
            </a:r>
            <a:br>
              <a:rPr lang="en-US" dirty="0"/>
            </a:br>
            <a:r>
              <a:rPr lang="en-US" dirty="0"/>
              <a:t>the end products</a:t>
            </a:r>
          </a:p>
          <a:p>
            <a:pPr>
              <a:spcAft>
                <a:spcPts val="400"/>
              </a:spcAft>
            </a:pPr>
            <a:r>
              <a:rPr lang="en-US" sz="900" dirty="0"/>
              <a:t>Challenges</a:t>
            </a:r>
          </a:p>
          <a:p>
            <a:pPr lvl="2">
              <a:lnSpc>
                <a:spcPct val="100000"/>
              </a:lnSpc>
              <a:spcAft>
                <a:spcPts val="400"/>
              </a:spcAft>
            </a:pPr>
            <a:r>
              <a:rPr lang="en-US" dirty="0"/>
              <a:t>Due to growing demand for energy-efficient electric automobiles, the company was eager to have an MES solution installed quickly to enable the immediate ramp up of manufacturing </a:t>
            </a:r>
          </a:p>
          <a:p>
            <a:pPr lvl="2">
              <a:lnSpc>
                <a:spcPct val="100000"/>
              </a:lnSpc>
              <a:spcAft>
                <a:spcPts val="400"/>
              </a:spcAft>
            </a:pPr>
            <a:r>
              <a:rPr lang="en-US" dirty="0"/>
              <a:t>It was important for the new software solution to easily integrate with existing software and hardware currently installed at the facility for quicker ROI</a:t>
            </a:r>
          </a:p>
          <a:p>
            <a:pPr>
              <a:spcAft>
                <a:spcPts val="400"/>
              </a:spcAft>
            </a:pPr>
            <a:r>
              <a:rPr lang="en-US" sz="900" dirty="0"/>
              <a:t>Results</a:t>
            </a:r>
          </a:p>
          <a:p>
            <a:pPr lvl="2">
              <a:lnSpc>
                <a:spcPct val="100000"/>
              </a:lnSpc>
              <a:spcAft>
                <a:spcPts val="400"/>
              </a:spcAft>
            </a:pPr>
            <a:r>
              <a:rPr lang="en-US" dirty="0"/>
              <a:t>The Wonderware solution was installed quickly enabling Valmet to bring manufacturing online in three months</a:t>
            </a:r>
          </a:p>
          <a:p>
            <a:pPr lvl="2">
              <a:lnSpc>
                <a:spcPct val="100000"/>
              </a:lnSpc>
              <a:spcAft>
                <a:spcPts val="400"/>
              </a:spcAft>
            </a:pPr>
            <a:r>
              <a:rPr lang="en-US" dirty="0"/>
              <a:t>The software provided flexibility in the management of production data and bill of material documents</a:t>
            </a:r>
          </a:p>
          <a:p>
            <a:pPr lvl="2">
              <a:lnSpc>
                <a:spcPct val="100000"/>
              </a:lnSpc>
              <a:spcAft>
                <a:spcPts val="400"/>
              </a:spcAft>
            </a:pPr>
            <a:r>
              <a:rPr lang="en-US" dirty="0"/>
              <a:t>With its Web-based reporting capabilities, all necessary production managers and executives have immediate access to manufacturing data enabling more effective decision-making</a:t>
            </a:r>
          </a:p>
          <a:p>
            <a:pPr lvl="2">
              <a:lnSpc>
                <a:spcPct val="100000"/>
              </a:lnSpc>
              <a:spcAft>
                <a:spcPts val="400"/>
              </a:spcAft>
            </a:pPr>
            <a:endParaRPr lang="en-US" dirty="0"/>
          </a:p>
        </p:txBody>
      </p:sp>
      <p:sp>
        <p:nvSpPr>
          <p:cNvPr id="7" name="Text Placeholder 6"/>
          <p:cNvSpPr>
            <a:spLocks noGrp="1"/>
          </p:cNvSpPr>
          <p:nvPr>
            <p:ph type="body" sz="quarter" idx="15"/>
          </p:nvPr>
        </p:nvSpPr>
        <p:spPr/>
        <p:txBody>
          <a:bodyPr/>
          <a:lstStyle/>
          <a:p>
            <a:r>
              <a:rPr lang="en-US" dirty="0" err="1"/>
              <a:t>Valmut</a:t>
            </a:r>
            <a:r>
              <a:rPr lang="en-US" dirty="0"/>
              <a:t> Automotive</a:t>
            </a:r>
          </a:p>
          <a:p>
            <a:r>
              <a:rPr lang="en-US" sz="1400" dirty="0">
                <a:solidFill>
                  <a:schemeClr val="accent2"/>
                </a:solidFill>
              </a:rPr>
              <a:t>Finland</a:t>
            </a:r>
          </a:p>
        </p:txBody>
      </p:sp>
      <p:sp>
        <p:nvSpPr>
          <p:cNvPr id="8" name="Text Placeholder 7"/>
          <p:cNvSpPr>
            <a:spLocks noGrp="1"/>
          </p:cNvSpPr>
          <p:nvPr>
            <p:ph type="body" sz="quarter" idx="16"/>
          </p:nvPr>
        </p:nvSpPr>
        <p:spPr/>
        <p:txBody>
          <a:bodyPr/>
          <a:lstStyle/>
          <a:p>
            <a:pPr lvl="0"/>
            <a:r>
              <a:rPr lang="en-US" dirty="0"/>
              <a:t>Industry: Machine Builders / OEM</a:t>
            </a:r>
          </a:p>
          <a:p>
            <a:r>
              <a:rPr lang="en-US" dirty="0"/>
              <a:t>Products: InTouch (Standard Edition), System Platform, MES 4.0 / Operations Software, MES 4.0 / Performance Software, Supply Chain Connector</a:t>
            </a:r>
          </a:p>
          <a:p>
            <a:r>
              <a:rPr lang="en-US" b="0" dirty="0">
                <a:solidFill>
                  <a:schemeClr val="tx1">
                    <a:lumMod val="65000"/>
                    <a:lumOff val="35000"/>
                  </a:schemeClr>
                </a:solidFill>
              </a:rPr>
              <a:t>“Wonderware operations software was adapted for the car manufacturing environment in only three months. All production data is now handled in electronic format; no paper printouts are required.”</a:t>
            </a:r>
          </a:p>
          <a:p>
            <a:r>
              <a:rPr lang="en-US" dirty="0"/>
              <a:t>Kari </a:t>
            </a:r>
            <a:r>
              <a:rPr lang="en-US" dirty="0" err="1"/>
              <a:t>Rannila</a:t>
            </a:r>
            <a:r>
              <a:rPr lang="en-US" dirty="0"/>
              <a:t>, </a:t>
            </a:r>
            <a:r>
              <a:rPr lang="en-US" b="0" dirty="0"/>
              <a:t>Manufacturing Director NTS Networks</a:t>
            </a:r>
          </a:p>
        </p:txBody>
      </p:sp>
      <p:grpSp>
        <p:nvGrpSpPr>
          <p:cNvPr id="11" name="Group 10">
            <a:extLst>
              <a:ext uri="{FF2B5EF4-FFF2-40B4-BE49-F238E27FC236}">
                <a16:creationId xmlns:a16="http://schemas.microsoft.com/office/drawing/2014/main" xmlns="" id="{15A19E89-FC8E-2B4A-8516-6055BA9FBDE1}"/>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3899A194-85AF-D744-8BC3-01DD59BA2633}"/>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A7D6289-FADA-5845-84A8-DA020BF69219}"/>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17E3B7D2-4A80-334C-A004-4A62FC1FA6CE}"/>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13088856-C4F1-7C4E-9968-2427A9776A68}"/>
              </a:ext>
            </a:extLst>
          </p:cNvPr>
          <p:cNvSpPr>
            <a:spLocks noGrp="1"/>
          </p:cNvSpPr>
          <p:nvPr>
            <p:ph type="sldNum" sz="quarter" idx="4"/>
          </p:nvPr>
        </p:nvSpPr>
        <p:spPr/>
        <p:txBody>
          <a:bodyPr/>
          <a:lstStyle/>
          <a:p>
            <a:r>
              <a:rPr lang="en-US"/>
              <a:t>Page </a:t>
            </a:r>
            <a:fld id="{5A9C12DC-491F-9444-86A2-13AC5C62A2FC}" type="slidenum">
              <a:rPr lang="en-US" smtClean="0"/>
              <a:pPr/>
              <a:t>162</a:t>
            </a:fld>
            <a:endParaRPr lang="en-US" dirty="0"/>
          </a:p>
        </p:txBody>
      </p:sp>
      <p:sp>
        <p:nvSpPr>
          <p:cNvPr id="15" name="Footer Placeholder 14">
            <a:extLst>
              <a:ext uri="{FF2B5EF4-FFF2-40B4-BE49-F238E27FC236}">
                <a16:creationId xmlns:a16="http://schemas.microsoft.com/office/drawing/2014/main" xmlns="" id="{C2AE9BC3-D013-0C45-87D7-EA776EB27524}"/>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67F2D43F-4028-724C-9059-DF488DFAA98A}"/>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49073833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37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1" y="-12856"/>
            <a:ext cx="4557959" cy="2909424"/>
          </a:xfrm>
          <a:prstGeom prst="rect">
            <a:avLst/>
          </a:prstGeom>
          <a:noFill/>
          <a:ln>
            <a:noFill/>
          </a:ln>
        </p:spPr>
      </p:pic>
      <p:sp>
        <p:nvSpPr>
          <p:cNvPr id="13" name="Content Placeholder 3"/>
          <p:cNvSpPr>
            <a:spLocks noGrp="1"/>
          </p:cNvSpPr>
          <p:nvPr>
            <p:ph sz="quarter" idx="11"/>
          </p:nvPr>
        </p:nvSpPr>
        <p:spPr>
          <a:xfrm>
            <a:off x="252413" y="1050317"/>
            <a:ext cx="4111420" cy="3418927"/>
          </a:xfrm>
        </p:spPr>
        <p:txBody>
          <a:bodyPr/>
          <a:lstStyle/>
          <a:p>
            <a:pPr>
              <a:lnSpc>
                <a:spcPts val="1000"/>
              </a:lnSpc>
              <a:spcAft>
                <a:spcPts val="200"/>
              </a:spcAft>
            </a:pPr>
            <a:r>
              <a:rPr lang="en-US" sz="900" dirty="0"/>
              <a:t>Goals</a:t>
            </a:r>
          </a:p>
          <a:p>
            <a:pPr lvl="2">
              <a:lnSpc>
                <a:spcPts val="1000"/>
              </a:lnSpc>
              <a:spcAft>
                <a:spcPts val="200"/>
              </a:spcAft>
            </a:pPr>
            <a:r>
              <a:rPr lang="en-US" dirty="0"/>
              <a:t>To improve professional customer service practices, such as the prompt payment of vendor invoices</a:t>
            </a:r>
          </a:p>
          <a:p>
            <a:pPr lvl="2">
              <a:lnSpc>
                <a:spcPts val="1000"/>
              </a:lnSpc>
              <a:spcAft>
                <a:spcPts val="200"/>
              </a:spcAft>
            </a:pPr>
            <a:r>
              <a:rPr lang="en-US" dirty="0"/>
              <a:t>Reduce processing cycle time, decrease errors and better manage overall business process costs through an automated solution</a:t>
            </a:r>
          </a:p>
          <a:p>
            <a:pPr lvl="2">
              <a:lnSpc>
                <a:spcPts val="1000"/>
              </a:lnSpc>
              <a:spcAft>
                <a:spcPts val="200"/>
              </a:spcAft>
            </a:pPr>
            <a:r>
              <a:rPr lang="en-US" dirty="0"/>
              <a:t>The elimination of paper processing and more efficient management of accounting operations would ideally provide for a more effective electronic document management system</a:t>
            </a:r>
          </a:p>
          <a:p>
            <a:pPr>
              <a:lnSpc>
                <a:spcPts val="1000"/>
              </a:lnSpc>
              <a:spcAft>
                <a:spcPts val="200"/>
              </a:spcAft>
            </a:pPr>
            <a:r>
              <a:rPr lang="en-US" sz="900" dirty="0"/>
              <a:t>Challenges</a:t>
            </a:r>
          </a:p>
          <a:p>
            <a:pPr lvl="2">
              <a:lnSpc>
                <a:spcPts val="1000"/>
              </a:lnSpc>
              <a:spcAft>
                <a:spcPts val="200"/>
              </a:spcAft>
            </a:pPr>
            <a:r>
              <a:rPr lang="en-US" dirty="0"/>
              <a:t>Replace manual accounts payable process in which vendor invoices were routed to managers for review and signature, resulting in processing delays and excess staff effort</a:t>
            </a:r>
          </a:p>
          <a:p>
            <a:pPr lvl="2">
              <a:lnSpc>
                <a:spcPts val="1000"/>
              </a:lnSpc>
              <a:spcAft>
                <a:spcPts val="200"/>
              </a:spcAft>
            </a:pPr>
            <a:r>
              <a:rPr lang="en-US" dirty="0"/>
              <a:t>Converting to an electronic framework where accounting staff and business managers would now have to learn to work with digitized documents available on a 24/7 basis</a:t>
            </a:r>
          </a:p>
          <a:p>
            <a:pPr>
              <a:lnSpc>
                <a:spcPts val="1000"/>
              </a:lnSpc>
              <a:spcAft>
                <a:spcPts val="200"/>
              </a:spcAft>
            </a:pPr>
            <a:r>
              <a:rPr lang="en-US" sz="900" dirty="0"/>
              <a:t>Results</a:t>
            </a:r>
          </a:p>
          <a:p>
            <a:pPr lvl="2">
              <a:lnSpc>
                <a:spcPts val="1000"/>
              </a:lnSpc>
              <a:spcAft>
                <a:spcPts val="200"/>
              </a:spcAft>
            </a:pPr>
            <a:r>
              <a:rPr lang="en-US" dirty="0"/>
              <a:t>Scalable system operations can process up to 1,600 invoices per month</a:t>
            </a:r>
          </a:p>
          <a:p>
            <a:pPr lvl="2">
              <a:lnSpc>
                <a:spcPts val="1000"/>
              </a:lnSpc>
              <a:spcAft>
                <a:spcPts val="200"/>
              </a:spcAft>
            </a:pPr>
            <a:r>
              <a:rPr lang="en-US" dirty="0"/>
              <a:t>Process has been established improving overall invoice approval time, with processing time reduced from several weeks to only two to three days</a:t>
            </a:r>
          </a:p>
          <a:p>
            <a:pPr lvl="2">
              <a:lnSpc>
                <a:spcPts val="1000"/>
              </a:lnSpc>
              <a:spcAft>
                <a:spcPts val="200"/>
              </a:spcAft>
            </a:pPr>
            <a:r>
              <a:rPr lang="en-US" dirty="0"/>
              <a:t>Increase vendor discounts for on-time and early payment by up to 40%</a:t>
            </a:r>
          </a:p>
          <a:p>
            <a:pPr lvl="2">
              <a:lnSpc>
                <a:spcPts val="1000"/>
              </a:lnSpc>
              <a:spcAft>
                <a:spcPts val="200"/>
              </a:spcAft>
            </a:pPr>
            <a:r>
              <a:rPr lang="en-US" dirty="0"/>
              <a:t>Roland DGA also has been able to reduce the resources of its</a:t>
            </a:r>
            <a:br>
              <a:rPr lang="en-US" dirty="0"/>
            </a:br>
            <a:r>
              <a:rPr lang="en-US" dirty="0"/>
              <a:t>accounts payable staff by half</a:t>
            </a:r>
          </a:p>
          <a:p>
            <a:pPr lvl="2">
              <a:lnSpc>
                <a:spcPts val="1000"/>
              </a:lnSpc>
              <a:spcAft>
                <a:spcPts val="200"/>
              </a:spcAft>
            </a:pPr>
            <a:r>
              <a:rPr lang="en-US" dirty="0"/>
              <a:t>The automated process ensures that invoices are scanned once and</a:t>
            </a:r>
            <a:br>
              <a:rPr lang="en-US" dirty="0"/>
            </a:br>
            <a:r>
              <a:rPr lang="en-US" dirty="0"/>
              <a:t>processed quickly</a:t>
            </a:r>
          </a:p>
        </p:txBody>
      </p:sp>
      <p:sp>
        <p:nvSpPr>
          <p:cNvPr id="7" name="Text Placeholder 6"/>
          <p:cNvSpPr>
            <a:spLocks noGrp="1"/>
          </p:cNvSpPr>
          <p:nvPr>
            <p:ph type="body" sz="quarter" idx="15"/>
          </p:nvPr>
        </p:nvSpPr>
        <p:spPr/>
        <p:txBody>
          <a:bodyPr/>
          <a:lstStyle/>
          <a:p>
            <a:r>
              <a:rPr lang="en-US" dirty="0"/>
              <a:t>Roland DGA - Accounts payable</a:t>
            </a:r>
          </a:p>
          <a:p>
            <a:r>
              <a:rPr lang="en-US" sz="1400" dirty="0">
                <a:solidFill>
                  <a:schemeClr val="accent2"/>
                </a:solidFill>
              </a:rPr>
              <a:t>Irvine, California</a:t>
            </a:r>
          </a:p>
        </p:txBody>
      </p:sp>
      <p:sp>
        <p:nvSpPr>
          <p:cNvPr id="8" name="Text Placeholder 7"/>
          <p:cNvSpPr>
            <a:spLocks noGrp="1"/>
          </p:cNvSpPr>
          <p:nvPr>
            <p:ph type="body" sz="quarter" idx="16"/>
          </p:nvPr>
        </p:nvSpPr>
        <p:spPr/>
        <p:txBody>
          <a:bodyPr/>
          <a:lstStyle/>
          <a:p>
            <a:pPr lvl="0"/>
            <a:r>
              <a:rPr lang="en-US" dirty="0"/>
              <a:t>Industry: Machine Builders / OEM</a:t>
            </a:r>
          </a:p>
          <a:p>
            <a:r>
              <a:rPr lang="en-US" dirty="0"/>
              <a:t>Products: InTouch HMI  (Standard Edition)</a:t>
            </a:r>
          </a:p>
          <a:p>
            <a:r>
              <a:rPr lang="en-US" b="0" dirty="0">
                <a:solidFill>
                  <a:schemeClr val="tx1">
                    <a:lumMod val="65000"/>
                    <a:lumOff val="35000"/>
                  </a:schemeClr>
                </a:solidFill>
              </a:rPr>
              <a:t>“It is truly an incredible system that </a:t>
            </a:r>
            <a:r>
              <a:rPr lang="en-US" b="0" dirty="0" err="1">
                <a:solidFill>
                  <a:schemeClr val="tx1">
                    <a:lumMod val="65000"/>
                    <a:lumOff val="35000"/>
                  </a:schemeClr>
                </a:solidFill>
              </a:rPr>
              <a:t>Skelta</a:t>
            </a:r>
            <a:r>
              <a:rPr lang="en-US" b="0" dirty="0">
                <a:solidFill>
                  <a:schemeClr val="tx1">
                    <a:lumMod val="65000"/>
                    <a:lumOff val="35000"/>
                  </a:schemeClr>
                </a:solidFill>
              </a:rPr>
              <a:t> provides in terms of the details and richness of functionality. The workflow, user interface and document library is a significant improvement over the existing manual process and has the potential to be of great business value to Roland DGA.”</a:t>
            </a:r>
          </a:p>
          <a:p>
            <a:r>
              <a:rPr lang="en-US" dirty="0"/>
              <a:t>Diane Bullock, </a:t>
            </a:r>
            <a:r>
              <a:rPr lang="en-US" b="0" dirty="0"/>
              <a:t>Business Systems Manager</a:t>
            </a:r>
          </a:p>
          <a:p>
            <a:endParaRPr lang="en-US" dirty="0"/>
          </a:p>
        </p:txBody>
      </p:sp>
      <p:grpSp>
        <p:nvGrpSpPr>
          <p:cNvPr id="11" name="Group 10">
            <a:extLst>
              <a:ext uri="{FF2B5EF4-FFF2-40B4-BE49-F238E27FC236}">
                <a16:creationId xmlns:a16="http://schemas.microsoft.com/office/drawing/2014/main" xmlns="" id="{5532E4A6-4B3A-604E-AD02-8BFF18E7D62B}"/>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1E4B98C0-9720-EF4C-A3F6-8CB223FCEB72}"/>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D493BC30-CE0D-9B42-A091-BE22B544F6C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02095EAD-A370-D94B-B22C-9B44815B8981}"/>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4" name="Slide Number Placeholder 3">
            <a:extLst>
              <a:ext uri="{FF2B5EF4-FFF2-40B4-BE49-F238E27FC236}">
                <a16:creationId xmlns:a16="http://schemas.microsoft.com/office/drawing/2014/main" xmlns="" id="{D79F5F36-4BAD-5746-90AB-B831FC56F012}"/>
              </a:ext>
            </a:extLst>
          </p:cNvPr>
          <p:cNvSpPr>
            <a:spLocks noGrp="1"/>
          </p:cNvSpPr>
          <p:nvPr>
            <p:ph type="sldNum" sz="quarter" idx="4"/>
          </p:nvPr>
        </p:nvSpPr>
        <p:spPr/>
        <p:txBody>
          <a:bodyPr/>
          <a:lstStyle/>
          <a:p>
            <a:r>
              <a:rPr lang="en-US"/>
              <a:t>Page </a:t>
            </a:r>
            <a:fld id="{5A9C12DC-491F-9444-86A2-13AC5C62A2FC}" type="slidenum">
              <a:rPr lang="en-US" smtClean="0"/>
              <a:pPr/>
              <a:t>163</a:t>
            </a:fld>
            <a:endParaRPr lang="en-US" dirty="0"/>
          </a:p>
        </p:txBody>
      </p:sp>
      <p:sp>
        <p:nvSpPr>
          <p:cNvPr id="16" name="Footer Placeholder 15">
            <a:extLst>
              <a:ext uri="{FF2B5EF4-FFF2-40B4-BE49-F238E27FC236}">
                <a16:creationId xmlns:a16="http://schemas.microsoft.com/office/drawing/2014/main" xmlns="" id="{624FFA01-0B3C-7047-883C-91FAA9B7FA8A}"/>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extLst>
              <a:ext uri="{FF2B5EF4-FFF2-40B4-BE49-F238E27FC236}">
                <a16:creationId xmlns:a16="http://schemas.microsoft.com/office/drawing/2014/main" xmlns="" id="{2CDA5848-FA1C-8043-9142-DFB33CA2D47E}"/>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420810171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238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1" y="-27343"/>
            <a:ext cx="4557827" cy="2923911"/>
          </a:xfrm>
          <a:prstGeom prst="rect">
            <a:avLst/>
          </a:prstGeom>
          <a:noFill/>
          <a:ln>
            <a:noFill/>
          </a:ln>
        </p:spPr>
      </p:pic>
      <p:sp>
        <p:nvSpPr>
          <p:cNvPr id="13" name="Content Placeholder 3"/>
          <p:cNvSpPr>
            <a:spLocks noGrp="1"/>
          </p:cNvSpPr>
          <p:nvPr>
            <p:ph sz="quarter" idx="11"/>
          </p:nvPr>
        </p:nvSpPr>
        <p:spPr>
          <a:xfrm>
            <a:off x="252413" y="1050317"/>
            <a:ext cx="3874542" cy="3418927"/>
          </a:xfrm>
        </p:spPr>
        <p:txBody>
          <a:bodyPr/>
          <a:lstStyle/>
          <a:p>
            <a:pPr>
              <a:lnSpc>
                <a:spcPts val="1200"/>
              </a:lnSpc>
              <a:spcAft>
                <a:spcPts val="300"/>
              </a:spcAft>
            </a:pPr>
            <a:r>
              <a:rPr lang="en-US" sz="900" dirty="0"/>
              <a:t>Goals</a:t>
            </a:r>
          </a:p>
          <a:p>
            <a:pPr lvl="2">
              <a:spcAft>
                <a:spcPts val="300"/>
              </a:spcAft>
            </a:pPr>
            <a:r>
              <a:rPr lang="en-US" dirty="0"/>
              <a:t>Streamlining the process of employee performance evaluations was important to Roland DGA’s human resources (HR) department’s overall operations</a:t>
            </a:r>
          </a:p>
          <a:p>
            <a:pPr lvl="2">
              <a:spcAft>
                <a:spcPts val="300"/>
              </a:spcAft>
            </a:pPr>
            <a:r>
              <a:rPr lang="en-US" dirty="0"/>
              <a:t>An automated system was required to provide enhanced visibility for completing employee evaluations and identifying and fixing bottlenecks</a:t>
            </a:r>
            <a:br>
              <a:rPr lang="en-US" dirty="0"/>
            </a:br>
            <a:r>
              <a:rPr lang="en-US" dirty="0"/>
              <a:t>in the system</a:t>
            </a:r>
          </a:p>
          <a:p>
            <a:pPr lvl="2">
              <a:spcAft>
                <a:spcPts val="300"/>
              </a:spcAft>
            </a:pPr>
            <a:r>
              <a:rPr lang="en-US" dirty="0"/>
              <a:t>The HR team required easy access to information to complete the evaluation process in a timely manner</a:t>
            </a:r>
          </a:p>
          <a:p>
            <a:pPr>
              <a:lnSpc>
                <a:spcPts val="1200"/>
              </a:lnSpc>
              <a:spcAft>
                <a:spcPts val="300"/>
              </a:spcAft>
            </a:pPr>
            <a:r>
              <a:rPr lang="en-US" sz="900" dirty="0"/>
              <a:t>Challenges</a:t>
            </a:r>
          </a:p>
          <a:p>
            <a:pPr lvl="2">
              <a:spcAft>
                <a:spcPts val="300"/>
              </a:spcAft>
            </a:pPr>
            <a:r>
              <a:rPr lang="en-US" dirty="0"/>
              <a:t>HR employee evaluation process consisted of a manual system which took significant amounts of time to complete and was prone to errors</a:t>
            </a:r>
          </a:p>
          <a:p>
            <a:pPr lvl="2">
              <a:spcAft>
                <a:spcPts val="300"/>
              </a:spcAft>
            </a:pPr>
            <a:r>
              <a:rPr lang="en-US" dirty="0"/>
              <a:t>With various legacy technologies already in place, Roland DGA had to find a system that could easily integrate with these existing technologies</a:t>
            </a:r>
          </a:p>
          <a:p>
            <a:pPr>
              <a:lnSpc>
                <a:spcPts val="1200"/>
              </a:lnSpc>
              <a:spcAft>
                <a:spcPts val="300"/>
              </a:spcAft>
            </a:pPr>
            <a:r>
              <a:rPr lang="en-US" sz="900" dirty="0"/>
              <a:t>Results</a:t>
            </a:r>
          </a:p>
          <a:p>
            <a:pPr lvl="2">
              <a:spcAft>
                <a:spcPts val="300"/>
              </a:spcAft>
            </a:pPr>
            <a:r>
              <a:rPr lang="en-US" dirty="0"/>
              <a:t>Performance evaluations now take less time to complete because documents are online, enabling managers to make changes in real-time and evaluations are automatically archived for easy retrieval</a:t>
            </a:r>
          </a:p>
          <a:p>
            <a:pPr lvl="2">
              <a:spcAft>
                <a:spcPts val="300"/>
              </a:spcAft>
            </a:pPr>
            <a:r>
              <a:rPr lang="en-US" dirty="0"/>
              <a:t>Managers now receive email notifications of assignments, reminders that enhance the employee evaluation process and have achieved an overall improvement in the appraisal version control process </a:t>
            </a:r>
          </a:p>
        </p:txBody>
      </p:sp>
      <p:sp>
        <p:nvSpPr>
          <p:cNvPr id="7" name="Text Placeholder 6"/>
          <p:cNvSpPr>
            <a:spLocks noGrp="1"/>
          </p:cNvSpPr>
          <p:nvPr>
            <p:ph type="body" sz="quarter" idx="15"/>
          </p:nvPr>
        </p:nvSpPr>
        <p:spPr/>
        <p:txBody>
          <a:bodyPr/>
          <a:lstStyle/>
          <a:p>
            <a:r>
              <a:rPr lang="en-US" dirty="0"/>
              <a:t>Roland DGA – Web Portal</a:t>
            </a:r>
          </a:p>
          <a:p>
            <a:r>
              <a:rPr lang="en-US" sz="1400" dirty="0">
                <a:solidFill>
                  <a:schemeClr val="accent2"/>
                </a:solidFill>
              </a:rPr>
              <a:t>Irvine, California </a:t>
            </a:r>
          </a:p>
        </p:txBody>
      </p:sp>
      <p:sp>
        <p:nvSpPr>
          <p:cNvPr id="8" name="Text Placeholder 7"/>
          <p:cNvSpPr>
            <a:spLocks noGrp="1"/>
          </p:cNvSpPr>
          <p:nvPr>
            <p:ph type="body" sz="quarter" idx="16"/>
          </p:nvPr>
        </p:nvSpPr>
        <p:spPr/>
        <p:txBody>
          <a:bodyPr/>
          <a:lstStyle/>
          <a:p>
            <a:pPr lvl="0"/>
            <a:r>
              <a:rPr lang="en-US" dirty="0"/>
              <a:t>Industry: Machine Builders / OEM</a:t>
            </a:r>
          </a:p>
          <a:p>
            <a:r>
              <a:rPr lang="en-US" dirty="0"/>
              <a:t>Products: InTouch HMI  (Standard Edition)</a:t>
            </a:r>
          </a:p>
          <a:p>
            <a:r>
              <a:rPr lang="en-US" b="0" dirty="0">
                <a:solidFill>
                  <a:schemeClr val="tx1">
                    <a:lumMod val="65000"/>
                    <a:lumOff val="35000"/>
                  </a:schemeClr>
                </a:solidFill>
              </a:rPr>
              <a:t>“</a:t>
            </a:r>
            <a:r>
              <a:rPr lang="en-US" b="0" dirty="0" err="1">
                <a:solidFill>
                  <a:schemeClr val="tx1">
                    <a:lumMod val="65000"/>
                    <a:lumOff val="35000"/>
                  </a:schemeClr>
                </a:solidFill>
              </a:rPr>
              <a:t>Skelta</a:t>
            </a:r>
            <a:r>
              <a:rPr lang="en-US" b="0" dirty="0">
                <a:solidFill>
                  <a:schemeClr val="tx1">
                    <a:lumMod val="65000"/>
                    <a:lumOff val="35000"/>
                  </a:schemeClr>
                </a:solidFill>
              </a:rPr>
              <a:t> provides a flexible platform that allows us to build what we need while still taking full advantage of our existing Microsoft technology investment.”</a:t>
            </a:r>
            <a:endParaRPr lang="en-US" dirty="0"/>
          </a:p>
          <a:p>
            <a:r>
              <a:rPr lang="en-US" dirty="0"/>
              <a:t>Diane Bullock, </a:t>
            </a:r>
            <a:r>
              <a:rPr lang="en-US" b="0" dirty="0"/>
              <a:t>Business Systems Manager</a:t>
            </a:r>
          </a:p>
          <a:p>
            <a:endParaRPr lang="en-US" dirty="0"/>
          </a:p>
          <a:p>
            <a:endParaRPr lang="en-US" dirty="0"/>
          </a:p>
        </p:txBody>
      </p:sp>
      <p:grpSp>
        <p:nvGrpSpPr>
          <p:cNvPr id="11" name="Group 10">
            <a:extLst>
              <a:ext uri="{FF2B5EF4-FFF2-40B4-BE49-F238E27FC236}">
                <a16:creationId xmlns:a16="http://schemas.microsoft.com/office/drawing/2014/main" xmlns="" id="{BE23580A-A8D1-DC41-B064-8E7304D206DA}"/>
              </a:ext>
            </a:extLst>
          </p:cNvPr>
          <p:cNvGrpSpPr/>
          <p:nvPr/>
        </p:nvGrpSpPr>
        <p:grpSpPr>
          <a:xfrm>
            <a:off x="4126955" y="474965"/>
            <a:ext cx="5264436" cy="2666894"/>
            <a:chOff x="4126955" y="474965"/>
            <a:chExt cx="5264436" cy="2666894"/>
          </a:xfrm>
        </p:grpSpPr>
        <p:sp>
          <p:nvSpPr>
            <p:cNvPr id="14" name="Isosceles Triangle 17">
              <a:extLst>
                <a:ext uri="{FF2B5EF4-FFF2-40B4-BE49-F238E27FC236}">
                  <a16:creationId xmlns:a16="http://schemas.microsoft.com/office/drawing/2014/main" xmlns="" id="{F39D8FA2-4DE8-4140-848D-BCD98BB16410}"/>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2032AC96-E050-6442-B4B8-212AE4B4569A}"/>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Isosceles Triangle 17">
              <a:extLst>
                <a:ext uri="{FF2B5EF4-FFF2-40B4-BE49-F238E27FC236}">
                  <a16:creationId xmlns:a16="http://schemas.microsoft.com/office/drawing/2014/main" xmlns="" id="{081EFA89-4469-CE45-A612-08D00CC10F3A}"/>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4" name="Slide Number Placeholder 3">
            <a:extLst>
              <a:ext uri="{FF2B5EF4-FFF2-40B4-BE49-F238E27FC236}">
                <a16:creationId xmlns:a16="http://schemas.microsoft.com/office/drawing/2014/main" xmlns="" id="{84934999-262F-6F49-AEFD-779FD42A7309}"/>
              </a:ext>
            </a:extLst>
          </p:cNvPr>
          <p:cNvSpPr>
            <a:spLocks noGrp="1"/>
          </p:cNvSpPr>
          <p:nvPr>
            <p:ph type="sldNum" sz="quarter" idx="4"/>
          </p:nvPr>
        </p:nvSpPr>
        <p:spPr/>
        <p:txBody>
          <a:bodyPr/>
          <a:lstStyle/>
          <a:p>
            <a:r>
              <a:rPr lang="en-US"/>
              <a:t>Page </a:t>
            </a:r>
            <a:fld id="{5A9C12DC-491F-9444-86A2-13AC5C62A2FC}" type="slidenum">
              <a:rPr lang="en-US" smtClean="0"/>
              <a:pPr/>
              <a:t>164</a:t>
            </a:fld>
            <a:endParaRPr lang="en-US" dirty="0"/>
          </a:p>
        </p:txBody>
      </p:sp>
      <p:sp>
        <p:nvSpPr>
          <p:cNvPr id="10" name="Footer Placeholder 9">
            <a:extLst>
              <a:ext uri="{FF2B5EF4-FFF2-40B4-BE49-F238E27FC236}">
                <a16:creationId xmlns:a16="http://schemas.microsoft.com/office/drawing/2014/main" xmlns="" id="{07F2822E-C6CA-0D49-BF80-DA5249135E30}"/>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extLst>
              <a:ext uri="{FF2B5EF4-FFF2-40B4-BE49-F238E27FC236}">
                <a16:creationId xmlns:a16="http://schemas.microsoft.com/office/drawing/2014/main" xmlns="" id="{36237127-ABBF-3F45-9C30-5060CF291466}"/>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79678627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9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1" y="-9694"/>
            <a:ext cx="4577717" cy="2906262"/>
          </a:xfrm>
          <a:prstGeom prst="rect">
            <a:avLst/>
          </a:prstGeom>
          <a:noFill/>
          <a:ln>
            <a:noFill/>
          </a:ln>
        </p:spPr>
      </p:pic>
      <p:sp>
        <p:nvSpPr>
          <p:cNvPr id="4" name="Content Placeholder 3"/>
          <p:cNvSpPr>
            <a:spLocks noGrp="1"/>
          </p:cNvSpPr>
          <p:nvPr>
            <p:ph sz="quarter" idx="11"/>
          </p:nvPr>
        </p:nvSpPr>
        <p:spPr/>
        <p:txBody>
          <a:bodyPr/>
          <a:lstStyle/>
          <a:p>
            <a:pPr>
              <a:lnSpc>
                <a:spcPts val="1200"/>
              </a:lnSpc>
              <a:spcAft>
                <a:spcPts val="300"/>
              </a:spcAft>
            </a:pPr>
            <a:r>
              <a:rPr lang="en-US" sz="900" dirty="0"/>
              <a:t>Goals </a:t>
            </a:r>
          </a:p>
          <a:p>
            <a:pPr lvl="2">
              <a:spcAft>
                <a:spcPts val="300"/>
              </a:spcAft>
            </a:pPr>
            <a:r>
              <a:rPr lang="en-US" dirty="0"/>
              <a:t>The automotive manufacturer needed production data to be easily transferred between the automation and ERP systems </a:t>
            </a:r>
          </a:p>
          <a:p>
            <a:pPr lvl="2">
              <a:spcAft>
                <a:spcPts val="300"/>
              </a:spcAft>
            </a:pPr>
            <a:r>
              <a:rPr lang="en-US" dirty="0"/>
              <a:t>Data generated from the new automation software system had to effectively manage bill of materials and track and trace data used in the production of the end-products </a:t>
            </a:r>
          </a:p>
          <a:p>
            <a:pPr>
              <a:lnSpc>
                <a:spcPts val="1200"/>
              </a:lnSpc>
              <a:spcAft>
                <a:spcPts val="300"/>
              </a:spcAft>
            </a:pPr>
            <a:r>
              <a:rPr lang="en-US" sz="900" dirty="0"/>
              <a:t>Challenges </a:t>
            </a:r>
          </a:p>
          <a:p>
            <a:pPr lvl="2">
              <a:spcAft>
                <a:spcPts val="300"/>
              </a:spcAft>
            </a:pPr>
            <a:r>
              <a:rPr lang="en-US" dirty="0"/>
              <a:t>Due to growing demand for energy-efficient electric automobiles, the company was eager to have an Manufacturing Execution Solution installed quickly to enable the immediate ramp up of manufacturing </a:t>
            </a:r>
          </a:p>
          <a:p>
            <a:pPr lvl="2">
              <a:spcAft>
                <a:spcPts val="300"/>
              </a:spcAft>
            </a:pPr>
            <a:r>
              <a:rPr lang="en-US" dirty="0"/>
              <a:t>It was important for the new software solution to easily integrate with existing software and hardware currently installed at the facility for quicker ROI </a:t>
            </a:r>
          </a:p>
          <a:p>
            <a:pPr>
              <a:lnSpc>
                <a:spcPts val="1200"/>
              </a:lnSpc>
              <a:spcAft>
                <a:spcPts val="300"/>
              </a:spcAft>
            </a:pPr>
            <a:r>
              <a:rPr lang="en-US" sz="900" dirty="0"/>
              <a:t>Results </a:t>
            </a:r>
          </a:p>
          <a:p>
            <a:pPr lvl="2">
              <a:spcAft>
                <a:spcPts val="300"/>
              </a:spcAft>
            </a:pPr>
            <a:r>
              <a:rPr lang="en-US" dirty="0"/>
              <a:t>The Wonderware solution was installed quickly enabling Valmet to bring manufacturing online in three months </a:t>
            </a:r>
          </a:p>
          <a:p>
            <a:pPr lvl="2">
              <a:spcAft>
                <a:spcPts val="300"/>
              </a:spcAft>
            </a:pPr>
            <a:r>
              <a:rPr lang="en-US" dirty="0"/>
              <a:t>The software provided flexibility in the management of production data and bill of material documents </a:t>
            </a:r>
          </a:p>
          <a:p>
            <a:pPr lvl="2">
              <a:spcAft>
                <a:spcPts val="300"/>
              </a:spcAft>
            </a:pPr>
            <a:r>
              <a:rPr lang="en-US" dirty="0"/>
              <a:t>With its Web-based reporting capabilities, all necessary production managers and executives have immediate access to manufacturing data enabling more effective decision-making </a:t>
            </a:r>
          </a:p>
        </p:txBody>
      </p:sp>
      <p:sp>
        <p:nvSpPr>
          <p:cNvPr id="7" name="Text Placeholder 6"/>
          <p:cNvSpPr>
            <a:spLocks noGrp="1"/>
          </p:cNvSpPr>
          <p:nvPr>
            <p:ph type="body" sz="quarter" idx="15"/>
          </p:nvPr>
        </p:nvSpPr>
        <p:spPr/>
        <p:txBody>
          <a:bodyPr/>
          <a:lstStyle/>
          <a:p>
            <a:r>
              <a:rPr lang="en-US" dirty="0"/>
              <a:t>Valmet Automotive</a:t>
            </a:r>
            <a:br>
              <a:rPr lang="en-US" dirty="0"/>
            </a:br>
            <a:r>
              <a:rPr lang="en-US" sz="1400" dirty="0" err="1">
                <a:solidFill>
                  <a:schemeClr val="accent2"/>
                </a:solidFill>
              </a:rPr>
              <a:t>Uusikaupunki</a:t>
            </a:r>
            <a:r>
              <a:rPr lang="en-US" sz="1400" dirty="0">
                <a:solidFill>
                  <a:schemeClr val="accent2"/>
                </a:solidFill>
              </a:rPr>
              <a:t>, Finland</a:t>
            </a:r>
          </a:p>
        </p:txBody>
      </p:sp>
      <p:sp>
        <p:nvSpPr>
          <p:cNvPr id="8" name="Text Placeholder 7"/>
          <p:cNvSpPr>
            <a:spLocks noGrp="1"/>
          </p:cNvSpPr>
          <p:nvPr>
            <p:ph type="body" sz="quarter" idx="16"/>
          </p:nvPr>
        </p:nvSpPr>
        <p:spPr/>
        <p:txBody>
          <a:bodyPr/>
          <a:lstStyle/>
          <a:p>
            <a:pPr lvl="0"/>
            <a:r>
              <a:rPr lang="en-US" dirty="0"/>
              <a:t>Industry: Machine Builders / OEM</a:t>
            </a:r>
          </a:p>
          <a:p>
            <a:r>
              <a:rPr lang="en-US" dirty="0"/>
              <a:t>Products: InTouch HMI  (Standard Edition), System Platform,</a:t>
            </a:r>
            <a:br>
              <a:rPr lang="en-US" dirty="0"/>
            </a:br>
            <a:r>
              <a:rPr lang="en-US" dirty="0"/>
              <a:t>Operations, Performance</a:t>
            </a:r>
          </a:p>
          <a:p>
            <a:r>
              <a:rPr lang="en-US" b="0" dirty="0">
                <a:solidFill>
                  <a:schemeClr val="tx1">
                    <a:lumMod val="65000"/>
                    <a:lumOff val="35000"/>
                  </a:schemeClr>
                </a:solidFill>
              </a:rPr>
              <a:t>“Wonderware operations software was adapted for the car manufacturing environment in only three months. All production data is now handled in electronic format; no paper printouts are required.” </a:t>
            </a:r>
            <a:endParaRPr lang="en-US" dirty="0"/>
          </a:p>
          <a:p>
            <a:r>
              <a:rPr lang="en-US" dirty="0"/>
              <a:t>Kari </a:t>
            </a:r>
            <a:r>
              <a:rPr lang="en-US" dirty="0" err="1"/>
              <a:t>Rannila</a:t>
            </a:r>
            <a:r>
              <a:rPr lang="en-US" dirty="0"/>
              <a:t>, </a:t>
            </a:r>
            <a:r>
              <a:rPr lang="en-US" b="0" dirty="0"/>
              <a:t>Manufacturing Director, NTS Networks </a:t>
            </a:r>
            <a:endParaRPr lang="en-US" dirty="0"/>
          </a:p>
          <a:p>
            <a:endParaRPr lang="en-US" dirty="0"/>
          </a:p>
        </p:txBody>
      </p:sp>
      <p:grpSp>
        <p:nvGrpSpPr>
          <p:cNvPr id="11" name="Group 10">
            <a:extLst>
              <a:ext uri="{FF2B5EF4-FFF2-40B4-BE49-F238E27FC236}">
                <a16:creationId xmlns:a16="http://schemas.microsoft.com/office/drawing/2014/main" xmlns="" id="{65E3BA28-5304-5649-8E6C-17F62397D224}"/>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5FD24F05-9A7C-D24C-AE04-1E2543354AAC}"/>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A56CBA9D-E200-8944-9CB5-2FB47908DA5D}"/>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B4916FB-BAF3-A946-8218-A02D8086F8F4}"/>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CDAF1CDE-9EDB-F44E-B383-E6F93193C72B}"/>
              </a:ext>
            </a:extLst>
          </p:cNvPr>
          <p:cNvSpPr>
            <a:spLocks noGrp="1"/>
          </p:cNvSpPr>
          <p:nvPr>
            <p:ph type="sldNum" sz="quarter" idx="4"/>
          </p:nvPr>
        </p:nvSpPr>
        <p:spPr/>
        <p:txBody>
          <a:bodyPr/>
          <a:lstStyle/>
          <a:p>
            <a:r>
              <a:rPr lang="en-US"/>
              <a:t>Page </a:t>
            </a:r>
            <a:fld id="{5A9C12DC-491F-9444-86A2-13AC5C62A2FC}" type="slidenum">
              <a:rPr lang="en-US" smtClean="0"/>
              <a:pPr/>
              <a:t>165</a:t>
            </a:fld>
            <a:endParaRPr lang="en-US" dirty="0"/>
          </a:p>
        </p:txBody>
      </p:sp>
      <p:sp>
        <p:nvSpPr>
          <p:cNvPr id="16" name="Footer Placeholder 15">
            <a:extLst>
              <a:ext uri="{FF2B5EF4-FFF2-40B4-BE49-F238E27FC236}">
                <a16:creationId xmlns:a16="http://schemas.microsoft.com/office/drawing/2014/main" xmlns="" id="{9416359A-AE74-934F-ACC4-EEEF2A8DC796}"/>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extLst>
              <a:ext uri="{FF2B5EF4-FFF2-40B4-BE49-F238E27FC236}">
                <a16:creationId xmlns:a16="http://schemas.microsoft.com/office/drawing/2014/main" xmlns="" id="{A072BADD-684F-E649-B7E0-C9AEC3FBACA6}"/>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09527045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170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1" y="1"/>
            <a:ext cx="4577717" cy="2909044"/>
          </a:xfrm>
          <a:prstGeom prst="rect">
            <a:avLst/>
          </a:prstGeom>
          <a:noFill/>
          <a:ln>
            <a:noFill/>
          </a:ln>
        </p:spPr>
      </p:pic>
      <p:sp>
        <p:nvSpPr>
          <p:cNvPr id="4" name="Content Placeholder 3"/>
          <p:cNvSpPr>
            <a:spLocks noGrp="1"/>
          </p:cNvSpPr>
          <p:nvPr>
            <p:ph sz="quarter" idx="11"/>
          </p:nvPr>
        </p:nvSpPr>
        <p:spPr>
          <a:xfrm>
            <a:off x="252412" y="1050317"/>
            <a:ext cx="4012271" cy="3418927"/>
          </a:xfrm>
        </p:spPr>
        <p:txBody>
          <a:bodyPr/>
          <a:lstStyle/>
          <a:p>
            <a:pPr>
              <a:lnSpc>
                <a:spcPts val="1200"/>
              </a:lnSpc>
              <a:spcAft>
                <a:spcPts val="200"/>
              </a:spcAft>
            </a:pPr>
            <a:r>
              <a:rPr lang="en-US" sz="900" dirty="0"/>
              <a:t>Goals</a:t>
            </a:r>
          </a:p>
          <a:p>
            <a:pPr lvl="2">
              <a:spcAft>
                <a:spcPts val="200"/>
              </a:spcAft>
            </a:pPr>
            <a:r>
              <a:rPr lang="en-US" dirty="0"/>
              <a:t>Split control of a 14.7-kilometer gas pipeline running between its Teesside Power Station, a gas reception facility and a gas processing plant which provides dual natural gas fuel supplies for the plant</a:t>
            </a:r>
          </a:p>
          <a:p>
            <a:pPr lvl="2">
              <a:spcAft>
                <a:spcPts val="200"/>
              </a:spcAft>
            </a:pPr>
            <a:r>
              <a:rPr lang="en-US" dirty="0"/>
              <a:t>A robust solution was needed to replace signals originally collected by kilo-stream telemetry and then transmitted via analog telephone lines through a gateway to the distributed control system at the gas processing plant</a:t>
            </a:r>
          </a:p>
          <a:p>
            <a:pPr lvl="2">
              <a:spcAft>
                <a:spcPts val="200"/>
              </a:spcAft>
            </a:pPr>
            <a:r>
              <a:rPr lang="en-US" dirty="0"/>
              <a:t>Relocate the control Infrastructure and associated data to the control room </a:t>
            </a:r>
            <a:br>
              <a:rPr lang="en-US" dirty="0"/>
            </a:br>
            <a:r>
              <a:rPr lang="en-US" dirty="0"/>
              <a:t>at the TPS </a:t>
            </a:r>
          </a:p>
          <a:p>
            <a:pPr>
              <a:lnSpc>
                <a:spcPts val="1200"/>
              </a:lnSpc>
              <a:spcAft>
                <a:spcPts val="200"/>
              </a:spcAft>
            </a:pPr>
            <a:r>
              <a:rPr lang="en-US" sz="900" dirty="0"/>
              <a:t>Challenges</a:t>
            </a:r>
          </a:p>
          <a:p>
            <a:pPr lvl="2">
              <a:spcAft>
                <a:spcPts val="200"/>
              </a:spcAft>
            </a:pPr>
            <a:r>
              <a:rPr lang="en-US" dirty="0"/>
              <a:t>The company mandated that the power station control system update occur live, because shutting down the natural gas supply pipeline would incur significant financial losses </a:t>
            </a:r>
          </a:p>
          <a:p>
            <a:pPr>
              <a:lnSpc>
                <a:spcPts val="1200"/>
              </a:lnSpc>
              <a:spcAft>
                <a:spcPts val="200"/>
              </a:spcAft>
            </a:pPr>
            <a:r>
              <a:rPr lang="en-US" sz="900" dirty="0"/>
              <a:t>Results</a:t>
            </a:r>
          </a:p>
          <a:p>
            <a:pPr lvl="2">
              <a:spcAft>
                <a:spcPts val="200"/>
              </a:spcAft>
            </a:pPr>
            <a:r>
              <a:rPr lang="en-US" dirty="0"/>
              <a:t>Greater system efficiencies as obsolete equipment was upgraded to current power facility control technology</a:t>
            </a:r>
          </a:p>
          <a:p>
            <a:pPr lvl="2">
              <a:spcAft>
                <a:spcPts val="200"/>
              </a:spcAft>
            </a:pPr>
            <a:r>
              <a:rPr lang="en-US" dirty="0"/>
              <a:t>Improved engineering know-how that enables plant managers to better analyze possible problems and enhance and modify the control system as required</a:t>
            </a:r>
          </a:p>
          <a:p>
            <a:pPr lvl="2">
              <a:spcAft>
                <a:spcPts val="200"/>
              </a:spcAft>
            </a:pPr>
            <a:r>
              <a:rPr lang="en-US" dirty="0"/>
              <a:t>The power station now has improved overall safety since signal collection at much higher frequencies provides real-time data to more immediately identify and address potential issues</a:t>
            </a:r>
          </a:p>
        </p:txBody>
      </p:sp>
      <p:sp>
        <p:nvSpPr>
          <p:cNvPr id="7" name="Text Placeholder 6"/>
          <p:cNvSpPr>
            <a:spLocks noGrp="1"/>
          </p:cNvSpPr>
          <p:nvPr>
            <p:ph type="body" sz="quarter" idx="15"/>
          </p:nvPr>
        </p:nvSpPr>
        <p:spPr/>
        <p:txBody>
          <a:bodyPr/>
          <a:lstStyle/>
          <a:p>
            <a:r>
              <a:rPr lang="en-US" dirty="0"/>
              <a:t>GDF Suez</a:t>
            </a:r>
            <a:br>
              <a:rPr lang="en-US" dirty="0"/>
            </a:br>
            <a:r>
              <a:rPr lang="en-US" sz="1400" dirty="0" err="1">
                <a:solidFill>
                  <a:schemeClr val="accent2"/>
                </a:solidFill>
              </a:rPr>
              <a:t>Redcar</a:t>
            </a:r>
            <a:r>
              <a:rPr lang="en-US" sz="1400" dirty="0">
                <a:solidFill>
                  <a:schemeClr val="accent2"/>
                </a:solidFill>
              </a:rPr>
              <a:t> &amp; Cleveland, United Kingdom</a:t>
            </a:r>
          </a:p>
          <a:p>
            <a:r>
              <a:rPr lang="en-US" dirty="0"/>
              <a:t> </a:t>
            </a:r>
          </a:p>
          <a:p>
            <a:endParaRPr lang="en-US" dirty="0"/>
          </a:p>
        </p:txBody>
      </p:sp>
      <p:sp>
        <p:nvSpPr>
          <p:cNvPr id="8" name="Text Placeholder 7"/>
          <p:cNvSpPr>
            <a:spLocks noGrp="1"/>
          </p:cNvSpPr>
          <p:nvPr>
            <p:ph type="body" sz="quarter" idx="16"/>
          </p:nvPr>
        </p:nvSpPr>
        <p:spPr/>
        <p:txBody>
          <a:bodyPr/>
          <a:lstStyle/>
          <a:p>
            <a:pPr lvl="0"/>
            <a:r>
              <a:rPr lang="en-US" dirty="0"/>
              <a:t>Industry: Oil and Gas</a:t>
            </a:r>
          </a:p>
          <a:p>
            <a:r>
              <a:rPr lang="en-US" dirty="0"/>
              <a:t>Products: System Platform, InTouch HMI  (Standard Edition), Process Historian</a:t>
            </a:r>
          </a:p>
          <a:p>
            <a:r>
              <a:rPr lang="en-US" b="0" dirty="0">
                <a:solidFill>
                  <a:schemeClr val="tx1">
                    <a:lumMod val="65000"/>
                    <a:lumOff val="35000"/>
                  </a:schemeClr>
                </a:solidFill>
              </a:rPr>
              <a:t>“AVEVA delivered a significant amount of flexibility and capabilities to the system design.” </a:t>
            </a:r>
            <a:endParaRPr lang="en-US" dirty="0"/>
          </a:p>
          <a:p>
            <a:r>
              <a:rPr lang="en-US" dirty="0" err="1"/>
              <a:t>Derren</a:t>
            </a:r>
            <a:r>
              <a:rPr lang="en-US" dirty="0"/>
              <a:t> Wicks, </a:t>
            </a:r>
            <a:r>
              <a:rPr lang="en-US" b="0" dirty="0"/>
              <a:t>Lead Maintenance Engineer </a:t>
            </a:r>
            <a:endParaRPr lang="en-US" dirty="0"/>
          </a:p>
          <a:p>
            <a:endParaRPr lang="en-US" dirty="0"/>
          </a:p>
          <a:p>
            <a:endParaRPr lang="en-US" dirty="0"/>
          </a:p>
        </p:txBody>
      </p:sp>
      <p:grpSp>
        <p:nvGrpSpPr>
          <p:cNvPr id="10" name="Group 9">
            <a:extLst>
              <a:ext uri="{FF2B5EF4-FFF2-40B4-BE49-F238E27FC236}">
                <a16:creationId xmlns:a16="http://schemas.microsoft.com/office/drawing/2014/main" xmlns="" id="{75B312B0-A6F6-6545-8D0C-F24CD0FC08E7}"/>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1F1088CF-7A98-0C40-8A5C-B259C2F71F1D}"/>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5B950997-BE53-3447-940C-54C14964AD9D}"/>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ECFA7EF2-7395-744C-870E-76E9D431837D}"/>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861D52B1-2274-7545-BE3B-06910E3107AE}"/>
              </a:ext>
            </a:extLst>
          </p:cNvPr>
          <p:cNvSpPr>
            <a:spLocks noGrp="1"/>
          </p:cNvSpPr>
          <p:nvPr>
            <p:ph type="sldNum" sz="quarter" idx="4"/>
          </p:nvPr>
        </p:nvSpPr>
        <p:spPr/>
        <p:txBody>
          <a:bodyPr/>
          <a:lstStyle/>
          <a:p>
            <a:r>
              <a:rPr lang="en-US"/>
              <a:t>Page </a:t>
            </a:r>
            <a:fld id="{5A9C12DC-491F-9444-86A2-13AC5C62A2FC}" type="slidenum">
              <a:rPr lang="en-US" smtClean="0"/>
              <a:pPr/>
              <a:t>166</a:t>
            </a:fld>
            <a:endParaRPr lang="en-US" dirty="0"/>
          </a:p>
        </p:txBody>
      </p:sp>
      <p:sp>
        <p:nvSpPr>
          <p:cNvPr id="15" name="Footer Placeholder 14">
            <a:extLst>
              <a:ext uri="{FF2B5EF4-FFF2-40B4-BE49-F238E27FC236}">
                <a16:creationId xmlns:a16="http://schemas.microsoft.com/office/drawing/2014/main" xmlns="" id="{B5171C2E-F3F0-6443-9B5E-8C7C7420DC0F}"/>
              </a:ext>
            </a:extLst>
          </p:cNvPr>
          <p:cNvSpPr>
            <a:spLocks noGrp="1"/>
          </p:cNvSpPr>
          <p:nvPr>
            <p:ph type="ftr" sz="quarter" idx="18"/>
          </p:nvPr>
        </p:nvSpPr>
        <p:spPr/>
        <p:txBody>
          <a:bodyPr/>
          <a:lstStyle/>
          <a:p>
            <a:r>
              <a:rPr lang="en-GB" dirty="0"/>
              <a:t>© 2018 AVEVA Group plc and its subsidiaries. All rights reserved.</a:t>
            </a:r>
          </a:p>
        </p:txBody>
      </p:sp>
      <p:sp>
        <p:nvSpPr>
          <p:cNvPr id="18" name="Rectangle 17">
            <a:hlinkClick r:id="rId4"/>
            <a:extLst>
              <a:ext uri="{FF2B5EF4-FFF2-40B4-BE49-F238E27FC236}">
                <a16:creationId xmlns:a16="http://schemas.microsoft.com/office/drawing/2014/main" xmlns="" id="{152EE716-60A3-DE42-BF7B-A31DECAD979B}"/>
              </a:ext>
            </a:extLst>
          </p:cNvPr>
          <p:cNvSpPr/>
          <p:nvPr/>
        </p:nvSpPr>
        <p:spPr>
          <a:xfrm>
            <a:off x="4802345" y="435012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24368932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DAA8CC72-4401-A443-91C9-7B0EF82AF2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78" y="-72632"/>
            <a:ext cx="9249878" cy="5216096"/>
          </a:xfrm>
          <a:prstGeom prst="rect">
            <a:avLst/>
          </a:prstGeom>
        </p:spPr>
      </p:pic>
      <p:sp>
        <p:nvSpPr>
          <p:cNvPr id="8" name="Title 11">
            <a:extLst>
              <a:ext uri="{FF2B5EF4-FFF2-40B4-BE49-F238E27FC236}">
                <a16:creationId xmlns:a16="http://schemas.microsoft.com/office/drawing/2014/main" xmlns="" id="{226DDA0B-9C6B-2C4B-B665-38E62510BD2F}"/>
              </a:ext>
            </a:extLst>
          </p:cNvPr>
          <p:cNvSpPr txBox="1">
            <a:spLocks/>
          </p:cNvSpPr>
          <p:nvPr/>
        </p:nvSpPr>
        <p:spPr>
          <a:xfrm>
            <a:off x="274062" y="2683147"/>
            <a:ext cx="5986627" cy="461244"/>
          </a:xfrm>
          <a:prstGeom prst="rect">
            <a:avLst/>
          </a:prstGeom>
        </p:spPr>
        <p:txBody>
          <a:bodyPr lIns="0" tIns="0" rIns="0" bIns="0"/>
          <a:lstStyle>
            <a:lvl1pPr algn="ctr" defTabSz="457184"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rgbClr val="364653"/>
                </a:solidFill>
                <a:latin typeface="Arial" panose="020B0604020202020204" pitchFamily="34" charset="0"/>
                <a:ea typeface="Arial Rounded MT Pro Light" charset="0"/>
                <a:cs typeface="Arial" panose="020B0604020202020204" pitchFamily="34" charset="0"/>
              </a:rPr>
              <a:t>Hybrid / General</a:t>
            </a:r>
            <a:br>
              <a:rPr lang="en-US" sz="3000" dirty="0">
                <a:solidFill>
                  <a:srgbClr val="364653"/>
                </a:solidFill>
                <a:latin typeface="Arial" panose="020B0604020202020204" pitchFamily="34" charset="0"/>
                <a:ea typeface="Arial Rounded MT Pro Light" charset="0"/>
                <a:cs typeface="Arial" panose="020B0604020202020204" pitchFamily="34" charset="0"/>
              </a:rPr>
            </a:br>
            <a:r>
              <a:rPr lang="en-US" sz="3000" dirty="0">
                <a:solidFill>
                  <a:srgbClr val="364653"/>
                </a:solidFill>
                <a:latin typeface="Arial" panose="020B0604020202020204" pitchFamily="34" charset="0"/>
                <a:ea typeface="Arial Rounded MT Pro Light" charset="0"/>
                <a:cs typeface="Arial" panose="020B0604020202020204" pitchFamily="34" charset="0"/>
              </a:rPr>
              <a:t>Manufacturing</a:t>
            </a:r>
          </a:p>
        </p:txBody>
      </p:sp>
      <p:pic>
        <p:nvPicPr>
          <p:cNvPr id="9" name="Picture 8">
            <a:extLst>
              <a:ext uri="{FF2B5EF4-FFF2-40B4-BE49-F238E27FC236}">
                <a16:creationId xmlns:a16="http://schemas.microsoft.com/office/drawing/2014/main" xmlns="" id="{405539B0-7B2D-B94E-91A7-EE9E604A5C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63" y="3694625"/>
            <a:ext cx="365760" cy="14631"/>
          </a:xfrm>
          <a:prstGeom prst="rect">
            <a:avLst/>
          </a:prstGeom>
        </p:spPr>
      </p:pic>
      <p:pic>
        <p:nvPicPr>
          <p:cNvPr id="10" name="Picture 9">
            <a:extLst>
              <a:ext uri="{FF2B5EF4-FFF2-40B4-BE49-F238E27FC236}">
                <a16:creationId xmlns:a16="http://schemas.microsoft.com/office/drawing/2014/main" xmlns="" id="{178E4EEB-3DE2-E844-9793-3A258E6829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7699" y="4814444"/>
            <a:ext cx="705329" cy="160162"/>
          </a:xfrm>
          <a:prstGeom prst="rect">
            <a:avLst/>
          </a:prstGeom>
        </p:spPr>
      </p:pic>
      <p:sp>
        <p:nvSpPr>
          <p:cNvPr id="2" name="Footer Placeholder 1">
            <a:extLst>
              <a:ext uri="{FF2B5EF4-FFF2-40B4-BE49-F238E27FC236}">
                <a16:creationId xmlns:a16="http://schemas.microsoft.com/office/drawing/2014/main" xmlns="" id="{BA9D56D4-C272-8A40-B4F6-7FF9FDCC85F0}"/>
              </a:ext>
            </a:extLst>
          </p:cNvPr>
          <p:cNvSpPr>
            <a:spLocks noGrp="1"/>
          </p:cNvSpPr>
          <p:nvPr>
            <p:ph type="ftr" sz="quarter" idx="18"/>
          </p:nvPr>
        </p:nvSpPr>
        <p:spPr/>
        <p:txBody>
          <a:bodyPr/>
          <a:lstStyle/>
          <a:p>
            <a:r>
              <a:rPr lang="en-GB" dirty="0"/>
              <a:t>© 2018 AVEVA Group plc and its subsidiaries. All rights reserved.</a:t>
            </a:r>
          </a:p>
        </p:txBody>
      </p:sp>
      <p:sp>
        <p:nvSpPr>
          <p:cNvPr id="3" name="Slide Number Placeholder 2">
            <a:extLst>
              <a:ext uri="{FF2B5EF4-FFF2-40B4-BE49-F238E27FC236}">
                <a16:creationId xmlns:a16="http://schemas.microsoft.com/office/drawing/2014/main" xmlns="" id="{0F9F360A-1F74-C640-9E75-579B2411CB1E}"/>
              </a:ext>
            </a:extLst>
          </p:cNvPr>
          <p:cNvSpPr>
            <a:spLocks noGrp="1"/>
          </p:cNvSpPr>
          <p:nvPr>
            <p:ph type="sldNum" sz="quarter" idx="4"/>
          </p:nvPr>
        </p:nvSpPr>
        <p:spPr/>
        <p:txBody>
          <a:bodyPr/>
          <a:lstStyle/>
          <a:p>
            <a:r>
              <a:rPr lang="en-US"/>
              <a:t>Page </a:t>
            </a:r>
            <a:fld id="{5A9C12DC-491F-9444-86A2-13AC5C62A2FC}" type="slidenum">
              <a:rPr lang="en-US" smtClean="0"/>
              <a:pPr/>
              <a:t>167</a:t>
            </a:fld>
            <a:endParaRPr lang="en-US" dirty="0"/>
          </a:p>
        </p:txBody>
      </p:sp>
      <p:sp>
        <p:nvSpPr>
          <p:cNvPr id="11" name="Footer Placeholder 1">
            <a:extLst>
              <a:ext uri="{FF2B5EF4-FFF2-40B4-BE49-F238E27FC236}">
                <a16:creationId xmlns:a16="http://schemas.microsoft.com/office/drawing/2014/main" xmlns="" id="{C07FC6D8-1E07-294F-87CA-479B08704EEB}"/>
              </a:ext>
            </a:extLst>
          </p:cNvPr>
          <p:cNvSpPr txBox="1">
            <a:spLocks/>
          </p:cNvSpPr>
          <p:nvPr/>
        </p:nvSpPr>
        <p:spPr>
          <a:xfrm>
            <a:off x="178896" y="4914000"/>
            <a:ext cx="199104" cy="60606"/>
          </a:xfrm>
          <a:prstGeom prst="rect">
            <a:avLst/>
          </a:prstGeom>
        </p:spPr>
        <p:txBody>
          <a:bodyPr vert="horz" wrap="square" lIns="0" tIns="0" rIns="0" bIns="0" rtlCol="0" anchor="t" anchorCtr="0">
            <a:noAutofit/>
          </a:bodyPr>
          <a:lstStyle>
            <a:defPPr>
              <a:defRPr lang="en-US"/>
            </a:defPPr>
            <a:lvl1pPr marL="0" algn="l" defTabSz="457184" rtl="0" eaLnBrk="1" latinLnBrk="0" hangingPunct="1">
              <a:defRPr sz="6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fld id="{95C52FFF-C217-CD4F-9C70-3AB1D7BD0912}" type="slidenum">
              <a:rPr lang="en-GB" smtClean="0"/>
              <a:t>167</a:t>
            </a:fld>
            <a:endParaRPr lang="en-GB" dirty="0"/>
          </a:p>
        </p:txBody>
      </p:sp>
    </p:spTree>
    <p:extLst>
      <p:ext uri="{BB962C8B-B14F-4D97-AF65-F5344CB8AC3E}">
        <p14:creationId xmlns:p14="http://schemas.microsoft.com/office/powerpoint/2010/main" val="13574901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048"/>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2590" y="0"/>
            <a:ext cx="4535534" cy="2897627"/>
          </a:xfrm>
          <a:prstGeom prst="rect">
            <a:avLst/>
          </a:prstGeom>
          <a:noFill/>
          <a:ln>
            <a:noFill/>
          </a:ln>
        </p:spPr>
      </p:pic>
      <p:sp>
        <p:nvSpPr>
          <p:cNvPr id="4" name="Content Placeholder 3"/>
          <p:cNvSpPr>
            <a:spLocks noGrp="1"/>
          </p:cNvSpPr>
          <p:nvPr>
            <p:ph sz="quarter" idx="11"/>
          </p:nvPr>
        </p:nvSpPr>
        <p:spPr>
          <a:xfrm>
            <a:off x="252413" y="1050317"/>
            <a:ext cx="4111420" cy="3418927"/>
          </a:xfrm>
        </p:spPr>
        <p:txBody>
          <a:bodyPr/>
          <a:lstStyle/>
          <a:p>
            <a:pPr>
              <a:spcAft>
                <a:spcPts val="300"/>
              </a:spcAft>
            </a:pPr>
            <a:r>
              <a:rPr lang="en-US" sz="900" dirty="0"/>
              <a:t>Goals </a:t>
            </a:r>
          </a:p>
          <a:p>
            <a:pPr lvl="2">
              <a:lnSpc>
                <a:spcPct val="100000"/>
              </a:lnSpc>
              <a:spcAft>
                <a:spcPts val="300"/>
              </a:spcAft>
            </a:pPr>
            <a:r>
              <a:rPr lang="en-US" dirty="0"/>
              <a:t>To create multipurpose and reliable test beds to increase testing capacity</a:t>
            </a:r>
          </a:p>
          <a:p>
            <a:pPr lvl="2">
              <a:lnSpc>
                <a:spcPct val="100000"/>
              </a:lnSpc>
              <a:spcAft>
                <a:spcPts val="300"/>
              </a:spcAft>
            </a:pPr>
            <a:r>
              <a:rPr lang="en-US" dirty="0"/>
              <a:t>To reduce development and maintenance costs of testing procedures </a:t>
            </a:r>
          </a:p>
          <a:p>
            <a:pPr lvl="2">
              <a:lnSpc>
                <a:spcPct val="100000"/>
              </a:lnSpc>
              <a:spcAft>
                <a:spcPts val="300"/>
              </a:spcAft>
            </a:pPr>
            <a:r>
              <a:rPr lang="en-US" dirty="0"/>
              <a:t>To enable the ability to modify or add to programs independent</a:t>
            </a:r>
            <a:br>
              <a:rPr lang="en-US" dirty="0"/>
            </a:br>
            <a:r>
              <a:rPr lang="en-US" dirty="0"/>
              <a:t>of the system integrator</a:t>
            </a:r>
          </a:p>
          <a:p>
            <a:pPr>
              <a:spcAft>
                <a:spcPts val="300"/>
              </a:spcAft>
            </a:pPr>
            <a:r>
              <a:rPr lang="en-US" sz="900" dirty="0"/>
              <a:t>Challenges </a:t>
            </a:r>
          </a:p>
          <a:p>
            <a:pPr lvl="2">
              <a:lnSpc>
                <a:spcPct val="100000"/>
              </a:lnSpc>
              <a:spcAft>
                <a:spcPts val="300"/>
              </a:spcAft>
            </a:pPr>
            <a:r>
              <a:rPr lang="en-US" dirty="0"/>
              <a:t>Replacing the existing system with a single, easy-to-use solution for supervising test beds and logistics</a:t>
            </a:r>
          </a:p>
          <a:p>
            <a:pPr lvl="2">
              <a:lnSpc>
                <a:spcPct val="100000"/>
              </a:lnSpc>
              <a:spcAft>
                <a:spcPts val="300"/>
              </a:spcAft>
            </a:pPr>
            <a:r>
              <a:rPr lang="en-US" dirty="0"/>
              <a:t>Creating an open and extensible system which can interface seamlessly</a:t>
            </a:r>
            <a:br>
              <a:rPr lang="en-US" dirty="0"/>
            </a:br>
            <a:r>
              <a:rPr lang="en-US" dirty="0"/>
              <a:t>with additional testing installations</a:t>
            </a:r>
          </a:p>
          <a:p>
            <a:pPr lvl="2">
              <a:lnSpc>
                <a:spcPct val="100000"/>
              </a:lnSpc>
              <a:spcAft>
                <a:spcPts val="300"/>
              </a:spcAft>
            </a:pPr>
            <a:r>
              <a:rPr lang="en-US" dirty="0"/>
              <a:t>Deploying the new solution without jeopardizing the functionality</a:t>
            </a:r>
            <a:br>
              <a:rPr lang="en-US" dirty="0"/>
            </a:br>
            <a:r>
              <a:rPr lang="en-US" dirty="0"/>
              <a:t>of the overall testing center</a:t>
            </a:r>
          </a:p>
          <a:p>
            <a:pPr marL="6350" lvl="2" indent="0">
              <a:lnSpc>
                <a:spcPct val="100000"/>
              </a:lnSpc>
              <a:spcAft>
                <a:spcPts val="300"/>
              </a:spcAft>
              <a:buNone/>
            </a:pPr>
            <a:r>
              <a:rPr lang="en-US" dirty="0">
                <a:solidFill>
                  <a:srgbClr val="5482AB"/>
                </a:solidFill>
              </a:rPr>
              <a:t>Results </a:t>
            </a:r>
          </a:p>
          <a:p>
            <a:pPr lvl="2">
              <a:lnSpc>
                <a:spcPct val="100000"/>
              </a:lnSpc>
              <a:spcAft>
                <a:spcPts val="300"/>
              </a:spcAft>
            </a:pPr>
            <a:r>
              <a:rPr lang="en-US" dirty="0"/>
              <a:t>The facilities testing development time was cut in half from 600 to 800 hours to 300 to 400 hours, and will continue to decrease as the system evolves. </a:t>
            </a:r>
          </a:p>
          <a:p>
            <a:pPr lvl="2">
              <a:lnSpc>
                <a:spcPct val="100000"/>
              </a:lnSpc>
              <a:spcAft>
                <a:spcPts val="300"/>
              </a:spcAft>
            </a:pPr>
            <a:r>
              <a:rPr lang="en-US" dirty="0"/>
              <a:t>The company achieved real-time data archiving and processing</a:t>
            </a:r>
          </a:p>
          <a:p>
            <a:pPr lvl="2">
              <a:lnSpc>
                <a:spcPct val="100000"/>
              </a:lnSpc>
              <a:spcAft>
                <a:spcPts val="300"/>
              </a:spcAft>
            </a:pPr>
            <a:r>
              <a:rPr lang="en-US" dirty="0"/>
              <a:t>Creation of a scalable platform can easily evolve with the needs</a:t>
            </a:r>
            <a:br>
              <a:rPr lang="en-US" dirty="0"/>
            </a:br>
            <a:r>
              <a:rPr lang="en-US" dirty="0"/>
              <a:t>of testing center</a:t>
            </a:r>
          </a:p>
          <a:p>
            <a:pPr lvl="2">
              <a:lnSpc>
                <a:spcPct val="100000"/>
              </a:lnSpc>
              <a:spcAft>
                <a:spcPts val="300"/>
              </a:spcAft>
            </a:pPr>
            <a:r>
              <a:rPr lang="en-US" dirty="0"/>
              <a:t>Wonderware System Platform delivers 40% efficiency gains by eliminating the need for scripting or customization, and leveraging reusable visualization</a:t>
            </a:r>
          </a:p>
        </p:txBody>
      </p:sp>
      <p:sp>
        <p:nvSpPr>
          <p:cNvPr id="7" name="Text Placeholder 6"/>
          <p:cNvSpPr>
            <a:spLocks noGrp="1"/>
          </p:cNvSpPr>
          <p:nvPr>
            <p:ph type="body" sz="quarter" idx="15"/>
          </p:nvPr>
        </p:nvSpPr>
        <p:spPr/>
        <p:txBody>
          <a:bodyPr/>
          <a:lstStyle/>
          <a:p>
            <a:r>
              <a:rPr lang="en-US" dirty="0"/>
              <a:t>Airbus Helicopter</a:t>
            </a:r>
            <a:br>
              <a:rPr lang="en-US" dirty="0"/>
            </a:br>
            <a:r>
              <a:rPr lang="en-US" sz="1400" dirty="0">
                <a:solidFill>
                  <a:schemeClr val="accent2"/>
                </a:solidFill>
              </a:rPr>
              <a:t>France</a:t>
            </a:r>
          </a:p>
          <a:p>
            <a:r>
              <a:rPr lang="en-US" dirty="0"/>
              <a:t> </a:t>
            </a:r>
          </a:p>
          <a:p>
            <a:endParaRPr lang="en-US" dirty="0"/>
          </a:p>
        </p:txBody>
      </p:sp>
      <p:sp>
        <p:nvSpPr>
          <p:cNvPr id="8" name="Text Placeholder 7"/>
          <p:cNvSpPr>
            <a:spLocks noGrp="1"/>
          </p:cNvSpPr>
          <p:nvPr>
            <p:ph type="body" sz="quarter" idx="16"/>
          </p:nvPr>
        </p:nvSpPr>
        <p:spPr/>
        <p:txBody>
          <a:bodyPr/>
          <a:lstStyle/>
          <a:p>
            <a:pPr lvl="0"/>
            <a:r>
              <a:rPr lang="en-US" dirty="0"/>
              <a:t>Industry: General Manufacturing</a:t>
            </a:r>
          </a:p>
          <a:p>
            <a:pPr lvl="0"/>
            <a:r>
              <a:rPr lang="en-US" dirty="0"/>
              <a:t>Products: System Platform, Process Historian, Process Historian Client,</a:t>
            </a:r>
            <a:br>
              <a:rPr lang="en-US" dirty="0"/>
            </a:br>
            <a:r>
              <a:rPr lang="en-US" dirty="0"/>
              <a:t>InTouch HMI  (Standard Edition)</a:t>
            </a:r>
          </a:p>
          <a:p>
            <a:r>
              <a:rPr lang="en-US" b="0" dirty="0">
                <a:solidFill>
                  <a:schemeClr val="tx1">
                    <a:lumMod val="65000"/>
                    <a:lumOff val="35000"/>
                  </a:schemeClr>
                </a:solidFill>
              </a:rPr>
              <a:t>“The implementation of Wonderware System Platform has provided us with consistent test benches which enable our team to successfully manage different tests in parallel with approximately 200 test scenarios at our disposal.”</a:t>
            </a:r>
          </a:p>
          <a:p>
            <a:r>
              <a:rPr lang="en-US" dirty="0"/>
              <a:t>David </a:t>
            </a:r>
            <a:r>
              <a:rPr lang="en-US" dirty="0" err="1"/>
              <a:t>Asciutto</a:t>
            </a:r>
            <a:r>
              <a:rPr lang="en-US" dirty="0"/>
              <a:t>, </a:t>
            </a:r>
            <a:r>
              <a:rPr lang="en-US" b="0" dirty="0"/>
              <a:t>Manager of the Test Centre of Airbus Helicopters</a:t>
            </a:r>
          </a:p>
          <a:p>
            <a:endParaRPr lang="en-US" dirty="0"/>
          </a:p>
        </p:txBody>
      </p:sp>
      <p:grpSp>
        <p:nvGrpSpPr>
          <p:cNvPr id="11" name="Group 10">
            <a:extLst>
              <a:ext uri="{FF2B5EF4-FFF2-40B4-BE49-F238E27FC236}">
                <a16:creationId xmlns:a16="http://schemas.microsoft.com/office/drawing/2014/main" xmlns="" id="{D129D204-16D1-8C4F-986D-96454D547B4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FC5E901-EE8B-0E4A-AFD0-3717785C0D7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709455A-4972-2D44-A0E0-B06DA0F123B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A5B01AD-8FB8-174D-929A-CED97221894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DDE003B2-5F12-A645-820F-3FC3E0E0267A}"/>
              </a:ext>
            </a:extLst>
          </p:cNvPr>
          <p:cNvSpPr>
            <a:spLocks noGrp="1"/>
          </p:cNvSpPr>
          <p:nvPr>
            <p:ph type="sldNum" sz="quarter" idx="4"/>
          </p:nvPr>
        </p:nvSpPr>
        <p:spPr/>
        <p:txBody>
          <a:bodyPr/>
          <a:lstStyle/>
          <a:p>
            <a:r>
              <a:rPr lang="en-US"/>
              <a:t>Page </a:t>
            </a:r>
            <a:fld id="{5A9C12DC-491F-9444-86A2-13AC5C62A2FC}" type="slidenum">
              <a:rPr lang="en-US" smtClean="0"/>
              <a:pPr/>
              <a:t>168</a:t>
            </a:fld>
            <a:endParaRPr lang="en-US" dirty="0"/>
          </a:p>
        </p:txBody>
      </p:sp>
      <p:sp>
        <p:nvSpPr>
          <p:cNvPr id="16" name="Footer Placeholder 15">
            <a:extLst>
              <a:ext uri="{FF2B5EF4-FFF2-40B4-BE49-F238E27FC236}">
                <a16:creationId xmlns:a16="http://schemas.microsoft.com/office/drawing/2014/main" xmlns="" id="{44C73B8E-BD30-5042-8F28-BE6C43B9D08A}"/>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extLst>
              <a:ext uri="{FF2B5EF4-FFF2-40B4-BE49-F238E27FC236}">
                <a16:creationId xmlns:a16="http://schemas.microsoft.com/office/drawing/2014/main" xmlns="" id="{4AA9CA5E-5300-5949-8435-EA7670835701}"/>
              </a:ext>
            </a:extLst>
          </p:cNvPr>
          <p:cNvSpPr/>
          <p:nvPr/>
        </p:nvSpPr>
        <p:spPr>
          <a:xfrm>
            <a:off x="4802345" y="481950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72195871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765"/>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70" y="0"/>
            <a:ext cx="4616903" cy="2928701"/>
          </a:xfrm>
          <a:prstGeom prst="rect">
            <a:avLst/>
          </a:prstGeom>
          <a:noFill/>
          <a:ln>
            <a:noFill/>
          </a:ln>
        </p:spPr>
      </p:pic>
      <p:sp>
        <p:nvSpPr>
          <p:cNvPr id="4" name="Content Placeholder 3"/>
          <p:cNvSpPr>
            <a:spLocks noGrp="1"/>
          </p:cNvSpPr>
          <p:nvPr>
            <p:ph sz="quarter" idx="11"/>
          </p:nvPr>
        </p:nvSpPr>
        <p:spPr/>
        <p:txBody>
          <a:bodyPr/>
          <a:lstStyle/>
          <a:p>
            <a:r>
              <a:rPr lang="en-US" sz="900" dirty="0"/>
              <a:t>Goals</a:t>
            </a:r>
          </a:p>
          <a:p>
            <a:pPr lvl="2"/>
            <a:r>
              <a:rPr lang="en-US" dirty="0"/>
              <a:t>Allow each </a:t>
            </a:r>
            <a:r>
              <a:rPr lang="en-US" dirty="0" err="1"/>
              <a:t>fiberline</a:t>
            </a:r>
            <a:r>
              <a:rPr lang="en-US" dirty="0"/>
              <a:t> to operate independently and provide a unified view into all operations for better management of overall plant productivity </a:t>
            </a:r>
          </a:p>
          <a:p>
            <a:r>
              <a:rPr lang="en-US" sz="900" dirty="0"/>
              <a:t>Challenges</a:t>
            </a:r>
          </a:p>
          <a:p>
            <a:pPr lvl="2"/>
            <a:r>
              <a:rPr lang="en-US" dirty="0"/>
              <a:t>Plant has multiple systems from different vendors,</a:t>
            </a:r>
            <a:br>
              <a:rPr lang="en-US" dirty="0"/>
            </a:br>
            <a:r>
              <a:rPr lang="en-US" dirty="0"/>
              <a:t>most of which are outdated </a:t>
            </a:r>
          </a:p>
          <a:p>
            <a:pPr lvl="2"/>
            <a:r>
              <a:rPr lang="en-US" dirty="0"/>
              <a:t>Current plant capacity is limited and needs to be expanded</a:t>
            </a:r>
            <a:br>
              <a:rPr lang="en-US" dirty="0"/>
            </a:br>
            <a:r>
              <a:rPr lang="en-US" dirty="0"/>
              <a:t>to meet demand </a:t>
            </a:r>
          </a:p>
          <a:p>
            <a:r>
              <a:rPr lang="en-US" sz="900" dirty="0"/>
              <a:t>Results</a:t>
            </a:r>
          </a:p>
          <a:p>
            <a:pPr lvl="2"/>
            <a:r>
              <a:rPr lang="en-US" dirty="0"/>
              <a:t>Plant was expanded to become the largest single pulp production facility in the world, capable of producing more than two million tons of market pulp per year </a:t>
            </a:r>
          </a:p>
          <a:p>
            <a:pPr lvl="2"/>
            <a:r>
              <a:rPr lang="en-US" dirty="0"/>
              <a:t>Boiler using Fisher </a:t>
            </a:r>
            <a:r>
              <a:rPr lang="en-US" dirty="0" err="1"/>
              <a:t>Provox</a:t>
            </a:r>
            <a:r>
              <a:rPr lang="en-US" dirty="0"/>
              <a:t> DCS with 1000 I/O was migrated to Foxboro I/A in 3 hours and 7 minutes </a:t>
            </a:r>
          </a:p>
          <a:p>
            <a:pPr lvl="2"/>
            <a:r>
              <a:rPr lang="en-US" dirty="0"/>
              <a:t>Provides a strong avenue for future growth in production capacity </a:t>
            </a:r>
          </a:p>
          <a:p>
            <a:pPr lvl="2"/>
            <a:r>
              <a:rPr lang="en-US" dirty="0"/>
              <a:t>Expanded overall production capacity and eliminated</a:t>
            </a:r>
            <a:br>
              <a:rPr lang="en-US" dirty="0"/>
            </a:br>
            <a:r>
              <a:rPr lang="en-US" dirty="0"/>
              <a:t>production bottlenecks </a:t>
            </a:r>
          </a:p>
        </p:txBody>
      </p:sp>
      <p:sp>
        <p:nvSpPr>
          <p:cNvPr id="7" name="Text Placeholder 6"/>
          <p:cNvSpPr>
            <a:spLocks noGrp="1"/>
          </p:cNvSpPr>
          <p:nvPr>
            <p:ph type="body" sz="quarter" idx="15"/>
          </p:nvPr>
        </p:nvSpPr>
        <p:spPr/>
        <p:txBody>
          <a:bodyPr/>
          <a:lstStyle/>
          <a:p>
            <a:r>
              <a:rPr lang="en-US" dirty="0" err="1"/>
              <a:t>Aracruz</a:t>
            </a:r>
            <a:r>
              <a:rPr lang="en-US" dirty="0"/>
              <a:t> </a:t>
            </a:r>
            <a:r>
              <a:rPr lang="en-US" dirty="0" err="1"/>
              <a:t>Celulose</a:t>
            </a:r>
            <a:r>
              <a:rPr lang="en-US" dirty="0"/>
              <a:t> Pulp Mill</a:t>
            </a:r>
            <a:br>
              <a:rPr lang="en-US" dirty="0"/>
            </a:br>
            <a:r>
              <a:rPr lang="en-US" sz="1400" dirty="0" err="1">
                <a:solidFill>
                  <a:schemeClr val="accent2"/>
                </a:solidFill>
              </a:rPr>
              <a:t>Espirito</a:t>
            </a:r>
            <a:r>
              <a:rPr lang="en-US" sz="1400" dirty="0">
                <a:solidFill>
                  <a:schemeClr val="accent2"/>
                </a:solidFill>
              </a:rPr>
              <a:t> Santo, Brazil</a:t>
            </a:r>
          </a:p>
        </p:txBody>
      </p:sp>
      <p:sp>
        <p:nvSpPr>
          <p:cNvPr id="8" name="Text Placeholder 7"/>
          <p:cNvSpPr>
            <a:spLocks noGrp="1"/>
          </p:cNvSpPr>
          <p:nvPr>
            <p:ph type="body" sz="quarter" idx="16"/>
          </p:nvPr>
        </p:nvSpPr>
        <p:spPr/>
        <p:txBody>
          <a:bodyPr/>
          <a:lstStyle/>
          <a:p>
            <a:r>
              <a:rPr lang="en-US" dirty="0"/>
              <a:t>Industry: Pulp and Paper</a:t>
            </a:r>
          </a:p>
          <a:p>
            <a:r>
              <a:rPr lang="en-US" dirty="0"/>
              <a:t>Products: InTouch HMI  (Standard Edition)</a:t>
            </a:r>
          </a:p>
          <a:p>
            <a:r>
              <a:rPr lang="en-US" b="0" dirty="0">
                <a:solidFill>
                  <a:schemeClr val="tx1">
                    <a:lumMod val="65000"/>
                    <a:lumOff val="35000"/>
                  </a:schemeClr>
                </a:solidFill>
              </a:rPr>
              <a:t>“We chose to implement Foxboro intelligent remote I/O because of the increased architectural flexibility and lower cost it provides.” </a:t>
            </a:r>
          </a:p>
          <a:p>
            <a:r>
              <a:rPr lang="en-US" dirty="0"/>
              <a:t>Luiz Renato Chagas </a:t>
            </a:r>
            <a:r>
              <a:rPr lang="en-US" dirty="0" err="1"/>
              <a:t>Figueiredo</a:t>
            </a:r>
            <a:r>
              <a:rPr lang="en-US" dirty="0"/>
              <a:t>, </a:t>
            </a:r>
            <a:r>
              <a:rPr lang="en-US" b="0" dirty="0"/>
              <a:t>Automation Manager </a:t>
            </a:r>
            <a:endParaRPr lang="en-US" dirty="0"/>
          </a:p>
          <a:p>
            <a:endParaRPr lang="en-US" dirty="0"/>
          </a:p>
        </p:txBody>
      </p:sp>
      <p:grpSp>
        <p:nvGrpSpPr>
          <p:cNvPr id="11" name="Group 10">
            <a:extLst>
              <a:ext uri="{FF2B5EF4-FFF2-40B4-BE49-F238E27FC236}">
                <a16:creationId xmlns:a16="http://schemas.microsoft.com/office/drawing/2014/main" xmlns="" id="{92340CE8-035B-254B-B7B3-B1499A68E9CF}"/>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46856E15-A7FD-444E-9A31-DCE50353E70B}"/>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828774A1-CD8B-B54D-968C-28CB98828045}"/>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D5221F89-EF75-8C4F-B780-D448967F4CA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1F7463EF-B1F3-234B-836E-8DE3DC064B44}"/>
              </a:ext>
            </a:extLst>
          </p:cNvPr>
          <p:cNvSpPr>
            <a:spLocks noGrp="1"/>
          </p:cNvSpPr>
          <p:nvPr>
            <p:ph type="sldNum" sz="quarter" idx="4"/>
          </p:nvPr>
        </p:nvSpPr>
        <p:spPr/>
        <p:txBody>
          <a:bodyPr/>
          <a:lstStyle/>
          <a:p>
            <a:r>
              <a:rPr lang="en-US"/>
              <a:t>Page </a:t>
            </a:r>
            <a:fld id="{5A9C12DC-491F-9444-86A2-13AC5C62A2FC}" type="slidenum">
              <a:rPr lang="en-US" smtClean="0"/>
              <a:pPr/>
              <a:t>169</a:t>
            </a:fld>
            <a:endParaRPr lang="en-US" dirty="0"/>
          </a:p>
        </p:txBody>
      </p:sp>
      <p:sp>
        <p:nvSpPr>
          <p:cNvPr id="16" name="Footer Placeholder 15">
            <a:extLst>
              <a:ext uri="{FF2B5EF4-FFF2-40B4-BE49-F238E27FC236}">
                <a16:creationId xmlns:a16="http://schemas.microsoft.com/office/drawing/2014/main" xmlns="" id="{B9CD3A83-C695-3143-8733-9D7F4A63F13B}"/>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65C85079-092E-4F4C-9EC8-A71BC32C7198}"/>
              </a:ext>
            </a:extLst>
          </p:cNvPr>
          <p:cNvSpPr/>
          <p:nvPr/>
        </p:nvSpPr>
        <p:spPr>
          <a:xfrm>
            <a:off x="4802345" y="435012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27379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090823-B581-634B-A5F1-4B6514CF7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1224" y="-23675"/>
            <a:ext cx="4579764" cy="2920243"/>
          </a:xfrm>
          <a:prstGeom prst="rect">
            <a:avLst/>
          </a:prstGeom>
        </p:spPr>
      </p:pic>
      <p:sp>
        <p:nvSpPr>
          <p:cNvPr id="4" name="Content Placeholder 3"/>
          <p:cNvSpPr>
            <a:spLocks noGrp="1"/>
          </p:cNvSpPr>
          <p:nvPr>
            <p:ph sz="quarter" idx="11"/>
          </p:nvPr>
        </p:nvSpPr>
        <p:spPr>
          <a:xfrm>
            <a:off x="252412" y="1050317"/>
            <a:ext cx="3743245" cy="3545746"/>
          </a:xfrm>
        </p:spPr>
        <p:txBody>
          <a:bodyPr/>
          <a:lstStyle/>
          <a:p>
            <a:pPr>
              <a:spcAft>
                <a:spcPts val="0"/>
              </a:spcAft>
            </a:pPr>
            <a:r>
              <a:rPr lang="en-US" sz="900" dirty="0"/>
              <a:t>Goals</a:t>
            </a:r>
          </a:p>
          <a:p>
            <a:pPr lvl="2">
              <a:lnSpc>
                <a:spcPct val="100000"/>
              </a:lnSpc>
              <a:spcAft>
                <a:spcPts val="200"/>
              </a:spcAft>
            </a:pPr>
            <a:r>
              <a:rPr lang="en-US" dirty="0"/>
              <a:t>Improve plant safety.</a:t>
            </a:r>
          </a:p>
          <a:p>
            <a:pPr lvl="2">
              <a:lnSpc>
                <a:spcPct val="100000"/>
              </a:lnSpc>
              <a:spcAft>
                <a:spcPts val="200"/>
              </a:spcAft>
            </a:pPr>
            <a:r>
              <a:rPr lang="en-US" dirty="0"/>
              <a:t>Instill greater confidence in the operator.</a:t>
            </a:r>
          </a:p>
          <a:p>
            <a:pPr lvl="2">
              <a:lnSpc>
                <a:spcPct val="100000"/>
              </a:lnSpc>
              <a:spcAft>
                <a:spcPts val="200"/>
              </a:spcAft>
            </a:pPr>
            <a:r>
              <a:rPr lang="en-US" dirty="0"/>
              <a:t>Unite the company in their approach to implementing change.</a:t>
            </a:r>
          </a:p>
          <a:p>
            <a:pPr lvl="2">
              <a:lnSpc>
                <a:spcPct val="100000"/>
              </a:lnSpc>
              <a:spcAft>
                <a:spcPts val="200"/>
              </a:spcAft>
            </a:pPr>
            <a:endParaRPr lang="en-US" dirty="0">
              <a:solidFill>
                <a:srgbClr val="5482AB"/>
              </a:solidFill>
            </a:endParaRPr>
          </a:p>
          <a:p>
            <a:pPr marL="6350" lvl="2" indent="0">
              <a:lnSpc>
                <a:spcPct val="100000"/>
              </a:lnSpc>
              <a:spcAft>
                <a:spcPts val="200"/>
              </a:spcAft>
              <a:buNone/>
            </a:pPr>
            <a:r>
              <a:rPr lang="en-US" dirty="0">
                <a:solidFill>
                  <a:srgbClr val="5482AB"/>
                </a:solidFill>
              </a:rPr>
              <a:t>Challenges</a:t>
            </a:r>
          </a:p>
          <a:p>
            <a:pPr lvl="2">
              <a:lnSpc>
                <a:spcPct val="100000"/>
              </a:lnSpc>
              <a:spcAft>
                <a:spcPts val="200"/>
              </a:spcAft>
            </a:pPr>
            <a:r>
              <a:rPr lang="en-US" dirty="0"/>
              <a:t>Improve change management across departments.</a:t>
            </a:r>
          </a:p>
          <a:p>
            <a:pPr lvl="2">
              <a:lnSpc>
                <a:spcPct val="100000"/>
              </a:lnSpc>
              <a:spcAft>
                <a:spcPts val="200"/>
              </a:spcAft>
            </a:pPr>
            <a:r>
              <a:rPr lang="en-US" dirty="0"/>
              <a:t>Grow visibility of processes at the design supervision stage.</a:t>
            </a:r>
          </a:p>
          <a:p>
            <a:pPr lvl="2">
              <a:lnSpc>
                <a:spcPct val="100000"/>
              </a:lnSpc>
              <a:spcAft>
                <a:spcPts val="200"/>
              </a:spcAft>
            </a:pPr>
            <a:endParaRPr lang="en-US" dirty="0">
              <a:solidFill>
                <a:srgbClr val="5482AB"/>
              </a:solidFill>
            </a:endParaRPr>
          </a:p>
          <a:p>
            <a:pPr lvl="2">
              <a:lnSpc>
                <a:spcPct val="100000"/>
              </a:lnSpc>
              <a:spcAft>
                <a:spcPts val="200"/>
              </a:spcAft>
            </a:pPr>
            <a:r>
              <a:rPr lang="en-US" dirty="0">
                <a:solidFill>
                  <a:srgbClr val="5482AB"/>
                </a:solidFill>
              </a:rPr>
              <a:t>Results </a:t>
            </a:r>
          </a:p>
          <a:p>
            <a:pPr lvl="2">
              <a:lnSpc>
                <a:spcPct val="100000"/>
              </a:lnSpc>
              <a:spcAft>
                <a:spcPts val="200"/>
              </a:spcAft>
            </a:pPr>
            <a:r>
              <a:rPr lang="en-US" dirty="0"/>
              <a:t>Working relationships are improved.</a:t>
            </a:r>
          </a:p>
          <a:p>
            <a:pPr lvl="2">
              <a:lnSpc>
                <a:spcPct val="100000"/>
              </a:lnSpc>
              <a:spcAft>
                <a:spcPts val="200"/>
              </a:spcAft>
            </a:pPr>
            <a:r>
              <a:rPr lang="en-US" dirty="0"/>
              <a:t>Updates are communicated automatically instead of tracked manually.</a:t>
            </a:r>
          </a:p>
          <a:p>
            <a:pPr lvl="2">
              <a:lnSpc>
                <a:spcPct val="100000"/>
              </a:lnSpc>
              <a:spcAft>
                <a:spcPts val="200"/>
              </a:spcAft>
            </a:pPr>
            <a:r>
              <a:rPr lang="en-US" dirty="0"/>
              <a:t>Progress is easily monitored and controlled at all stages of design and construction.</a:t>
            </a:r>
          </a:p>
        </p:txBody>
      </p:sp>
      <p:sp>
        <p:nvSpPr>
          <p:cNvPr id="7" name="Text Placeholder 6"/>
          <p:cNvSpPr>
            <a:spLocks noGrp="1"/>
          </p:cNvSpPr>
          <p:nvPr>
            <p:ph type="body" sz="quarter" idx="15"/>
          </p:nvPr>
        </p:nvSpPr>
        <p:spPr>
          <a:xfrm>
            <a:off x="245982" y="245051"/>
            <a:ext cx="3749675" cy="582888"/>
          </a:xfrm>
        </p:spPr>
        <p:txBody>
          <a:bodyPr/>
          <a:lstStyle/>
          <a:p>
            <a:r>
              <a:rPr lang="en-US" dirty="0"/>
              <a:t>NIIK</a:t>
            </a:r>
            <a:br>
              <a:rPr lang="en-US" dirty="0"/>
            </a:br>
            <a:r>
              <a:rPr lang="en-US" sz="1400" dirty="0" err="1">
                <a:solidFill>
                  <a:schemeClr val="accent2"/>
                </a:solidFill>
              </a:rPr>
              <a:t>Dzerzhinsk</a:t>
            </a:r>
            <a:r>
              <a:rPr lang="en-US" sz="1400" dirty="0">
                <a:solidFill>
                  <a:schemeClr val="accent2"/>
                </a:solidFill>
              </a:rPr>
              <a:t>, Russia</a:t>
            </a:r>
          </a:p>
          <a:p>
            <a:r>
              <a:rPr lang="en-US" dirty="0"/>
              <a:t> </a:t>
            </a:r>
          </a:p>
          <a:p>
            <a:endParaRPr lang="en-US" dirty="0"/>
          </a:p>
        </p:txBody>
      </p:sp>
      <p:sp>
        <p:nvSpPr>
          <p:cNvPr id="8" name="Text Placeholder 7"/>
          <p:cNvSpPr>
            <a:spLocks noGrp="1"/>
          </p:cNvSpPr>
          <p:nvPr>
            <p:ph type="body" sz="quarter" idx="16"/>
          </p:nvPr>
        </p:nvSpPr>
        <p:spPr/>
        <p:txBody>
          <a:bodyPr tIns="182880"/>
          <a:lstStyle/>
          <a:p>
            <a:pPr lvl="0"/>
            <a:r>
              <a:rPr lang="en-US" dirty="0"/>
              <a:t>Industry: Chemicals</a:t>
            </a:r>
          </a:p>
          <a:p>
            <a:pPr lvl="0"/>
            <a:r>
              <a:rPr lang="en-US" dirty="0"/>
              <a:t>Products: AVEVA Everything 3D (AVEVA E3D), AVEVA </a:t>
            </a:r>
            <a:r>
              <a:rPr lang="en-US" dirty="0" err="1"/>
              <a:t>Bocad</a:t>
            </a:r>
            <a:r>
              <a:rPr lang="en-US" dirty="0"/>
              <a:t>, AVEVA Engineering, AVEVA Diagrams, AVEVA Instrumentation, AVEVA Electrical</a:t>
            </a:r>
          </a:p>
          <a:p>
            <a:pPr lvl="0"/>
            <a:r>
              <a:rPr lang="en-US" b="0" dirty="0">
                <a:solidFill>
                  <a:schemeClr val="tx1">
                    <a:lumMod val="65000"/>
                    <a:lumOff val="35000"/>
                  </a:schemeClr>
                </a:solidFill>
              </a:rPr>
              <a:t>“IT investments are literally investments in the future. That’s how we approach this line in the budget.”</a:t>
            </a:r>
          </a:p>
          <a:p>
            <a:r>
              <a:rPr lang="en-US" dirty="0"/>
              <a:t>Oleg </a:t>
            </a:r>
            <a:r>
              <a:rPr lang="en-US" dirty="0" err="1"/>
              <a:t>Kostin</a:t>
            </a:r>
            <a:r>
              <a:rPr lang="en-US" dirty="0"/>
              <a:t>, </a:t>
            </a:r>
            <a:r>
              <a:rPr lang="en-US" b="0" dirty="0"/>
              <a:t>Managing Director, NIIK</a:t>
            </a:r>
            <a:br>
              <a:rPr lang="en-US" b="0" dirty="0"/>
            </a:br>
            <a:endParaRPr lang="en-US" b="0" dirty="0"/>
          </a:p>
        </p:txBody>
      </p:sp>
      <p:grpSp>
        <p:nvGrpSpPr>
          <p:cNvPr id="11" name="Group 10">
            <a:extLst>
              <a:ext uri="{FF2B5EF4-FFF2-40B4-BE49-F238E27FC236}">
                <a16:creationId xmlns:a16="http://schemas.microsoft.com/office/drawing/2014/main" xmlns="" id="{D129D204-16D1-8C4F-986D-96454D547B4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FC5E901-EE8B-0E4A-AFD0-3717785C0D7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709455A-4972-2D44-A0E0-B06DA0F123B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A5B01AD-8FB8-174D-929A-CED97221894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DDE003B2-5F12-A645-820F-3FC3E0E0267A}"/>
              </a:ext>
            </a:extLst>
          </p:cNvPr>
          <p:cNvSpPr>
            <a:spLocks noGrp="1"/>
          </p:cNvSpPr>
          <p:nvPr>
            <p:ph type="sldNum" sz="quarter" idx="4"/>
          </p:nvPr>
        </p:nvSpPr>
        <p:spPr/>
        <p:txBody>
          <a:bodyPr/>
          <a:lstStyle/>
          <a:p>
            <a:r>
              <a:rPr lang="en-US"/>
              <a:t>Page </a:t>
            </a:r>
            <a:fld id="{5A9C12DC-491F-9444-86A2-13AC5C62A2FC}" type="slidenum">
              <a:rPr lang="en-US" smtClean="0"/>
              <a:pPr/>
              <a:t>17</a:t>
            </a:fld>
            <a:endParaRPr lang="en-US" dirty="0"/>
          </a:p>
        </p:txBody>
      </p:sp>
      <p:sp>
        <p:nvSpPr>
          <p:cNvPr id="16" name="Footer Placeholder 15">
            <a:extLst>
              <a:ext uri="{FF2B5EF4-FFF2-40B4-BE49-F238E27FC236}">
                <a16:creationId xmlns:a16="http://schemas.microsoft.com/office/drawing/2014/main" xmlns="" id="{44C73B8E-BD30-5042-8F28-BE6C43B9D08A}"/>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extLst>
              <a:ext uri="{FF2B5EF4-FFF2-40B4-BE49-F238E27FC236}">
                <a16:creationId xmlns:a16="http://schemas.microsoft.com/office/drawing/2014/main" xmlns="" id="{4AA9CA5E-5300-5949-8435-EA7670835701}"/>
              </a:ext>
            </a:extLst>
          </p:cNvPr>
          <p:cNvSpPr/>
          <p:nvPr/>
        </p:nvSpPr>
        <p:spPr>
          <a:xfrm>
            <a:off x="4809489" y="4796168"/>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54838080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1779"/>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71" y="-30667"/>
            <a:ext cx="4630120" cy="2937085"/>
          </a:xfrm>
          <a:prstGeom prst="rect">
            <a:avLst/>
          </a:prstGeom>
          <a:noFill/>
          <a:ln>
            <a:noFill/>
          </a:ln>
        </p:spPr>
      </p:pic>
      <p:sp>
        <p:nvSpPr>
          <p:cNvPr id="4" name="Content Placeholder 3"/>
          <p:cNvSpPr>
            <a:spLocks noGrp="1"/>
          </p:cNvSpPr>
          <p:nvPr>
            <p:ph sz="quarter" idx="11"/>
          </p:nvPr>
        </p:nvSpPr>
        <p:spPr>
          <a:xfrm>
            <a:off x="252413" y="1050317"/>
            <a:ext cx="3749962" cy="3418927"/>
          </a:xfrm>
        </p:spPr>
        <p:txBody>
          <a:bodyPr/>
          <a:lstStyle/>
          <a:p>
            <a:pPr>
              <a:lnSpc>
                <a:spcPts val="1100"/>
              </a:lnSpc>
              <a:spcAft>
                <a:spcPts val="300"/>
              </a:spcAft>
            </a:pPr>
            <a:r>
              <a:rPr lang="en-US" sz="900" dirty="0"/>
              <a:t>Goals</a:t>
            </a:r>
          </a:p>
          <a:p>
            <a:pPr lvl="2">
              <a:lnSpc>
                <a:spcPts val="1100"/>
              </a:lnSpc>
              <a:spcAft>
                <a:spcPts val="300"/>
              </a:spcAft>
            </a:pPr>
            <a:r>
              <a:rPr lang="en-US" dirty="0"/>
              <a:t>Deliver plant automation for integrated systems including lumber sorting, presses, boilers and dryers. </a:t>
            </a:r>
          </a:p>
          <a:p>
            <a:pPr lvl="2">
              <a:lnSpc>
                <a:spcPts val="1100"/>
              </a:lnSpc>
              <a:spcAft>
                <a:spcPts val="300"/>
              </a:spcAft>
            </a:pPr>
            <a:r>
              <a:rPr lang="en-US" dirty="0"/>
              <a:t>Enable smooth upgrades and updates as the plant and its equipment </a:t>
            </a:r>
            <a:br>
              <a:rPr lang="en-US" dirty="0"/>
            </a:br>
            <a:r>
              <a:rPr lang="en-US" dirty="0"/>
              <a:t>expand over time. </a:t>
            </a:r>
          </a:p>
          <a:p>
            <a:pPr lvl="2">
              <a:lnSpc>
                <a:spcPts val="1100"/>
              </a:lnSpc>
              <a:spcAft>
                <a:spcPts val="300"/>
              </a:spcAft>
            </a:pPr>
            <a:r>
              <a:rPr lang="en-US" dirty="0"/>
              <a:t>Fulfill federal and state environmental reporting requirements. </a:t>
            </a:r>
          </a:p>
          <a:p>
            <a:pPr>
              <a:lnSpc>
                <a:spcPts val="1100"/>
              </a:lnSpc>
              <a:spcAft>
                <a:spcPts val="300"/>
              </a:spcAft>
            </a:pPr>
            <a:r>
              <a:rPr lang="en-US" sz="900" dirty="0"/>
              <a:t>Challenges</a:t>
            </a:r>
          </a:p>
          <a:p>
            <a:pPr lvl="2">
              <a:lnSpc>
                <a:spcPts val="1100"/>
              </a:lnSpc>
              <a:spcAft>
                <a:spcPts val="300"/>
              </a:spcAft>
            </a:pPr>
            <a:r>
              <a:rPr lang="en-US" dirty="0"/>
              <a:t>With plant expansions, legacy systems had to be integrated with solution upgrades and updates. </a:t>
            </a:r>
          </a:p>
          <a:p>
            <a:pPr lvl="2">
              <a:lnSpc>
                <a:spcPts val="1100"/>
              </a:lnSpc>
              <a:spcAft>
                <a:spcPts val="300"/>
              </a:spcAft>
            </a:pPr>
            <a:r>
              <a:rPr lang="en-US" dirty="0"/>
              <a:t>Reporting requirements mandate that Boise Cascade retain</a:t>
            </a:r>
            <a:br>
              <a:rPr lang="en-US" dirty="0"/>
            </a:br>
            <a:r>
              <a:rPr lang="en-US" dirty="0"/>
              <a:t>90% of their </a:t>
            </a:r>
            <a:r>
              <a:rPr lang="en-US" dirty="0" err="1"/>
              <a:t>historized</a:t>
            </a:r>
            <a:r>
              <a:rPr lang="en-US" dirty="0"/>
              <a:t> data for quarterly and semi-annual</a:t>
            </a:r>
            <a:br>
              <a:rPr lang="en-US" dirty="0"/>
            </a:br>
            <a:r>
              <a:rPr lang="en-US" dirty="0"/>
              <a:t>reports as well as audits. </a:t>
            </a:r>
          </a:p>
          <a:p>
            <a:pPr>
              <a:lnSpc>
                <a:spcPts val="1100"/>
              </a:lnSpc>
              <a:spcAft>
                <a:spcPts val="300"/>
              </a:spcAft>
            </a:pPr>
            <a:r>
              <a:rPr lang="en-US" sz="900" dirty="0"/>
              <a:t>Results</a:t>
            </a:r>
          </a:p>
          <a:p>
            <a:pPr lvl="2">
              <a:lnSpc>
                <a:spcPts val="1100"/>
              </a:lnSpc>
              <a:spcAft>
                <a:spcPts val="300"/>
              </a:spcAft>
            </a:pPr>
            <a:r>
              <a:rPr lang="en-US" dirty="0"/>
              <a:t>Updates and upgrades to the existing systems</a:t>
            </a:r>
            <a:br>
              <a:rPr lang="en-US" dirty="0"/>
            </a:br>
            <a:r>
              <a:rPr lang="en-US" dirty="0"/>
              <a:t>are seamless and efficient. </a:t>
            </a:r>
          </a:p>
          <a:p>
            <a:pPr lvl="2">
              <a:lnSpc>
                <a:spcPts val="1100"/>
              </a:lnSpc>
              <a:spcAft>
                <a:spcPts val="300"/>
              </a:spcAft>
            </a:pPr>
            <a:r>
              <a:rPr lang="en-US" dirty="0"/>
              <a:t>Centralized data acquisition and storage has eliminated the need for hard paper files to meet the extensive back up data</a:t>
            </a:r>
            <a:br>
              <a:rPr lang="en-US" dirty="0"/>
            </a:br>
            <a:r>
              <a:rPr lang="en-US" dirty="0"/>
              <a:t>retention requirements. </a:t>
            </a:r>
          </a:p>
          <a:p>
            <a:pPr lvl="2">
              <a:lnSpc>
                <a:spcPts val="1100"/>
              </a:lnSpc>
              <a:spcAft>
                <a:spcPts val="300"/>
              </a:spcAft>
            </a:pPr>
            <a:r>
              <a:rPr lang="en-US" dirty="0"/>
              <a:t>The solution’s trending and tuning capabilities have enabled Boise Cascade to realize a 10% improvement in fuel consumption of the hog fuel boilers. </a:t>
            </a:r>
          </a:p>
        </p:txBody>
      </p:sp>
      <p:sp>
        <p:nvSpPr>
          <p:cNvPr id="7" name="Text Placeholder 6"/>
          <p:cNvSpPr>
            <a:spLocks noGrp="1"/>
          </p:cNvSpPr>
          <p:nvPr>
            <p:ph type="body" sz="quarter" idx="15"/>
          </p:nvPr>
        </p:nvSpPr>
        <p:spPr/>
        <p:txBody>
          <a:bodyPr/>
          <a:lstStyle/>
          <a:p>
            <a:r>
              <a:rPr lang="en-US" dirty="0"/>
              <a:t>Boise Cascade</a:t>
            </a:r>
            <a:br>
              <a:rPr lang="en-US" dirty="0"/>
            </a:br>
            <a:r>
              <a:rPr lang="en-US" sz="1400" dirty="0">
                <a:solidFill>
                  <a:schemeClr val="accent2"/>
                </a:solidFill>
              </a:rPr>
              <a:t>Elgin, Oregon</a:t>
            </a:r>
          </a:p>
        </p:txBody>
      </p:sp>
      <p:sp>
        <p:nvSpPr>
          <p:cNvPr id="8" name="Text Placeholder 7"/>
          <p:cNvSpPr>
            <a:spLocks noGrp="1"/>
          </p:cNvSpPr>
          <p:nvPr>
            <p:ph type="body" sz="quarter" idx="16"/>
          </p:nvPr>
        </p:nvSpPr>
        <p:spPr/>
        <p:txBody>
          <a:bodyPr/>
          <a:lstStyle/>
          <a:p>
            <a:r>
              <a:rPr lang="en-US" dirty="0"/>
              <a:t>Industry: Pulp and Paper</a:t>
            </a:r>
          </a:p>
          <a:p>
            <a:r>
              <a:rPr lang="en-US" dirty="0"/>
              <a:t>Products: InTouch HMI, Process Historian</a:t>
            </a:r>
          </a:p>
          <a:p>
            <a:r>
              <a:rPr lang="en-US" b="0" dirty="0">
                <a:solidFill>
                  <a:schemeClr val="tx1">
                    <a:lumMod val="65000"/>
                    <a:lumOff val="35000"/>
                  </a:schemeClr>
                </a:solidFill>
              </a:rPr>
              <a:t>“Our confidence in the integrity of the data we get from Wonderware InTouch helps in the success of our future business decisions. We feel that the supportability of new versions is unmatched when compared to other products</a:t>
            </a:r>
            <a:r>
              <a:rPr lang="en-US" sz="1000" b="0" dirty="0">
                <a:solidFill>
                  <a:schemeClr val="tx1">
                    <a:lumMod val="65000"/>
                    <a:lumOff val="35000"/>
                  </a:schemeClr>
                </a:solidFill>
              </a:rPr>
              <a:t>.” </a:t>
            </a:r>
          </a:p>
          <a:p>
            <a:r>
              <a:rPr lang="en-US" dirty="0"/>
              <a:t>Scott Noble, </a:t>
            </a:r>
            <a:r>
              <a:rPr lang="en-US" b="0" dirty="0"/>
              <a:t>Boise Cascade Computer Control Specialist/ Data Manager </a:t>
            </a:r>
            <a:endParaRPr lang="en-US" dirty="0"/>
          </a:p>
          <a:p>
            <a:endParaRPr lang="en-US" dirty="0"/>
          </a:p>
        </p:txBody>
      </p:sp>
      <p:grpSp>
        <p:nvGrpSpPr>
          <p:cNvPr id="11" name="Group 10">
            <a:extLst>
              <a:ext uri="{FF2B5EF4-FFF2-40B4-BE49-F238E27FC236}">
                <a16:creationId xmlns:a16="http://schemas.microsoft.com/office/drawing/2014/main" xmlns="" id="{33D4D05B-C916-4C41-A397-427A950DC22C}"/>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F0A8FB3B-6E49-2047-93BD-F035E5BA3F57}"/>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68D14246-E41F-684B-B115-E4B84A88BECD}"/>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953AC640-F9BF-5B43-8576-7F41993582B0}"/>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0" name="Slide Number Placeholder 9">
            <a:extLst>
              <a:ext uri="{FF2B5EF4-FFF2-40B4-BE49-F238E27FC236}">
                <a16:creationId xmlns:a16="http://schemas.microsoft.com/office/drawing/2014/main" xmlns="" id="{B9C45678-7219-2142-B237-6DF22E887A22}"/>
              </a:ext>
            </a:extLst>
          </p:cNvPr>
          <p:cNvSpPr>
            <a:spLocks noGrp="1"/>
          </p:cNvSpPr>
          <p:nvPr>
            <p:ph type="sldNum" sz="quarter" idx="4"/>
          </p:nvPr>
        </p:nvSpPr>
        <p:spPr/>
        <p:txBody>
          <a:bodyPr/>
          <a:lstStyle/>
          <a:p>
            <a:r>
              <a:rPr lang="en-US"/>
              <a:t>Page </a:t>
            </a:r>
            <a:fld id="{5A9C12DC-491F-9444-86A2-13AC5C62A2FC}" type="slidenum">
              <a:rPr lang="en-US" smtClean="0"/>
              <a:pPr/>
              <a:t>170</a:t>
            </a:fld>
            <a:endParaRPr lang="en-US" dirty="0"/>
          </a:p>
        </p:txBody>
      </p:sp>
      <p:sp>
        <p:nvSpPr>
          <p:cNvPr id="16" name="Footer Placeholder 15">
            <a:extLst>
              <a:ext uri="{FF2B5EF4-FFF2-40B4-BE49-F238E27FC236}">
                <a16:creationId xmlns:a16="http://schemas.microsoft.com/office/drawing/2014/main" xmlns="" id="{F33FC232-F465-B549-BDBB-EA37987DCED6}"/>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E5316772-9242-C647-A52F-48468F7DFF25}"/>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08630718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793"/>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70" y="0"/>
            <a:ext cx="4577717" cy="2903844"/>
          </a:xfrm>
          <a:prstGeom prst="rect">
            <a:avLst/>
          </a:prstGeom>
          <a:noFill/>
          <a:ln>
            <a:noFill/>
          </a:ln>
        </p:spPr>
      </p:pic>
      <p:sp>
        <p:nvSpPr>
          <p:cNvPr id="4" name="Content Placeholder 3"/>
          <p:cNvSpPr>
            <a:spLocks noGrp="1"/>
          </p:cNvSpPr>
          <p:nvPr>
            <p:ph sz="quarter" idx="11"/>
          </p:nvPr>
        </p:nvSpPr>
        <p:spPr>
          <a:xfrm>
            <a:off x="252413" y="1050317"/>
            <a:ext cx="3874542" cy="3418927"/>
          </a:xfrm>
        </p:spPr>
        <p:txBody>
          <a:bodyPr/>
          <a:lstStyle/>
          <a:p>
            <a:r>
              <a:rPr lang="en-US" sz="900" dirty="0"/>
              <a:t>Goals</a:t>
            </a:r>
          </a:p>
          <a:p>
            <a:pPr lvl="2"/>
            <a:r>
              <a:rPr lang="en-US" dirty="0"/>
              <a:t>Reduce standard deviation of basis weight and moisture </a:t>
            </a:r>
          </a:p>
          <a:p>
            <a:pPr lvl="2"/>
            <a:r>
              <a:rPr lang="en-US" dirty="0"/>
              <a:t>Automate controls and save time, maintain spec and ensure </a:t>
            </a:r>
            <a:br>
              <a:rPr lang="en-US" dirty="0"/>
            </a:br>
            <a:r>
              <a:rPr lang="en-US" dirty="0"/>
              <a:t>product consistency </a:t>
            </a:r>
          </a:p>
          <a:p>
            <a:pPr lvl="2"/>
            <a:r>
              <a:rPr lang="en-US" dirty="0"/>
              <a:t>Increase uptime, greater overall capacity utilization and lower </a:t>
            </a:r>
            <a:br>
              <a:rPr lang="en-US" dirty="0"/>
            </a:br>
            <a:r>
              <a:rPr lang="en-US" dirty="0"/>
              <a:t>maintenance costs </a:t>
            </a:r>
          </a:p>
          <a:p>
            <a:r>
              <a:rPr lang="en-US" sz="900" dirty="0"/>
              <a:t>Challenges</a:t>
            </a:r>
          </a:p>
          <a:p>
            <a:pPr lvl="2"/>
            <a:r>
              <a:rPr lang="en-US" dirty="0"/>
              <a:t>Update outdated controls at the </a:t>
            </a:r>
            <a:r>
              <a:rPr lang="en-US" dirty="0" err="1"/>
              <a:t>Eau</a:t>
            </a:r>
            <a:r>
              <a:rPr lang="en-US" dirty="0"/>
              <a:t> Claire mill and continue to strength </a:t>
            </a:r>
            <a:br>
              <a:rPr lang="en-US" dirty="0"/>
            </a:br>
            <a:r>
              <a:rPr lang="en-US" dirty="0"/>
              <a:t>its position in the increasingly competitive global paper industry </a:t>
            </a:r>
          </a:p>
          <a:p>
            <a:r>
              <a:rPr lang="en-US" sz="900" dirty="0"/>
              <a:t>Results</a:t>
            </a:r>
          </a:p>
          <a:p>
            <a:pPr lvl="2"/>
            <a:r>
              <a:rPr lang="en-US" dirty="0"/>
              <a:t>Improved product quality reduced breakage, resulting in improved uptime, greater overall capacity utilization, and lower maintenance costs </a:t>
            </a:r>
          </a:p>
          <a:p>
            <a:pPr lvl="2"/>
            <a:r>
              <a:rPr lang="en-US" dirty="0"/>
              <a:t>The multivariable expert adaptive control brings greater efficiency in energy utilization, improves waste and discharge handling. </a:t>
            </a:r>
          </a:p>
          <a:p>
            <a:pPr lvl="2"/>
            <a:r>
              <a:rPr lang="en-US" dirty="0"/>
              <a:t>New system prevents to the corrosive environment at the mill floor </a:t>
            </a:r>
          </a:p>
        </p:txBody>
      </p:sp>
      <p:sp>
        <p:nvSpPr>
          <p:cNvPr id="7" name="Text Placeholder 6"/>
          <p:cNvSpPr>
            <a:spLocks noGrp="1"/>
          </p:cNvSpPr>
          <p:nvPr>
            <p:ph type="body" sz="quarter" idx="15"/>
          </p:nvPr>
        </p:nvSpPr>
        <p:spPr/>
        <p:txBody>
          <a:bodyPr/>
          <a:lstStyle/>
          <a:p>
            <a:r>
              <a:rPr lang="en-US" dirty="0"/>
              <a:t>Cascades Tissue Group</a:t>
            </a:r>
            <a:br>
              <a:rPr lang="en-US" dirty="0"/>
            </a:br>
            <a:r>
              <a:rPr lang="en-US" sz="1400" dirty="0" err="1">
                <a:solidFill>
                  <a:schemeClr val="accent2"/>
                </a:solidFill>
              </a:rPr>
              <a:t>Eau</a:t>
            </a:r>
            <a:r>
              <a:rPr lang="en-US" sz="1400" dirty="0">
                <a:solidFill>
                  <a:schemeClr val="accent2"/>
                </a:solidFill>
              </a:rPr>
              <a:t> Claire, </a:t>
            </a:r>
            <a:r>
              <a:rPr lang="en-US" sz="1400" dirty="0" err="1">
                <a:solidFill>
                  <a:schemeClr val="accent2"/>
                </a:solidFill>
              </a:rPr>
              <a:t>Wisonsin</a:t>
            </a:r>
            <a:r>
              <a:rPr lang="en-US" sz="1400" dirty="0">
                <a:solidFill>
                  <a:schemeClr val="accent2"/>
                </a:solidFill>
              </a:rPr>
              <a:t> </a:t>
            </a:r>
          </a:p>
          <a:p>
            <a:r>
              <a:rPr lang="en-US" dirty="0"/>
              <a:t> </a:t>
            </a:r>
          </a:p>
          <a:p>
            <a:endParaRPr lang="en-US" dirty="0"/>
          </a:p>
        </p:txBody>
      </p:sp>
      <p:sp>
        <p:nvSpPr>
          <p:cNvPr id="8" name="Text Placeholder 7"/>
          <p:cNvSpPr>
            <a:spLocks noGrp="1"/>
          </p:cNvSpPr>
          <p:nvPr>
            <p:ph type="body" sz="quarter" idx="16"/>
          </p:nvPr>
        </p:nvSpPr>
        <p:spPr/>
        <p:txBody>
          <a:bodyPr/>
          <a:lstStyle/>
          <a:p>
            <a:r>
              <a:rPr lang="en-US" dirty="0"/>
              <a:t>Industry: Pulp and Paper</a:t>
            </a:r>
          </a:p>
          <a:p>
            <a:r>
              <a:rPr lang="en-US" dirty="0"/>
              <a:t>Products: System Platform, Process Historian, Industrial Computers,</a:t>
            </a:r>
            <a:br>
              <a:rPr lang="en-US" dirty="0"/>
            </a:br>
            <a:r>
              <a:rPr lang="en-US" dirty="0"/>
              <a:t>InTouch HMI  (Standard Edition)</a:t>
            </a:r>
          </a:p>
          <a:p>
            <a:r>
              <a:rPr lang="en-US" b="0" dirty="0">
                <a:solidFill>
                  <a:schemeClr val="tx1">
                    <a:lumMod val="65000"/>
                    <a:lumOff val="35000"/>
                  </a:schemeClr>
                </a:solidFill>
              </a:rPr>
              <a:t>“The level of engineering startup, system commissioning, and site support from the AVEVA Operations Management application engineers, service engineers, and technical team was outstanding.” </a:t>
            </a:r>
            <a:endParaRPr lang="en-US" dirty="0"/>
          </a:p>
          <a:p>
            <a:r>
              <a:rPr lang="en-US" dirty="0"/>
              <a:t>Mike Armstrong, </a:t>
            </a:r>
            <a:r>
              <a:rPr lang="en-US" b="0" dirty="0"/>
              <a:t>Electrical and Instrumentation Manager </a:t>
            </a:r>
            <a:endParaRPr lang="en-US" dirty="0"/>
          </a:p>
          <a:p>
            <a:endParaRPr lang="en-US" dirty="0"/>
          </a:p>
        </p:txBody>
      </p:sp>
      <p:grpSp>
        <p:nvGrpSpPr>
          <p:cNvPr id="11" name="Group 10">
            <a:extLst>
              <a:ext uri="{FF2B5EF4-FFF2-40B4-BE49-F238E27FC236}">
                <a16:creationId xmlns:a16="http://schemas.microsoft.com/office/drawing/2014/main" xmlns="" id="{2FE675D7-A699-D64A-B5F5-BF783620C565}"/>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7CFA012E-9233-AC4A-BC1D-FE0B8C34937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0A425A2F-A92C-F948-A223-102DF2CF752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714FDD97-17D4-E747-9186-E89AB906BB8E}"/>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B75EDC50-0376-2F4B-A3FD-8BAB72CD8EBD}"/>
              </a:ext>
            </a:extLst>
          </p:cNvPr>
          <p:cNvSpPr>
            <a:spLocks noGrp="1"/>
          </p:cNvSpPr>
          <p:nvPr>
            <p:ph type="sldNum" sz="quarter" idx="4"/>
          </p:nvPr>
        </p:nvSpPr>
        <p:spPr/>
        <p:txBody>
          <a:bodyPr/>
          <a:lstStyle/>
          <a:p>
            <a:r>
              <a:rPr lang="en-US"/>
              <a:t>Page </a:t>
            </a:r>
            <a:fld id="{5A9C12DC-491F-9444-86A2-13AC5C62A2FC}" type="slidenum">
              <a:rPr lang="en-US" smtClean="0"/>
              <a:pPr/>
              <a:t>171</a:t>
            </a:fld>
            <a:endParaRPr lang="en-US" dirty="0"/>
          </a:p>
        </p:txBody>
      </p:sp>
      <p:sp>
        <p:nvSpPr>
          <p:cNvPr id="16" name="Footer Placeholder 15">
            <a:extLst>
              <a:ext uri="{FF2B5EF4-FFF2-40B4-BE49-F238E27FC236}">
                <a16:creationId xmlns:a16="http://schemas.microsoft.com/office/drawing/2014/main" xmlns="" id="{F33F069F-239A-5649-8DE9-C52AC38A2397}"/>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1D57AF4F-34B0-EC47-9AEC-7972BCE667D7}"/>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7314243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3271" y="676"/>
            <a:ext cx="4577717" cy="2903845"/>
          </a:xfrm>
          <a:prstGeom prst="rect">
            <a:avLst/>
          </a:prstGeom>
        </p:spPr>
      </p:pic>
      <p:sp>
        <p:nvSpPr>
          <p:cNvPr id="4" name="Content Placeholder 3"/>
          <p:cNvSpPr>
            <a:spLocks noGrp="1"/>
          </p:cNvSpPr>
          <p:nvPr>
            <p:ph sz="quarter" idx="11"/>
          </p:nvPr>
        </p:nvSpPr>
        <p:spPr/>
        <p:txBody>
          <a:bodyPr/>
          <a:lstStyle/>
          <a:p>
            <a:pPr>
              <a:spcAft>
                <a:spcPts val="300"/>
              </a:spcAft>
            </a:pPr>
            <a:r>
              <a:rPr lang="en-US" sz="900" dirty="0"/>
              <a:t>Goals</a:t>
            </a:r>
          </a:p>
          <a:p>
            <a:pPr lvl="2">
              <a:spcAft>
                <a:spcPts val="300"/>
              </a:spcAft>
            </a:pPr>
            <a:r>
              <a:rPr lang="en-US" dirty="0"/>
              <a:t>Integration of the visualization-points;</a:t>
            </a:r>
          </a:p>
          <a:p>
            <a:pPr lvl="2">
              <a:spcAft>
                <a:spcPts val="300"/>
              </a:spcAft>
            </a:pPr>
            <a:r>
              <a:rPr lang="en-US" dirty="0"/>
              <a:t>Monitoring and control via a centralized</a:t>
            </a:r>
          </a:p>
          <a:p>
            <a:pPr lvl="2">
              <a:spcAft>
                <a:spcPts val="300"/>
              </a:spcAft>
            </a:pPr>
            <a:r>
              <a:rPr lang="en-US" dirty="0"/>
              <a:t>control station;</a:t>
            </a:r>
          </a:p>
          <a:p>
            <a:pPr lvl="2">
              <a:spcAft>
                <a:spcPts val="300"/>
              </a:spcAft>
            </a:pPr>
            <a:r>
              <a:rPr lang="en-US" dirty="0"/>
              <a:t>High availability of the entire system; </a:t>
            </a:r>
          </a:p>
          <a:p>
            <a:pPr lvl="2">
              <a:spcAft>
                <a:spcPts val="300"/>
              </a:spcAft>
            </a:pPr>
            <a:r>
              <a:rPr lang="en-US" dirty="0"/>
              <a:t>Standardization</a:t>
            </a:r>
          </a:p>
          <a:p>
            <a:pPr>
              <a:spcAft>
                <a:spcPts val="300"/>
              </a:spcAft>
            </a:pPr>
            <a:r>
              <a:rPr lang="en-US" sz="900" dirty="0"/>
              <a:t>Challenges</a:t>
            </a:r>
          </a:p>
          <a:p>
            <a:pPr lvl="2">
              <a:spcAft>
                <a:spcPts val="300"/>
              </a:spcAft>
            </a:pPr>
            <a:r>
              <a:rPr lang="en-US" dirty="0"/>
              <a:t>No integration of the existing visualization applications;</a:t>
            </a:r>
          </a:p>
          <a:p>
            <a:pPr lvl="2">
              <a:spcAft>
                <a:spcPts val="300"/>
              </a:spcAft>
            </a:pPr>
            <a:r>
              <a:rPr lang="en-US" dirty="0"/>
              <a:t>No central monitoring;</a:t>
            </a:r>
          </a:p>
          <a:p>
            <a:pPr lvl="2">
              <a:spcAft>
                <a:spcPts val="300"/>
              </a:spcAft>
            </a:pPr>
            <a:r>
              <a:rPr lang="en-US" dirty="0"/>
              <a:t>High maintenance and administration costs.</a:t>
            </a:r>
          </a:p>
          <a:p>
            <a:pPr>
              <a:spcAft>
                <a:spcPts val="300"/>
              </a:spcAft>
            </a:pPr>
            <a:r>
              <a:rPr lang="en-US" sz="900" dirty="0"/>
              <a:t> Results</a:t>
            </a:r>
          </a:p>
          <a:p>
            <a:pPr lvl="2">
              <a:spcAft>
                <a:spcPts val="300"/>
              </a:spcAft>
            </a:pPr>
            <a:r>
              <a:rPr lang="en-US" dirty="0"/>
              <a:t>Integrated data points;</a:t>
            </a:r>
          </a:p>
          <a:p>
            <a:pPr lvl="2">
              <a:spcAft>
                <a:spcPts val="300"/>
              </a:spcAft>
            </a:pPr>
            <a:r>
              <a:rPr lang="en-US" dirty="0"/>
              <a:t>Uniform end even processes;</a:t>
            </a:r>
          </a:p>
          <a:p>
            <a:pPr lvl="2">
              <a:spcAft>
                <a:spcPts val="300"/>
              </a:spcAft>
            </a:pPr>
            <a:r>
              <a:rPr lang="en-US" dirty="0"/>
              <a:t>Uninterrupted data collection;</a:t>
            </a:r>
          </a:p>
          <a:p>
            <a:pPr lvl="2">
              <a:spcAft>
                <a:spcPts val="300"/>
              </a:spcAft>
            </a:pPr>
            <a:r>
              <a:rPr lang="en-US" dirty="0"/>
              <a:t>Standardization;</a:t>
            </a:r>
          </a:p>
          <a:p>
            <a:pPr lvl="2">
              <a:spcAft>
                <a:spcPts val="300"/>
              </a:spcAft>
            </a:pPr>
            <a:r>
              <a:rPr lang="en-US" dirty="0"/>
              <a:t>High system availability;</a:t>
            </a:r>
          </a:p>
          <a:p>
            <a:pPr lvl="2">
              <a:spcAft>
                <a:spcPts val="300"/>
              </a:spcAft>
            </a:pPr>
            <a:r>
              <a:rPr lang="en-US" dirty="0"/>
              <a:t>Constantly high and well-balanced product quality</a:t>
            </a:r>
          </a:p>
          <a:p>
            <a:pPr lvl="2">
              <a:spcAft>
                <a:spcPts val="300"/>
              </a:spcAft>
            </a:pPr>
            <a:r>
              <a:rPr lang="en-US" dirty="0"/>
              <a:t>Increased security and environmental protection</a:t>
            </a:r>
          </a:p>
        </p:txBody>
      </p:sp>
      <p:sp>
        <p:nvSpPr>
          <p:cNvPr id="7" name="Text Placeholder 6"/>
          <p:cNvSpPr>
            <a:spLocks noGrp="1"/>
          </p:cNvSpPr>
          <p:nvPr>
            <p:ph type="body" sz="quarter" idx="15"/>
          </p:nvPr>
        </p:nvSpPr>
        <p:spPr/>
        <p:txBody>
          <a:bodyPr/>
          <a:lstStyle/>
          <a:p>
            <a:r>
              <a:rPr lang="en-US" dirty="0"/>
              <a:t>Holcim (</a:t>
            </a:r>
            <a:r>
              <a:rPr lang="en-US" dirty="0" err="1"/>
              <a:t>Süddeutschland</a:t>
            </a:r>
            <a:r>
              <a:rPr lang="en-US" dirty="0"/>
              <a:t>) GmbH</a:t>
            </a:r>
          </a:p>
          <a:p>
            <a:r>
              <a:rPr lang="en-US" sz="1400" dirty="0">
                <a:solidFill>
                  <a:schemeClr val="accent2"/>
                </a:solidFill>
              </a:rPr>
              <a:t>Germany</a:t>
            </a:r>
          </a:p>
        </p:txBody>
      </p:sp>
      <p:sp>
        <p:nvSpPr>
          <p:cNvPr id="8" name="Text Placeholder 7"/>
          <p:cNvSpPr>
            <a:spLocks noGrp="1"/>
          </p:cNvSpPr>
          <p:nvPr>
            <p:ph type="body" sz="quarter" idx="16"/>
          </p:nvPr>
        </p:nvSpPr>
        <p:spPr/>
        <p:txBody>
          <a:bodyPr/>
          <a:lstStyle/>
          <a:p>
            <a:r>
              <a:rPr lang="en-US" dirty="0"/>
              <a:t>Industry: Process Engineering</a:t>
            </a:r>
          </a:p>
          <a:p>
            <a:r>
              <a:rPr lang="en-US" dirty="0"/>
              <a:t>Products: System Platform, InTouch HMI  (Standard Edition)</a:t>
            </a:r>
          </a:p>
          <a:p>
            <a:r>
              <a:rPr lang="en-US" b="0" dirty="0">
                <a:solidFill>
                  <a:schemeClr val="tx1">
                    <a:lumMod val="65000"/>
                    <a:lumOff val="35000"/>
                  </a:schemeClr>
                </a:solidFill>
              </a:rPr>
              <a:t>“A clear increase regarding the integration and implementation- efficiency could be noticed right from the start.”</a:t>
            </a:r>
            <a:endParaRPr lang="en-US" dirty="0"/>
          </a:p>
          <a:p>
            <a:r>
              <a:rPr lang="en-US" dirty="0"/>
              <a:t>Egon </a:t>
            </a:r>
            <a:r>
              <a:rPr lang="en-US" dirty="0" err="1"/>
              <a:t>Schlaich</a:t>
            </a:r>
            <a:r>
              <a:rPr lang="en-US" dirty="0"/>
              <a:t>, </a:t>
            </a:r>
            <a:r>
              <a:rPr lang="en-US" b="0" dirty="0"/>
              <a:t>Project Manager, Holcim</a:t>
            </a:r>
          </a:p>
        </p:txBody>
      </p:sp>
      <p:grpSp>
        <p:nvGrpSpPr>
          <p:cNvPr id="10" name="Group 9">
            <a:extLst>
              <a:ext uri="{FF2B5EF4-FFF2-40B4-BE49-F238E27FC236}">
                <a16:creationId xmlns:a16="http://schemas.microsoft.com/office/drawing/2014/main" xmlns="" id="{B56685F8-D391-104D-BD30-D9BD97F7B4B1}"/>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DB938376-C926-E847-84E3-AF3C4B1B2846}"/>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8878553D-4984-0B4B-BD9F-5838E5E8BA4A}"/>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C2FE1FFB-79A0-BA43-9ECF-9D87672439D6}"/>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42555E59-B5C2-D640-8BF8-9CBDF0D11FF2}"/>
              </a:ext>
            </a:extLst>
          </p:cNvPr>
          <p:cNvSpPr>
            <a:spLocks noGrp="1"/>
          </p:cNvSpPr>
          <p:nvPr>
            <p:ph type="sldNum" sz="quarter" idx="4"/>
          </p:nvPr>
        </p:nvSpPr>
        <p:spPr/>
        <p:txBody>
          <a:bodyPr/>
          <a:lstStyle/>
          <a:p>
            <a:r>
              <a:rPr lang="en-US"/>
              <a:t>Page </a:t>
            </a:r>
            <a:fld id="{5A9C12DC-491F-9444-86A2-13AC5C62A2FC}" type="slidenum">
              <a:rPr lang="en-US" smtClean="0"/>
              <a:pPr/>
              <a:t>172</a:t>
            </a:fld>
            <a:endParaRPr lang="en-US" dirty="0"/>
          </a:p>
        </p:txBody>
      </p:sp>
      <p:sp>
        <p:nvSpPr>
          <p:cNvPr id="15" name="Footer Placeholder 14">
            <a:extLst>
              <a:ext uri="{FF2B5EF4-FFF2-40B4-BE49-F238E27FC236}">
                <a16:creationId xmlns:a16="http://schemas.microsoft.com/office/drawing/2014/main" xmlns="" id="{3BDE4161-89B1-934D-8E19-4E3F57DA9AD9}"/>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extLst>
              <a:ext uri="{FF2B5EF4-FFF2-40B4-BE49-F238E27FC236}">
                <a16:creationId xmlns:a16="http://schemas.microsoft.com/office/drawing/2014/main" xmlns="" id="{C1A8BFC6-3B4B-4544-A7AB-80B1FDF89F2A}"/>
              </a:ext>
            </a:extLst>
          </p:cNvPr>
          <p:cNvSpPr/>
          <p:nvPr/>
        </p:nvSpPr>
        <p:spPr>
          <a:xfrm>
            <a:off x="4802345" y="4384717"/>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18153645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3271" y="2575"/>
            <a:ext cx="4577717" cy="2903844"/>
          </a:xfrm>
          <a:prstGeom prst="rect">
            <a:avLst/>
          </a:prstGeom>
        </p:spPr>
      </p:pic>
      <p:sp>
        <p:nvSpPr>
          <p:cNvPr id="4" name="Content Placeholder 3"/>
          <p:cNvSpPr>
            <a:spLocks noGrp="1"/>
          </p:cNvSpPr>
          <p:nvPr>
            <p:ph sz="quarter" idx="11"/>
          </p:nvPr>
        </p:nvSpPr>
        <p:spPr/>
        <p:txBody>
          <a:bodyPr/>
          <a:lstStyle/>
          <a:p>
            <a:r>
              <a:rPr lang="en-US" sz="900" dirty="0"/>
              <a:t>Goals</a:t>
            </a:r>
          </a:p>
          <a:p>
            <a:pPr lvl="2"/>
            <a:r>
              <a:rPr lang="en-US" dirty="0"/>
              <a:t>Ensure excellent quality in the production of photovoltaic panels</a:t>
            </a:r>
          </a:p>
          <a:p>
            <a:pPr lvl="2"/>
            <a:r>
              <a:rPr lang="en-US" dirty="0"/>
              <a:t>Real-time action on deviations and negative trends in production</a:t>
            </a:r>
          </a:p>
          <a:p>
            <a:r>
              <a:rPr lang="en-US" sz="900" dirty="0"/>
              <a:t>Challenges</a:t>
            </a:r>
          </a:p>
          <a:p>
            <a:pPr lvl="2"/>
            <a:r>
              <a:rPr lang="en-US" dirty="0"/>
              <a:t>Constant and accurate control of environmental parameters in photovoltaic panel production areas</a:t>
            </a:r>
          </a:p>
          <a:p>
            <a:pPr lvl="2"/>
            <a:r>
              <a:rPr lang="en-US" dirty="0"/>
              <a:t>Traceability across the manufacturing process </a:t>
            </a:r>
          </a:p>
          <a:p>
            <a:pPr lvl="2"/>
            <a:r>
              <a:rPr lang="en-US" dirty="0"/>
              <a:t>Integration of plant automation systems with</a:t>
            </a:r>
            <a:br>
              <a:rPr lang="en-US" dirty="0"/>
            </a:br>
            <a:r>
              <a:rPr lang="en-US" dirty="0"/>
              <a:t>enterprise management system (ERP) </a:t>
            </a:r>
          </a:p>
          <a:p>
            <a:pPr lvl="2"/>
            <a:r>
              <a:rPr lang="en-US" dirty="0"/>
              <a:t>Diversified access to manufacturing information at different levels </a:t>
            </a:r>
            <a:br>
              <a:rPr lang="en-US" dirty="0"/>
            </a:br>
            <a:r>
              <a:rPr lang="en-US" dirty="0"/>
              <a:t>of the organization</a:t>
            </a:r>
          </a:p>
          <a:p>
            <a:r>
              <a:rPr lang="en-US" sz="900" dirty="0"/>
              <a:t>Results</a:t>
            </a:r>
          </a:p>
          <a:p>
            <a:pPr lvl="2"/>
            <a:r>
              <a:rPr lang="en-US" dirty="0"/>
              <a:t>Monitoring of real plant performance to eliminate possible inefficiencies</a:t>
            </a:r>
          </a:p>
          <a:p>
            <a:pPr lvl="2"/>
            <a:r>
              <a:rPr lang="en-US" dirty="0"/>
              <a:t>Reduction of manufacturing waste</a:t>
            </a:r>
          </a:p>
          <a:p>
            <a:pPr lvl="2"/>
            <a:endParaRPr lang="en-US" dirty="0"/>
          </a:p>
          <a:p>
            <a:pPr lvl="2"/>
            <a:endParaRPr lang="en-US" dirty="0"/>
          </a:p>
          <a:p>
            <a:pPr lvl="2"/>
            <a:endParaRPr lang="en-US" dirty="0"/>
          </a:p>
          <a:p>
            <a:pPr lvl="2"/>
            <a:endParaRPr lang="en-US" dirty="0"/>
          </a:p>
        </p:txBody>
      </p:sp>
      <p:sp>
        <p:nvSpPr>
          <p:cNvPr id="7" name="Text Placeholder 6"/>
          <p:cNvSpPr>
            <a:spLocks noGrp="1"/>
          </p:cNvSpPr>
          <p:nvPr>
            <p:ph type="body" sz="quarter" idx="15"/>
          </p:nvPr>
        </p:nvSpPr>
        <p:spPr/>
        <p:txBody>
          <a:bodyPr/>
          <a:lstStyle/>
          <a:p>
            <a:r>
              <a:rPr lang="en-US" dirty="0" err="1"/>
              <a:t>Meridionale</a:t>
            </a:r>
            <a:r>
              <a:rPr lang="en-US" dirty="0"/>
              <a:t> </a:t>
            </a:r>
            <a:r>
              <a:rPr lang="en-US" dirty="0" err="1"/>
              <a:t>Impianti</a:t>
            </a:r>
            <a:r>
              <a:rPr lang="en-US" dirty="0"/>
              <a:t> S.P.A.</a:t>
            </a:r>
          </a:p>
          <a:p>
            <a:r>
              <a:rPr lang="en-US" sz="1400" dirty="0">
                <a:solidFill>
                  <a:schemeClr val="accent2"/>
                </a:solidFill>
              </a:rPr>
              <a:t>Italy</a:t>
            </a:r>
          </a:p>
        </p:txBody>
      </p:sp>
      <p:sp>
        <p:nvSpPr>
          <p:cNvPr id="8" name="Text Placeholder 7"/>
          <p:cNvSpPr>
            <a:spLocks noGrp="1"/>
          </p:cNvSpPr>
          <p:nvPr>
            <p:ph type="body" sz="quarter" idx="16"/>
          </p:nvPr>
        </p:nvSpPr>
        <p:spPr/>
        <p:txBody>
          <a:bodyPr/>
          <a:lstStyle/>
          <a:p>
            <a:r>
              <a:rPr lang="en-US" dirty="0"/>
              <a:t>Industry: Discrete Manufacturing</a:t>
            </a:r>
          </a:p>
          <a:p>
            <a:r>
              <a:rPr lang="en-US" dirty="0"/>
              <a:t>Products: System Platform</a:t>
            </a:r>
          </a:p>
          <a:p>
            <a:r>
              <a:rPr lang="en-US" b="0" dirty="0">
                <a:solidFill>
                  <a:schemeClr val="tx1">
                    <a:lumMod val="65000"/>
                    <a:lumOff val="35000"/>
                  </a:schemeClr>
                </a:solidFill>
              </a:rPr>
              <a:t>“Through the extensive monitoring of manufacturing stages, we have significantly reduced wastes that have a negative impact on efficiency and production costs.”</a:t>
            </a:r>
            <a:endParaRPr lang="en-US" dirty="0"/>
          </a:p>
          <a:p>
            <a:r>
              <a:rPr lang="en-US" dirty="0"/>
              <a:t>Giovanni Raffa, </a:t>
            </a:r>
            <a:r>
              <a:rPr lang="en-US" b="0" dirty="0"/>
              <a:t>Business Development Manager, </a:t>
            </a:r>
            <a:r>
              <a:rPr lang="en-US" b="0" dirty="0" err="1"/>
              <a:t>Meridionale</a:t>
            </a:r>
            <a:r>
              <a:rPr lang="en-US" b="0" dirty="0"/>
              <a:t> </a:t>
            </a:r>
            <a:r>
              <a:rPr lang="en-US" b="0" dirty="0" err="1"/>
              <a:t>Impianti</a:t>
            </a:r>
            <a:r>
              <a:rPr lang="en-US" b="0" dirty="0"/>
              <a:t> S.p.A.</a:t>
            </a:r>
          </a:p>
          <a:p>
            <a:endParaRPr lang="en-US" dirty="0"/>
          </a:p>
        </p:txBody>
      </p:sp>
      <p:grpSp>
        <p:nvGrpSpPr>
          <p:cNvPr id="10" name="Group 9">
            <a:extLst>
              <a:ext uri="{FF2B5EF4-FFF2-40B4-BE49-F238E27FC236}">
                <a16:creationId xmlns:a16="http://schemas.microsoft.com/office/drawing/2014/main" xmlns="" id="{1C0F97DD-6E91-574D-8015-3F1D4E79306E}"/>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E0680E6C-BA57-1F49-95F0-BDECADC64105}"/>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4007A17A-D584-B344-9787-224791402019}"/>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1C513C8F-0DD0-8042-A4A9-0EA1051B5025}"/>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C445C5C1-78E8-5645-ABD1-C259A547EE4A}"/>
              </a:ext>
            </a:extLst>
          </p:cNvPr>
          <p:cNvSpPr>
            <a:spLocks noGrp="1"/>
          </p:cNvSpPr>
          <p:nvPr>
            <p:ph type="sldNum" sz="quarter" idx="4"/>
          </p:nvPr>
        </p:nvSpPr>
        <p:spPr/>
        <p:txBody>
          <a:bodyPr/>
          <a:lstStyle/>
          <a:p>
            <a:r>
              <a:rPr lang="en-US"/>
              <a:t>Page </a:t>
            </a:r>
            <a:fld id="{5A9C12DC-491F-9444-86A2-13AC5C62A2FC}" type="slidenum">
              <a:rPr lang="en-US" smtClean="0"/>
              <a:pPr/>
              <a:t>173</a:t>
            </a:fld>
            <a:endParaRPr lang="en-US" dirty="0"/>
          </a:p>
        </p:txBody>
      </p:sp>
      <p:sp>
        <p:nvSpPr>
          <p:cNvPr id="15" name="Footer Placeholder 14">
            <a:extLst>
              <a:ext uri="{FF2B5EF4-FFF2-40B4-BE49-F238E27FC236}">
                <a16:creationId xmlns:a16="http://schemas.microsoft.com/office/drawing/2014/main" xmlns="" id="{17DCEB80-73E4-2D44-B188-CFD3789B8472}"/>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extLst>
              <a:ext uri="{FF2B5EF4-FFF2-40B4-BE49-F238E27FC236}">
                <a16:creationId xmlns:a16="http://schemas.microsoft.com/office/drawing/2014/main" xmlns="" id="{0D21E010-A9E7-D24C-BE1F-AF307DBD17A1}"/>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0095777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048"/>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2141" y="-4275"/>
            <a:ext cx="4535532" cy="2897625"/>
          </a:xfrm>
          <a:prstGeom prst="rect">
            <a:avLst/>
          </a:prstGeom>
          <a:noFill/>
          <a:ln>
            <a:noFill/>
          </a:ln>
        </p:spPr>
      </p:pic>
      <p:sp>
        <p:nvSpPr>
          <p:cNvPr id="4" name="Content Placeholder 3"/>
          <p:cNvSpPr>
            <a:spLocks noGrp="1"/>
          </p:cNvSpPr>
          <p:nvPr>
            <p:ph sz="quarter" idx="11"/>
          </p:nvPr>
        </p:nvSpPr>
        <p:spPr>
          <a:xfrm>
            <a:off x="252413" y="1050317"/>
            <a:ext cx="4111420" cy="3418927"/>
          </a:xfrm>
        </p:spPr>
        <p:txBody>
          <a:bodyPr/>
          <a:lstStyle/>
          <a:p>
            <a:pPr>
              <a:spcAft>
                <a:spcPts val="200"/>
              </a:spcAft>
            </a:pPr>
            <a:r>
              <a:rPr lang="en-US" sz="900" dirty="0"/>
              <a:t>Goals </a:t>
            </a:r>
          </a:p>
          <a:p>
            <a:pPr lvl="2">
              <a:lnSpc>
                <a:spcPct val="100000"/>
              </a:lnSpc>
              <a:spcAft>
                <a:spcPts val="200"/>
              </a:spcAft>
            </a:pPr>
            <a:r>
              <a:rPr lang="en-US" dirty="0"/>
              <a:t>Improve process efficiency and batch yields;</a:t>
            </a:r>
          </a:p>
          <a:p>
            <a:pPr lvl="2">
              <a:lnSpc>
                <a:spcPct val="100000"/>
              </a:lnSpc>
              <a:spcAft>
                <a:spcPts val="200"/>
              </a:spcAft>
            </a:pPr>
            <a:r>
              <a:rPr lang="en-US" dirty="0"/>
              <a:t>Reduce equipment and maintenance costs;</a:t>
            </a:r>
          </a:p>
          <a:p>
            <a:pPr lvl="2">
              <a:lnSpc>
                <a:spcPct val="100000"/>
              </a:lnSpc>
              <a:spcAft>
                <a:spcPts val="200"/>
              </a:spcAft>
            </a:pPr>
            <a:r>
              <a:rPr lang="en-US" dirty="0"/>
              <a:t>Improve pH measurement accuracy.</a:t>
            </a:r>
            <a:br>
              <a:rPr lang="en-US" dirty="0"/>
            </a:br>
            <a:endParaRPr lang="en-US" dirty="0"/>
          </a:p>
          <a:p>
            <a:pPr marL="6350" lvl="2" indent="0">
              <a:lnSpc>
                <a:spcPct val="100000"/>
              </a:lnSpc>
              <a:spcAft>
                <a:spcPts val="200"/>
              </a:spcAft>
              <a:buNone/>
            </a:pPr>
            <a:r>
              <a:rPr lang="en-US" dirty="0">
                <a:solidFill>
                  <a:srgbClr val="5482AB"/>
                </a:solidFill>
              </a:rPr>
              <a:t>Challenges </a:t>
            </a:r>
          </a:p>
          <a:p>
            <a:pPr lvl="2">
              <a:lnSpc>
                <a:spcPct val="100000"/>
              </a:lnSpc>
              <a:spcAft>
                <a:spcPts val="200"/>
              </a:spcAft>
            </a:pPr>
            <a:r>
              <a:rPr lang="en-US" dirty="0"/>
              <a:t>Improve the efficiency of the manufacturing process, specifically pH measurement within caustic solutions, without impacting the company bottom line.</a:t>
            </a:r>
            <a:br>
              <a:rPr lang="en-US" dirty="0"/>
            </a:br>
            <a:endParaRPr lang="en-US" dirty="0"/>
          </a:p>
          <a:p>
            <a:pPr marL="6350" lvl="2" indent="0">
              <a:lnSpc>
                <a:spcPct val="100000"/>
              </a:lnSpc>
              <a:spcAft>
                <a:spcPts val="200"/>
              </a:spcAft>
              <a:buNone/>
            </a:pPr>
            <a:r>
              <a:rPr lang="en-US" dirty="0">
                <a:solidFill>
                  <a:srgbClr val="5482AB"/>
                </a:solidFill>
              </a:rPr>
              <a:t>Results </a:t>
            </a:r>
          </a:p>
          <a:p>
            <a:pPr lvl="2">
              <a:lnSpc>
                <a:spcPct val="100000"/>
              </a:lnSpc>
              <a:spcAft>
                <a:spcPts val="200"/>
              </a:spcAft>
            </a:pPr>
            <a:r>
              <a:rPr lang="en-US" dirty="0"/>
              <a:t>Accurate pH measurement in demanding application,</a:t>
            </a:r>
            <a:br>
              <a:rPr lang="en-US" dirty="0"/>
            </a:br>
            <a:r>
              <a:rPr lang="en-US" dirty="0"/>
              <a:t>accurate to ±0.03 pH units</a:t>
            </a:r>
          </a:p>
          <a:p>
            <a:pPr lvl="2">
              <a:lnSpc>
                <a:spcPct val="100000"/>
              </a:lnSpc>
              <a:spcAft>
                <a:spcPts val="200"/>
              </a:spcAft>
            </a:pPr>
            <a:r>
              <a:rPr lang="en-US" dirty="0"/>
              <a:t>cGMP and FDA regulatory standards compliance and certification</a:t>
            </a:r>
          </a:p>
          <a:p>
            <a:pPr lvl="2">
              <a:lnSpc>
                <a:spcPct val="100000"/>
              </a:lnSpc>
              <a:spcAft>
                <a:spcPts val="200"/>
              </a:spcAft>
            </a:pPr>
            <a:r>
              <a:rPr lang="en-US" dirty="0"/>
              <a:t>Less time for pH adjustment, three hours rather than the 18 to 24 hours it previously took</a:t>
            </a:r>
          </a:p>
          <a:p>
            <a:pPr lvl="2">
              <a:lnSpc>
                <a:spcPct val="100000"/>
              </a:lnSpc>
              <a:spcAft>
                <a:spcPts val="200"/>
              </a:spcAft>
            </a:pPr>
            <a:r>
              <a:rPr lang="en-US" dirty="0"/>
              <a:t>Less sampling - no longer have to take 40 samples to the lab to confirm measurement accuracy — only one is needed now, as a matter of quality assurance protocol.</a:t>
            </a:r>
          </a:p>
        </p:txBody>
      </p:sp>
      <p:sp>
        <p:nvSpPr>
          <p:cNvPr id="7" name="Text Placeholder 6"/>
          <p:cNvSpPr>
            <a:spLocks noGrp="1"/>
          </p:cNvSpPr>
          <p:nvPr>
            <p:ph type="body" sz="quarter" idx="15"/>
          </p:nvPr>
        </p:nvSpPr>
        <p:spPr>
          <a:xfrm>
            <a:off x="252413" y="185739"/>
            <a:ext cx="3749675" cy="582888"/>
          </a:xfrm>
        </p:spPr>
        <p:txBody>
          <a:bodyPr/>
          <a:lstStyle/>
          <a:p>
            <a:r>
              <a:rPr lang="en-US" dirty="0" err="1"/>
              <a:t>Plascon</a:t>
            </a:r>
            <a:r>
              <a:rPr lang="en-US" dirty="0"/>
              <a:t> Paints</a:t>
            </a:r>
            <a:br>
              <a:rPr lang="en-US" dirty="0"/>
            </a:br>
            <a:r>
              <a:rPr lang="en-US" sz="1400" dirty="0">
                <a:solidFill>
                  <a:schemeClr val="accent2"/>
                </a:solidFill>
              </a:rPr>
              <a:t>North America</a:t>
            </a:r>
          </a:p>
          <a:p>
            <a:r>
              <a:rPr lang="en-US" dirty="0"/>
              <a:t> </a:t>
            </a:r>
          </a:p>
          <a:p>
            <a:endParaRPr lang="en-US" dirty="0"/>
          </a:p>
        </p:txBody>
      </p:sp>
      <p:sp>
        <p:nvSpPr>
          <p:cNvPr id="8" name="Text Placeholder 7"/>
          <p:cNvSpPr>
            <a:spLocks noGrp="1"/>
          </p:cNvSpPr>
          <p:nvPr>
            <p:ph type="body" sz="quarter" idx="16"/>
          </p:nvPr>
        </p:nvSpPr>
        <p:spPr/>
        <p:txBody>
          <a:bodyPr/>
          <a:lstStyle/>
          <a:p>
            <a:pPr lvl="0"/>
            <a:r>
              <a:rPr lang="en-US" dirty="0"/>
              <a:t>Industry: General Manufacturing</a:t>
            </a:r>
          </a:p>
          <a:p>
            <a:pPr lvl="0"/>
            <a:r>
              <a:rPr lang="en-US" dirty="0"/>
              <a:t>Products: InTouch HMI  (Standard Edition)</a:t>
            </a:r>
          </a:p>
          <a:p>
            <a:pPr lvl="0"/>
            <a:r>
              <a:rPr lang="en-US" b="0" dirty="0">
                <a:solidFill>
                  <a:schemeClr val="tx1">
                    <a:lumMod val="65000"/>
                    <a:lumOff val="35000"/>
                  </a:schemeClr>
                </a:solidFill>
              </a:rPr>
              <a:t>“We found many vendors that offered quality sensors, but was the only one that could provide a robust design that could stand up to all the reagents and solvents in our solutions.”</a:t>
            </a:r>
          </a:p>
          <a:p>
            <a:pPr lvl="0"/>
            <a:endParaRPr lang="en-US" sz="1000" b="0" dirty="0">
              <a:solidFill>
                <a:schemeClr val="tx1">
                  <a:lumMod val="65000"/>
                  <a:lumOff val="35000"/>
                </a:schemeClr>
              </a:solidFill>
            </a:endParaRPr>
          </a:p>
          <a:p>
            <a:pPr lvl="0"/>
            <a:endParaRPr lang="en-US" sz="1000" b="0" dirty="0">
              <a:solidFill>
                <a:schemeClr val="tx1">
                  <a:lumMod val="65000"/>
                  <a:lumOff val="35000"/>
                </a:schemeClr>
              </a:solidFill>
            </a:endParaRPr>
          </a:p>
        </p:txBody>
      </p:sp>
      <p:grpSp>
        <p:nvGrpSpPr>
          <p:cNvPr id="11" name="Group 10">
            <a:extLst>
              <a:ext uri="{FF2B5EF4-FFF2-40B4-BE49-F238E27FC236}">
                <a16:creationId xmlns:a16="http://schemas.microsoft.com/office/drawing/2014/main" xmlns="" id="{D129D204-16D1-8C4F-986D-96454D547B4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FC5E901-EE8B-0E4A-AFD0-3717785C0D7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709455A-4972-2D44-A0E0-B06DA0F123B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A5B01AD-8FB8-174D-929A-CED97221894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DDE003B2-5F12-A645-820F-3FC3E0E0267A}"/>
              </a:ext>
            </a:extLst>
          </p:cNvPr>
          <p:cNvSpPr>
            <a:spLocks noGrp="1"/>
          </p:cNvSpPr>
          <p:nvPr>
            <p:ph type="sldNum" sz="quarter" idx="4"/>
          </p:nvPr>
        </p:nvSpPr>
        <p:spPr/>
        <p:txBody>
          <a:bodyPr/>
          <a:lstStyle/>
          <a:p>
            <a:r>
              <a:rPr lang="en-US"/>
              <a:t>Page </a:t>
            </a:r>
            <a:fld id="{5A9C12DC-491F-9444-86A2-13AC5C62A2FC}" type="slidenum">
              <a:rPr lang="en-US" smtClean="0"/>
              <a:pPr/>
              <a:t>174</a:t>
            </a:fld>
            <a:endParaRPr lang="en-US" dirty="0"/>
          </a:p>
        </p:txBody>
      </p:sp>
      <p:sp>
        <p:nvSpPr>
          <p:cNvPr id="16" name="Footer Placeholder 15">
            <a:extLst>
              <a:ext uri="{FF2B5EF4-FFF2-40B4-BE49-F238E27FC236}">
                <a16:creationId xmlns:a16="http://schemas.microsoft.com/office/drawing/2014/main" xmlns="" id="{44C73B8E-BD30-5042-8F28-BE6C43B9D08A}"/>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4AA9CA5E-5300-5949-8435-EA7670835701}"/>
              </a:ext>
            </a:extLst>
          </p:cNvPr>
          <p:cNvSpPr/>
          <p:nvPr/>
        </p:nvSpPr>
        <p:spPr>
          <a:xfrm>
            <a:off x="4809489" y="481950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23405729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048"/>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2141" y="-4275"/>
            <a:ext cx="4535531" cy="2897625"/>
          </a:xfrm>
          <a:prstGeom prst="rect">
            <a:avLst/>
          </a:prstGeom>
          <a:noFill/>
          <a:ln>
            <a:noFill/>
          </a:ln>
        </p:spPr>
      </p:pic>
      <p:sp>
        <p:nvSpPr>
          <p:cNvPr id="4" name="Content Placeholder 3"/>
          <p:cNvSpPr>
            <a:spLocks noGrp="1"/>
          </p:cNvSpPr>
          <p:nvPr>
            <p:ph sz="quarter" idx="11"/>
          </p:nvPr>
        </p:nvSpPr>
        <p:spPr>
          <a:xfrm>
            <a:off x="252413" y="1050317"/>
            <a:ext cx="4111420" cy="3418927"/>
          </a:xfrm>
        </p:spPr>
        <p:txBody>
          <a:bodyPr/>
          <a:lstStyle/>
          <a:p>
            <a:pPr>
              <a:spcAft>
                <a:spcPts val="200"/>
              </a:spcAft>
            </a:pPr>
            <a:r>
              <a:rPr lang="en-US" sz="900" dirty="0"/>
              <a:t>Goals </a:t>
            </a:r>
          </a:p>
          <a:p>
            <a:pPr lvl="2">
              <a:lnSpc>
                <a:spcPct val="100000"/>
              </a:lnSpc>
              <a:spcAft>
                <a:spcPts val="200"/>
              </a:spcAft>
            </a:pPr>
            <a:r>
              <a:rPr lang="en-US" dirty="0"/>
              <a:t>To improve the monitoring capabilities and control of</a:t>
            </a:r>
            <a:br>
              <a:rPr lang="en-US" dirty="0"/>
            </a:br>
            <a:r>
              <a:rPr lang="en-US" dirty="0"/>
              <a:t>existing sandbag machines</a:t>
            </a:r>
          </a:p>
          <a:p>
            <a:pPr lvl="2">
              <a:lnSpc>
                <a:spcPct val="100000"/>
              </a:lnSpc>
              <a:spcAft>
                <a:spcPts val="200"/>
              </a:spcAft>
            </a:pPr>
            <a:r>
              <a:rPr lang="en-US" dirty="0"/>
              <a:t>To enable effective communication between remote sites throughout the U.S. and the Sandbags Network Operations Center in Las Vegas</a:t>
            </a:r>
            <a:br>
              <a:rPr lang="en-US" dirty="0"/>
            </a:br>
            <a:endParaRPr lang="en-US" dirty="0"/>
          </a:p>
          <a:p>
            <a:pPr marL="6350" lvl="2" indent="0">
              <a:lnSpc>
                <a:spcPct val="100000"/>
              </a:lnSpc>
              <a:spcAft>
                <a:spcPts val="200"/>
              </a:spcAft>
              <a:buNone/>
            </a:pPr>
            <a:r>
              <a:rPr lang="en-US" dirty="0">
                <a:solidFill>
                  <a:srgbClr val="5482AB"/>
                </a:solidFill>
              </a:rPr>
              <a:t>Challenges </a:t>
            </a:r>
          </a:p>
          <a:p>
            <a:pPr lvl="2">
              <a:lnSpc>
                <a:spcPct val="100000"/>
              </a:lnSpc>
              <a:spcAft>
                <a:spcPts val="200"/>
              </a:spcAft>
            </a:pPr>
            <a:r>
              <a:rPr lang="en-US" dirty="0"/>
              <a:t>The company needed an efficient system to keep pace with</a:t>
            </a:r>
            <a:br>
              <a:rPr lang="en-US" dirty="0"/>
            </a:br>
            <a:r>
              <a:rPr lang="en-US" dirty="0"/>
              <a:t>requirement of producing 2,000 sandbags per hour</a:t>
            </a:r>
          </a:p>
          <a:p>
            <a:pPr lvl="2">
              <a:lnSpc>
                <a:spcPct val="100000"/>
              </a:lnSpc>
              <a:spcAft>
                <a:spcPts val="200"/>
              </a:spcAft>
            </a:pPr>
            <a:r>
              <a:rPr lang="en-US" dirty="0"/>
              <a:t>The large number of drivers needed to interface communications</a:t>
            </a:r>
            <a:br>
              <a:rPr lang="en-US" dirty="0"/>
            </a:br>
            <a:r>
              <a:rPr lang="en-US" dirty="0"/>
              <a:t>with the machine’s SCADA system required a powerful application</a:t>
            </a:r>
            <a:br>
              <a:rPr lang="en-US" dirty="0"/>
            </a:br>
            <a:r>
              <a:rPr lang="en-US" dirty="0"/>
              <a:t>to manage the substantial HMI engineering and development tasks</a:t>
            </a:r>
          </a:p>
          <a:p>
            <a:pPr lvl="2">
              <a:lnSpc>
                <a:spcPct val="100000"/>
              </a:lnSpc>
              <a:spcAft>
                <a:spcPts val="200"/>
              </a:spcAft>
            </a:pPr>
            <a:endParaRPr lang="en-US" dirty="0"/>
          </a:p>
          <a:p>
            <a:pPr marL="6350" lvl="2" indent="0">
              <a:lnSpc>
                <a:spcPct val="100000"/>
              </a:lnSpc>
              <a:spcAft>
                <a:spcPts val="200"/>
              </a:spcAft>
              <a:buNone/>
            </a:pPr>
            <a:r>
              <a:rPr lang="en-US" dirty="0">
                <a:solidFill>
                  <a:srgbClr val="5482AB"/>
                </a:solidFill>
              </a:rPr>
              <a:t>Results </a:t>
            </a:r>
          </a:p>
          <a:p>
            <a:pPr lvl="2">
              <a:lnSpc>
                <a:spcPct val="100000"/>
              </a:lnSpc>
              <a:spcAft>
                <a:spcPts val="200"/>
              </a:spcAft>
            </a:pPr>
            <a:r>
              <a:rPr lang="en-US" dirty="0"/>
              <a:t>Effective communication was established between all Sandbags sites throughout the U.S. and the Sandbags Operations Center in Las Vegas</a:t>
            </a:r>
          </a:p>
          <a:p>
            <a:pPr lvl="2">
              <a:lnSpc>
                <a:spcPct val="100000"/>
              </a:lnSpc>
              <a:spcAft>
                <a:spcPts val="200"/>
              </a:spcAft>
            </a:pPr>
            <a:r>
              <a:rPr lang="en-US" dirty="0"/>
              <a:t>The system can now easily communicate and interface with a variety</a:t>
            </a:r>
            <a:br>
              <a:rPr lang="en-US" dirty="0"/>
            </a:br>
            <a:r>
              <a:rPr lang="en-US" dirty="0"/>
              <a:t>of disparate devices.</a:t>
            </a:r>
          </a:p>
          <a:p>
            <a:pPr lvl="2">
              <a:lnSpc>
                <a:spcPct val="100000"/>
              </a:lnSpc>
              <a:spcAft>
                <a:spcPts val="200"/>
              </a:spcAft>
            </a:pPr>
            <a:r>
              <a:rPr lang="en-US" dirty="0"/>
              <a:t>Real-time data and site video is provided to the operations center for management of site security, operational assurance and assist in</a:t>
            </a:r>
            <a:br>
              <a:rPr lang="en-US" dirty="0"/>
            </a:br>
            <a:r>
              <a:rPr lang="en-US" dirty="0"/>
              <a:t>overall job site efficiency.</a:t>
            </a:r>
          </a:p>
        </p:txBody>
      </p:sp>
      <p:sp>
        <p:nvSpPr>
          <p:cNvPr id="7" name="Text Placeholder 6"/>
          <p:cNvSpPr>
            <a:spLocks noGrp="1"/>
          </p:cNvSpPr>
          <p:nvPr>
            <p:ph type="body" sz="quarter" idx="15"/>
          </p:nvPr>
        </p:nvSpPr>
        <p:spPr>
          <a:xfrm>
            <a:off x="252413" y="185739"/>
            <a:ext cx="3749675" cy="582888"/>
          </a:xfrm>
        </p:spPr>
        <p:txBody>
          <a:bodyPr/>
          <a:lstStyle/>
          <a:p>
            <a:r>
              <a:rPr lang="en-US" dirty="0"/>
              <a:t>Sandbags</a:t>
            </a:r>
            <a:br>
              <a:rPr lang="en-US" dirty="0"/>
            </a:br>
            <a:r>
              <a:rPr lang="en-US" sz="1400" dirty="0">
                <a:solidFill>
                  <a:schemeClr val="accent2"/>
                </a:solidFill>
              </a:rPr>
              <a:t>North America</a:t>
            </a:r>
          </a:p>
          <a:p>
            <a:r>
              <a:rPr lang="en-US" dirty="0"/>
              <a:t> </a:t>
            </a:r>
          </a:p>
          <a:p>
            <a:endParaRPr lang="en-US" dirty="0"/>
          </a:p>
        </p:txBody>
      </p:sp>
      <p:sp>
        <p:nvSpPr>
          <p:cNvPr id="8" name="Text Placeholder 7"/>
          <p:cNvSpPr>
            <a:spLocks noGrp="1"/>
          </p:cNvSpPr>
          <p:nvPr>
            <p:ph type="body" sz="quarter" idx="16"/>
          </p:nvPr>
        </p:nvSpPr>
        <p:spPr/>
        <p:txBody>
          <a:bodyPr/>
          <a:lstStyle/>
          <a:p>
            <a:pPr lvl="0"/>
            <a:r>
              <a:rPr lang="en-US" dirty="0"/>
              <a:t>Industry: General Manufacturing</a:t>
            </a:r>
          </a:p>
          <a:p>
            <a:pPr lvl="0"/>
            <a:r>
              <a:rPr lang="en-US" dirty="0"/>
              <a:t>Products: Wonderware InTouch Machine Edition</a:t>
            </a:r>
          </a:p>
          <a:p>
            <a:pPr lvl="0"/>
            <a:r>
              <a:rPr lang="en-US" b="0" dirty="0">
                <a:solidFill>
                  <a:schemeClr val="tx1">
                    <a:lumMod val="65000"/>
                    <a:lumOff val="35000"/>
                  </a:schemeClr>
                </a:solidFill>
              </a:rPr>
              <a:t>“The utilization of InTouch Machine Edition in the construction of the Sandbags Super 50 machines has saved many months of specialized HMI and SCADA development time versus using a C programming language in a Linux environment.”</a:t>
            </a:r>
          </a:p>
          <a:p>
            <a:pPr lvl="0"/>
            <a:r>
              <a:rPr lang="en-US" sz="1000" dirty="0"/>
              <a:t>Omer </a:t>
            </a:r>
            <a:r>
              <a:rPr lang="en-US" sz="1000" dirty="0" err="1"/>
              <a:t>Qadri</a:t>
            </a:r>
            <a:r>
              <a:rPr lang="en-US" sz="1000" dirty="0"/>
              <a:t>, </a:t>
            </a:r>
            <a:r>
              <a:rPr lang="en-US" sz="1000" b="0" dirty="0"/>
              <a:t>AVEVA</a:t>
            </a:r>
          </a:p>
        </p:txBody>
      </p:sp>
      <p:grpSp>
        <p:nvGrpSpPr>
          <p:cNvPr id="11" name="Group 10">
            <a:extLst>
              <a:ext uri="{FF2B5EF4-FFF2-40B4-BE49-F238E27FC236}">
                <a16:creationId xmlns:a16="http://schemas.microsoft.com/office/drawing/2014/main" xmlns="" id="{D129D204-16D1-8C4F-986D-96454D547B4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FC5E901-EE8B-0E4A-AFD0-3717785C0D7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709455A-4972-2D44-A0E0-B06DA0F123B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A5B01AD-8FB8-174D-929A-CED97221894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DDE003B2-5F12-A645-820F-3FC3E0E0267A}"/>
              </a:ext>
            </a:extLst>
          </p:cNvPr>
          <p:cNvSpPr>
            <a:spLocks noGrp="1"/>
          </p:cNvSpPr>
          <p:nvPr>
            <p:ph type="sldNum" sz="quarter" idx="4"/>
          </p:nvPr>
        </p:nvSpPr>
        <p:spPr/>
        <p:txBody>
          <a:bodyPr/>
          <a:lstStyle/>
          <a:p>
            <a:r>
              <a:rPr lang="en-US"/>
              <a:t>Page </a:t>
            </a:r>
            <a:fld id="{5A9C12DC-491F-9444-86A2-13AC5C62A2FC}" type="slidenum">
              <a:rPr lang="en-US" smtClean="0"/>
              <a:pPr/>
              <a:t>175</a:t>
            </a:fld>
            <a:endParaRPr lang="en-US" dirty="0"/>
          </a:p>
        </p:txBody>
      </p:sp>
      <p:sp>
        <p:nvSpPr>
          <p:cNvPr id="16" name="Footer Placeholder 15">
            <a:extLst>
              <a:ext uri="{FF2B5EF4-FFF2-40B4-BE49-F238E27FC236}">
                <a16:creationId xmlns:a16="http://schemas.microsoft.com/office/drawing/2014/main" xmlns="" id="{44C73B8E-BD30-5042-8F28-BE6C43B9D08A}"/>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4AA9CA5E-5300-5949-8435-EA7670835701}"/>
              </a:ext>
            </a:extLst>
          </p:cNvPr>
          <p:cNvSpPr/>
          <p:nvPr/>
        </p:nvSpPr>
        <p:spPr>
          <a:xfrm>
            <a:off x="4809489" y="481950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62211323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048"/>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2606" y="-1057"/>
            <a:ext cx="4535531" cy="2897625"/>
          </a:xfrm>
          <a:prstGeom prst="rect">
            <a:avLst/>
          </a:prstGeom>
          <a:noFill/>
          <a:ln>
            <a:noFill/>
          </a:ln>
        </p:spPr>
      </p:pic>
      <p:sp>
        <p:nvSpPr>
          <p:cNvPr id="4" name="Content Placeholder 3"/>
          <p:cNvSpPr>
            <a:spLocks noGrp="1"/>
          </p:cNvSpPr>
          <p:nvPr>
            <p:ph sz="quarter" idx="11"/>
          </p:nvPr>
        </p:nvSpPr>
        <p:spPr>
          <a:xfrm>
            <a:off x="252413" y="1050317"/>
            <a:ext cx="4111420" cy="3418927"/>
          </a:xfrm>
        </p:spPr>
        <p:txBody>
          <a:bodyPr/>
          <a:lstStyle/>
          <a:p>
            <a:pPr>
              <a:spcAft>
                <a:spcPts val="200"/>
              </a:spcAft>
            </a:pPr>
            <a:r>
              <a:rPr lang="en-US" sz="900" dirty="0"/>
              <a:t>Goals </a:t>
            </a:r>
          </a:p>
          <a:p>
            <a:pPr lvl="2">
              <a:lnSpc>
                <a:spcPct val="100000"/>
              </a:lnSpc>
              <a:spcAft>
                <a:spcPts val="200"/>
              </a:spcAft>
            </a:pPr>
            <a:r>
              <a:rPr lang="en-US" dirty="0"/>
              <a:t>To provide standard communications through Modbus Serial, Modbus TCP, and Remote OPC </a:t>
            </a:r>
          </a:p>
          <a:p>
            <a:pPr lvl="2">
              <a:lnSpc>
                <a:spcPct val="100000"/>
              </a:lnSpc>
              <a:spcAft>
                <a:spcPts val="200"/>
              </a:spcAft>
            </a:pPr>
            <a:r>
              <a:rPr lang="en-US" dirty="0"/>
              <a:t>To improve programming time and provide overall cost savings</a:t>
            </a:r>
          </a:p>
          <a:p>
            <a:pPr lvl="2">
              <a:lnSpc>
                <a:spcPct val="100000"/>
              </a:lnSpc>
              <a:spcAft>
                <a:spcPts val="200"/>
              </a:spcAft>
            </a:pPr>
            <a:r>
              <a:rPr lang="en-US" dirty="0"/>
              <a:t>To provide a communication gateway between devices, acquiring data from engine controllers, meters, protection relays, and other devices in the field</a:t>
            </a:r>
            <a:br>
              <a:rPr lang="en-US" dirty="0"/>
            </a:br>
            <a:endParaRPr lang="en-US" dirty="0"/>
          </a:p>
          <a:p>
            <a:pPr marL="6350" lvl="2" indent="0">
              <a:lnSpc>
                <a:spcPct val="100000"/>
              </a:lnSpc>
              <a:spcAft>
                <a:spcPts val="200"/>
              </a:spcAft>
              <a:buNone/>
            </a:pPr>
            <a:r>
              <a:rPr lang="en-US" dirty="0">
                <a:solidFill>
                  <a:srgbClr val="5482AB"/>
                </a:solidFill>
              </a:rPr>
              <a:t>Challenges </a:t>
            </a:r>
          </a:p>
          <a:p>
            <a:pPr lvl="2">
              <a:lnSpc>
                <a:spcPct val="100000"/>
              </a:lnSpc>
              <a:spcAft>
                <a:spcPts val="200"/>
              </a:spcAft>
            </a:pPr>
            <a:r>
              <a:rPr lang="en-US" dirty="0"/>
              <a:t>Time spent in development of the HMI was preventing the company from meeting its objective of providing the industry’s shortest available lead times</a:t>
            </a:r>
          </a:p>
          <a:p>
            <a:pPr lvl="2">
              <a:lnSpc>
                <a:spcPct val="100000"/>
              </a:lnSpc>
              <a:spcAft>
                <a:spcPts val="200"/>
              </a:spcAft>
            </a:pPr>
            <a:r>
              <a:rPr lang="en-US" dirty="0"/>
              <a:t>The company’s various SCADA/HMI development software suites had unintuitive interfaces, causing long development time and labor expenses for application development</a:t>
            </a:r>
          </a:p>
          <a:p>
            <a:pPr lvl="2">
              <a:lnSpc>
                <a:spcPct val="100000"/>
              </a:lnSpc>
              <a:spcAft>
                <a:spcPts val="200"/>
              </a:spcAft>
            </a:pPr>
            <a:endParaRPr lang="en-US" dirty="0"/>
          </a:p>
          <a:p>
            <a:pPr marL="6350" lvl="2" indent="0">
              <a:lnSpc>
                <a:spcPct val="100000"/>
              </a:lnSpc>
              <a:spcAft>
                <a:spcPts val="200"/>
              </a:spcAft>
              <a:buNone/>
            </a:pPr>
            <a:r>
              <a:rPr lang="en-US" dirty="0">
                <a:solidFill>
                  <a:srgbClr val="5482AB"/>
                </a:solidFill>
              </a:rPr>
              <a:t>Results </a:t>
            </a:r>
          </a:p>
          <a:p>
            <a:pPr lvl="2">
              <a:lnSpc>
                <a:spcPct val="100000"/>
              </a:lnSpc>
              <a:spcAft>
                <a:spcPts val="200"/>
              </a:spcAft>
            </a:pPr>
            <a:r>
              <a:rPr lang="en-US" dirty="0"/>
              <a:t>The company reduced HMI programming time from 50% - 60% per project</a:t>
            </a:r>
          </a:p>
          <a:p>
            <a:pPr lvl="2">
              <a:lnSpc>
                <a:spcPct val="100000"/>
              </a:lnSpc>
              <a:spcAft>
                <a:spcPts val="200"/>
              </a:spcAft>
            </a:pPr>
            <a:r>
              <a:rPr lang="en-US" dirty="0"/>
              <a:t>Energy management is easy to track and control using the series 1400 Switchgear’s intuitive HMI</a:t>
            </a:r>
          </a:p>
          <a:p>
            <a:pPr lvl="2">
              <a:lnSpc>
                <a:spcPct val="100000"/>
              </a:lnSpc>
              <a:spcAft>
                <a:spcPts val="200"/>
              </a:spcAft>
            </a:pPr>
            <a:r>
              <a:rPr lang="en-US" dirty="0"/>
              <a:t>The Scheduler is capable of reading hundreds of set points, and displaying them all in a visually intuitive way</a:t>
            </a:r>
          </a:p>
          <a:p>
            <a:pPr lvl="2">
              <a:lnSpc>
                <a:spcPct val="100000"/>
              </a:lnSpc>
              <a:spcAft>
                <a:spcPts val="200"/>
              </a:spcAft>
            </a:pPr>
            <a:r>
              <a:rPr lang="en-US" dirty="0"/>
              <a:t>The solution provides standard communications through Modbus Serial, Modbus TCP, and Remote OPC</a:t>
            </a:r>
          </a:p>
        </p:txBody>
      </p:sp>
      <p:sp>
        <p:nvSpPr>
          <p:cNvPr id="7" name="Text Placeholder 6"/>
          <p:cNvSpPr>
            <a:spLocks noGrp="1"/>
          </p:cNvSpPr>
          <p:nvPr>
            <p:ph type="body" sz="quarter" idx="15"/>
          </p:nvPr>
        </p:nvSpPr>
        <p:spPr>
          <a:xfrm>
            <a:off x="245982" y="245051"/>
            <a:ext cx="3749675" cy="582888"/>
          </a:xfrm>
        </p:spPr>
        <p:txBody>
          <a:bodyPr/>
          <a:lstStyle/>
          <a:p>
            <a:r>
              <a:rPr lang="en-US" dirty="0"/>
              <a:t>Thomson Technology</a:t>
            </a:r>
            <a:br>
              <a:rPr lang="en-US" dirty="0"/>
            </a:br>
            <a:r>
              <a:rPr lang="en-US" sz="1400" dirty="0">
                <a:solidFill>
                  <a:schemeClr val="accent2"/>
                </a:solidFill>
              </a:rPr>
              <a:t>North America</a:t>
            </a:r>
          </a:p>
          <a:p>
            <a:r>
              <a:rPr lang="en-US" dirty="0"/>
              <a:t> </a:t>
            </a:r>
          </a:p>
          <a:p>
            <a:endParaRPr lang="en-US" dirty="0"/>
          </a:p>
        </p:txBody>
      </p:sp>
      <p:sp>
        <p:nvSpPr>
          <p:cNvPr id="8" name="Text Placeholder 7"/>
          <p:cNvSpPr>
            <a:spLocks noGrp="1"/>
          </p:cNvSpPr>
          <p:nvPr>
            <p:ph type="body" sz="quarter" idx="16"/>
          </p:nvPr>
        </p:nvSpPr>
        <p:spPr/>
        <p:txBody>
          <a:bodyPr/>
          <a:lstStyle/>
          <a:p>
            <a:pPr lvl="0"/>
            <a:r>
              <a:rPr lang="en-US" dirty="0"/>
              <a:t>Industry: General Manufacturing</a:t>
            </a:r>
          </a:p>
          <a:p>
            <a:pPr lvl="0"/>
            <a:r>
              <a:rPr lang="en-US" dirty="0"/>
              <a:t>Products: Wonderware InTouch Machine Edition</a:t>
            </a:r>
          </a:p>
          <a:p>
            <a:pPr lvl="0"/>
            <a:r>
              <a:rPr lang="en-US" b="0" dirty="0">
                <a:solidFill>
                  <a:schemeClr val="tx1">
                    <a:lumMod val="65000"/>
                    <a:lumOff val="35000"/>
                  </a:schemeClr>
                </a:solidFill>
              </a:rPr>
              <a:t>“One thing that we found particularly useful was that InTouch Machine Edition provides several hours of development with a runtime license.  This has allowed for minor changes on-site with only the runtime</a:t>
            </a:r>
            <a:br>
              <a:rPr lang="en-US" b="0" dirty="0">
                <a:solidFill>
                  <a:schemeClr val="tx1">
                    <a:lumMod val="65000"/>
                    <a:lumOff val="35000"/>
                  </a:schemeClr>
                </a:solidFill>
              </a:rPr>
            </a:br>
            <a:r>
              <a:rPr lang="en-US" b="0" dirty="0">
                <a:solidFill>
                  <a:schemeClr val="tx1">
                    <a:lumMod val="65000"/>
                    <a:lumOff val="35000"/>
                  </a:schemeClr>
                </a:solidFill>
              </a:rPr>
              <a:t>license installed.”</a:t>
            </a:r>
          </a:p>
          <a:p>
            <a:pPr lvl="0"/>
            <a:r>
              <a:rPr lang="en-US" dirty="0"/>
              <a:t>Blake </a:t>
            </a:r>
            <a:r>
              <a:rPr lang="en-US" dirty="0" err="1"/>
              <a:t>Debasio</a:t>
            </a:r>
            <a:r>
              <a:rPr lang="en-US" dirty="0"/>
              <a:t>, </a:t>
            </a:r>
            <a:r>
              <a:rPr lang="en-US" b="0" dirty="0"/>
              <a:t>Engineering Manager, Thomson Technology</a:t>
            </a:r>
          </a:p>
        </p:txBody>
      </p:sp>
      <p:grpSp>
        <p:nvGrpSpPr>
          <p:cNvPr id="11" name="Group 10">
            <a:extLst>
              <a:ext uri="{FF2B5EF4-FFF2-40B4-BE49-F238E27FC236}">
                <a16:creationId xmlns:a16="http://schemas.microsoft.com/office/drawing/2014/main" xmlns="" id="{D129D204-16D1-8C4F-986D-96454D547B4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FC5E901-EE8B-0E4A-AFD0-3717785C0D7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709455A-4972-2D44-A0E0-B06DA0F123B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A5B01AD-8FB8-174D-929A-CED97221894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DDE003B2-5F12-A645-820F-3FC3E0E0267A}"/>
              </a:ext>
            </a:extLst>
          </p:cNvPr>
          <p:cNvSpPr>
            <a:spLocks noGrp="1"/>
          </p:cNvSpPr>
          <p:nvPr>
            <p:ph type="sldNum" sz="quarter" idx="4"/>
          </p:nvPr>
        </p:nvSpPr>
        <p:spPr/>
        <p:txBody>
          <a:bodyPr/>
          <a:lstStyle/>
          <a:p>
            <a:r>
              <a:rPr lang="en-US"/>
              <a:t>Page </a:t>
            </a:r>
            <a:fld id="{5A9C12DC-491F-9444-86A2-13AC5C62A2FC}" type="slidenum">
              <a:rPr lang="en-US" smtClean="0"/>
              <a:pPr/>
              <a:t>176</a:t>
            </a:fld>
            <a:endParaRPr lang="en-US" dirty="0"/>
          </a:p>
        </p:txBody>
      </p:sp>
      <p:sp>
        <p:nvSpPr>
          <p:cNvPr id="16" name="Footer Placeholder 15">
            <a:extLst>
              <a:ext uri="{FF2B5EF4-FFF2-40B4-BE49-F238E27FC236}">
                <a16:creationId xmlns:a16="http://schemas.microsoft.com/office/drawing/2014/main" xmlns="" id="{44C73B8E-BD30-5042-8F28-BE6C43B9D08A}"/>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4AA9CA5E-5300-5949-8435-EA7670835701}"/>
              </a:ext>
            </a:extLst>
          </p:cNvPr>
          <p:cNvSpPr/>
          <p:nvPr/>
        </p:nvSpPr>
        <p:spPr>
          <a:xfrm>
            <a:off x="4809489" y="481950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70157950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9341" y="0"/>
            <a:ext cx="4545820" cy="2904779"/>
          </a:xfrm>
          <a:prstGeom prst="rect">
            <a:avLst/>
          </a:prstGeom>
        </p:spPr>
      </p:pic>
      <p:sp>
        <p:nvSpPr>
          <p:cNvPr id="4" name="Content Placeholder 3"/>
          <p:cNvSpPr>
            <a:spLocks noGrp="1"/>
          </p:cNvSpPr>
          <p:nvPr>
            <p:ph sz="quarter" idx="11"/>
          </p:nvPr>
        </p:nvSpPr>
        <p:spPr/>
        <p:txBody>
          <a:bodyPr/>
          <a:lstStyle/>
          <a:p>
            <a:r>
              <a:rPr lang="en-US" sz="900" dirty="0"/>
              <a:t>Goals</a:t>
            </a:r>
          </a:p>
          <a:p>
            <a:pPr lvl="2"/>
            <a:r>
              <a:rPr lang="en-US" dirty="0"/>
              <a:t>Enhance production efficiency with new computerized maintenance management system </a:t>
            </a:r>
          </a:p>
          <a:p>
            <a:r>
              <a:rPr lang="en-US" sz="900" dirty="0"/>
              <a:t>Challenges</a:t>
            </a:r>
          </a:p>
          <a:p>
            <a:pPr lvl="2"/>
            <a:r>
              <a:rPr lang="en-US" dirty="0"/>
              <a:t>Update outdated management system did not integrate the maintenance functions with plant purchasing systems, which required larger inventories of spares to be on hand </a:t>
            </a:r>
          </a:p>
          <a:p>
            <a:r>
              <a:rPr lang="en-US" sz="900" dirty="0"/>
              <a:t>Results</a:t>
            </a:r>
          </a:p>
          <a:p>
            <a:pPr lvl="2"/>
            <a:r>
              <a:rPr lang="en-US" dirty="0"/>
              <a:t>Diverse operations in both type and geography are now tied together </a:t>
            </a:r>
          </a:p>
          <a:p>
            <a:pPr lvl="2"/>
            <a:r>
              <a:rPr lang="en-US" dirty="0"/>
              <a:t>Enhanced productivity through more efficient maintenance activities, helping to produce nearly 230 million square feet of plywood each year </a:t>
            </a:r>
          </a:p>
          <a:p>
            <a:pPr lvl="2"/>
            <a:r>
              <a:rPr lang="en-US" dirty="0"/>
              <a:t>Achieved ISO 14001 certification at Williams Lake </a:t>
            </a:r>
          </a:p>
        </p:txBody>
      </p:sp>
      <p:sp>
        <p:nvSpPr>
          <p:cNvPr id="7" name="Text Placeholder 6"/>
          <p:cNvSpPr>
            <a:spLocks noGrp="1"/>
          </p:cNvSpPr>
          <p:nvPr>
            <p:ph type="body" sz="quarter" idx="15"/>
          </p:nvPr>
        </p:nvSpPr>
        <p:spPr/>
        <p:txBody>
          <a:bodyPr/>
          <a:lstStyle/>
          <a:p>
            <a:r>
              <a:rPr lang="en-US" dirty="0" err="1"/>
              <a:t>Weldwood</a:t>
            </a:r>
            <a:r>
              <a:rPr lang="en-US" dirty="0"/>
              <a:t> of Canada</a:t>
            </a:r>
          </a:p>
          <a:p>
            <a:r>
              <a:rPr lang="en-US" sz="1400" dirty="0"/>
              <a:t>Williams Lake, Canada</a:t>
            </a:r>
          </a:p>
        </p:txBody>
      </p:sp>
      <p:sp>
        <p:nvSpPr>
          <p:cNvPr id="8" name="Text Placeholder 7"/>
          <p:cNvSpPr>
            <a:spLocks noGrp="1"/>
          </p:cNvSpPr>
          <p:nvPr>
            <p:ph type="body" sz="quarter" idx="16"/>
          </p:nvPr>
        </p:nvSpPr>
        <p:spPr/>
        <p:txBody>
          <a:bodyPr/>
          <a:lstStyle/>
          <a:p>
            <a:r>
              <a:rPr lang="en-US" dirty="0"/>
              <a:t>Industry: Pulp and Paper</a:t>
            </a:r>
          </a:p>
          <a:p>
            <a:r>
              <a:rPr lang="en-US" dirty="0"/>
              <a:t>Products: Enterprise Asset Management</a:t>
            </a:r>
          </a:p>
          <a:p>
            <a:r>
              <a:rPr lang="en-US" b="0" dirty="0">
                <a:solidFill>
                  <a:schemeClr val="tx1">
                    <a:lumMod val="65000"/>
                    <a:lumOff val="35000"/>
                  </a:schemeClr>
                </a:solidFill>
              </a:rPr>
              <a:t>“Many spare parts are no longer inventoried, but are simply ordered when a repair is scheduled and its work order is cut — which is a new capability that we gained, since the new system combines both work scheduling and parts purchasing.” </a:t>
            </a:r>
            <a:endParaRPr lang="en-US" dirty="0"/>
          </a:p>
          <a:p>
            <a:r>
              <a:rPr lang="en-US" dirty="0"/>
              <a:t>Hank Dickey, </a:t>
            </a:r>
            <a:r>
              <a:rPr lang="en-US" b="0" dirty="0"/>
              <a:t>Maintenance Superintendent </a:t>
            </a:r>
            <a:endParaRPr lang="en-US" dirty="0"/>
          </a:p>
          <a:p>
            <a:endParaRPr lang="en-US" dirty="0"/>
          </a:p>
        </p:txBody>
      </p:sp>
      <p:grpSp>
        <p:nvGrpSpPr>
          <p:cNvPr id="11" name="Group 10">
            <a:extLst>
              <a:ext uri="{FF2B5EF4-FFF2-40B4-BE49-F238E27FC236}">
                <a16:creationId xmlns:a16="http://schemas.microsoft.com/office/drawing/2014/main" xmlns="" id="{F06B31F8-A8C4-4E41-B334-A323927783E3}"/>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0672070F-F8EF-4144-9E4B-FA9E6F6BC25F}"/>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B8DF3B1D-32B3-EF4C-ABD7-6567868F5F78}"/>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2B817652-7C49-5B4A-B66C-07686FA15154}"/>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6EA3793D-29EA-864D-909C-4B63E56378BD}"/>
              </a:ext>
            </a:extLst>
          </p:cNvPr>
          <p:cNvSpPr>
            <a:spLocks noGrp="1"/>
          </p:cNvSpPr>
          <p:nvPr>
            <p:ph type="sldNum" sz="quarter" idx="4"/>
          </p:nvPr>
        </p:nvSpPr>
        <p:spPr/>
        <p:txBody>
          <a:bodyPr/>
          <a:lstStyle/>
          <a:p>
            <a:r>
              <a:rPr lang="en-US"/>
              <a:t>Page </a:t>
            </a:r>
            <a:fld id="{5A9C12DC-491F-9444-86A2-13AC5C62A2FC}" type="slidenum">
              <a:rPr lang="en-US" smtClean="0"/>
              <a:pPr/>
              <a:t>177</a:t>
            </a:fld>
            <a:endParaRPr lang="en-US" dirty="0"/>
          </a:p>
        </p:txBody>
      </p:sp>
      <p:sp>
        <p:nvSpPr>
          <p:cNvPr id="16" name="Footer Placeholder 15">
            <a:extLst>
              <a:ext uri="{FF2B5EF4-FFF2-40B4-BE49-F238E27FC236}">
                <a16:creationId xmlns:a16="http://schemas.microsoft.com/office/drawing/2014/main" xmlns="" id="{0D900673-D801-A346-ADF8-56D2D7B614EA}"/>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5489358B-EA1E-A948-A6BD-9DCB5C0DF8F4}"/>
              </a:ext>
            </a:extLst>
          </p:cNvPr>
          <p:cNvSpPr/>
          <p:nvPr/>
        </p:nvSpPr>
        <p:spPr>
          <a:xfrm>
            <a:off x="4802345" y="4679838"/>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48503326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DAA8CC72-4401-A443-91C9-7B0EF82AF2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548" y="-72632"/>
            <a:ext cx="9239216" cy="5216096"/>
          </a:xfrm>
          <a:prstGeom prst="rect">
            <a:avLst/>
          </a:prstGeom>
        </p:spPr>
      </p:pic>
      <p:sp>
        <p:nvSpPr>
          <p:cNvPr id="8" name="Title 11">
            <a:extLst>
              <a:ext uri="{FF2B5EF4-FFF2-40B4-BE49-F238E27FC236}">
                <a16:creationId xmlns:a16="http://schemas.microsoft.com/office/drawing/2014/main" xmlns="" id="{226DDA0B-9C6B-2C4B-B665-38E62510BD2F}"/>
              </a:ext>
            </a:extLst>
          </p:cNvPr>
          <p:cNvSpPr txBox="1">
            <a:spLocks/>
          </p:cNvSpPr>
          <p:nvPr/>
        </p:nvSpPr>
        <p:spPr>
          <a:xfrm>
            <a:off x="274062" y="3054587"/>
            <a:ext cx="5986627" cy="461244"/>
          </a:xfrm>
          <a:prstGeom prst="rect">
            <a:avLst/>
          </a:prstGeom>
        </p:spPr>
        <p:txBody>
          <a:bodyPr lIns="0" tIns="0" rIns="0" bIns="0"/>
          <a:lstStyle>
            <a:lvl1pPr algn="ctr" defTabSz="457184"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rgbClr val="364653"/>
                </a:solidFill>
                <a:latin typeface="Arial" panose="020B0604020202020204" pitchFamily="34" charset="0"/>
                <a:ea typeface="Arial Rounded MT Pro Light" charset="0"/>
                <a:cs typeface="Arial" panose="020B0604020202020204" pitchFamily="34" charset="0"/>
              </a:rPr>
              <a:t>Marine</a:t>
            </a:r>
          </a:p>
        </p:txBody>
      </p:sp>
      <p:pic>
        <p:nvPicPr>
          <p:cNvPr id="9" name="Picture 8">
            <a:extLst>
              <a:ext uri="{FF2B5EF4-FFF2-40B4-BE49-F238E27FC236}">
                <a16:creationId xmlns:a16="http://schemas.microsoft.com/office/drawing/2014/main" xmlns="" id="{405539B0-7B2D-B94E-91A7-EE9E604A5C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63" y="3694625"/>
            <a:ext cx="365760" cy="14631"/>
          </a:xfrm>
          <a:prstGeom prst="rect">
            <a:avLst/>
          </a:prstGeom>
        </p:spPr>
      </p:pic>
      <p:pic>
        <p:nvPicPr>
          <p:cNvPr id="10" name="Picture 9">
            <a:extLst>
              <a:ext uri="{FF2B5EF4-FFF2-40B4-BE49-F238E27FC236}">
                <a16:creationId xmlns:a16="http://schemas.microsoft.com/office/drawing/2014/main" xmlns="" id="{178E4EEB-3DE2-E844-9793-3A258E6829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7699" y="4814444"/>
            <a:ext cx="705329" cy="160162"/>
          </a:xfrm>
          <a:prstGeom prst="rect">
            <a:avLst/>
          </a:prstGeom>
        </p:spPr>
      </p:pic>
      <p:sp>
        <p:nvSpPr>
          <p:cNvPr id="2" name="Footer Placeholder 1">
            <a:extLst>
              <a:ext uri="{FF2B5EF4-FFF2-40B4-BE49-F238E27FC236}">
                <a16:creationId xmlns:a16="http://schemas.microsoft.com/office/drawing/2014/main" xmlns="" id="{BA9D56D4-C272-8A40-B4F6-7FF9FDCC85F0}"/>
              </a:ext>
            </a:extLst>
          </p:cNvPr>
          <p:cNvSpPr>
            <a:spLocks noGrp="1"/>
          </p:cNvSpPr>
          <p:nvPr>
            <p:ph type="ftr" sz="quarter" idx="18"/>
          </p:nvPr>
        </p:nvSpPr>
        <p:spPr/>
        <p:txBody>
          <a:bodyPr/>
          <a:lstStyle/>
          <a:p>
            <a:r>
              <a:rPr lang="en-GB" dirty="0"/>
              <a:t>© 2018 AVEVA Group plc and its subsidiaries. All rights reserved.</a:t>
            </a:r>
          </a:p>
        </p:txBody>
      </p:sp>
      <p:sp>
        <p:nvSpPr>
          <p:cNvPr id="3" name="Slide Number Placeholder 2">
            <a:extLst>
              <a:ext uri="{FF2B5EF4-FFF2-40B4-BE49-F238E27FC236}">
                <a16:creationId xmlns:a16="http://schemas.microsoft.com/office/drawing/2014/main" xmlns="" id="{0F9F360A-1F74-C640-9E75-579B2411CB1E}"/>
              </a:ext>
            </a:extLst>
          </p:cNvPr>
          <p:cNvSpPr>
            <a:spLocks noGrp="1"/>
          </p:cNvSpPr>
          <p:nvPr>
            <p:ph type="sldNum" sz="quarter" idx="4"/>
          </p:nvPr>
        </p:nvSpPr>
        <p:spPr/>
        <p:txBody>
          <a:bodyPr/>
          <a:lstStyle/>
          <a:p>
            <a:r>
              <a:rPr lang="en-US"/>
              <a:t>Page </a:t>
            </a:r>
            <a:fld id="{5A9C12DC-491F-9444-86A2-13AC5C62A2FC}" type="slidenum">
              <a:rPr lang="en-US" smtClean="0"/>
              <a:pPr/>
              <a:t>178</a:t>
            </a:fld>
            <a:endParaRPr lang="en-US" dirty="0"/>
          </a:p>
        </p:txBody>
      </p:sp>
      <p:sp>
        <p:nvSpPr>
          <p:cNvPr id="11" name="Footer Placeholder 1">
            <a:extLst>
              <a:ext uri="{FF2B5EF4-FFF2-40B4-BE49-F238E27FC236}">
                <a16:creationId xmlns:a16="http://schemas.microsoft.com/office/drawing/2014/main" xmlns="" id="{C07FC6D8-1E07-294F-87CA-479B08704EEB}"/>
              </a:ext>
            </a:extLst>
          </p:cNvPr>
          <p:cNvSpPr txBox="1">
            <a:spLocks/>
          </p:cNvSpPr>
          <p:nvPr/>
        </p:nvSpPr>
        <p:spPr>
          <a:xfrm>
            <a:off x="178896" y="4914000"/>
            <a:ext cx="199104" cy="60606"/>
          </a:xfrm>
          <a:prstGeom prst="rect">
            <a:avLst/>
          </a:prstGeom>
        </p:spPr>
        <p:txBody>
          <a:bodyPr vert="horz" wrap="square" lIns="0" tIns="0" rIns="0" bIns="0" rtlCol="0" anchor="t" anchorCtr="0">
            <a:noAutofit/>
          </a:bodyPr>
          <a:lstStyle>
            <a:defPPr>
              <a:defRPr lang="en-US"/>
            </a:defPPr>
            <a:lvl1pPr marL="0" algn="l" defTabSz="457184" rtl="0" eaLnBrk="1" latinLnBrk="0" hangingPunct="1">
              <a:defRPr sz="6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fld id="{95C52FFF-C217-CD4F-9C70-3AB1D7BD0912}" type="slidenum">
              <a:rPr lang="en-GB" smtClean="0"/>
              <a:t>178</a:t>
            </a:fld>
            <a:endParaRPr lang="en-GB" dirty="0"/>
          </a:p>
        </p:txBody>
      </p:sp>
    </p:spTree>
    <p:extLst>
      <p:ext uri="{BB962C8B-B14F-4D97-AF65-F5344CB8AC3E}">
        <p14:creationId xmlns:p14="http://schemas.microsoft.com/office/powerpoint/2010/main" val="66033339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94AAAE4-3448-E545-A731-92AAE8F7EF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2628" y="-19546"/>
            <a:ext cx="4578360" cy="2919348"/>
          </a:xfrm>
          <a:prstGeom prst="rect">
            <a:avLst/>
          </a:prstGeom>
        </p:spPr>
      </p:pic>
      <p:sp>
        <p:nvSpPr>
          <p:cNvPr id="4" name="Content Placeholder 3"/>
          <p:cNvSpPr>
            <a:spLocks noGrp="1"/>
          </p:cNvSpPr>
          <p:nvPr>
            <p:ph sz="quarter" idx="11"/>
          </p:nvPr>
        </p:nvSpPr>
        <p:spPr>
          <a:xfrm>
            <a:off x="252412" y="1050317"/>
            <a:ext cx="3743245" cy="3545746"/>
          </a:xfrm>
        </p:spPr>
        <p:txBody>
          <a:bodyPr/>
          <a:lstStyle/>
          <a:p>
            <a:pPr>
              <a:spcAft>
                <a:spcPts val="0"/>
              </a:spcAft>
            </a:pPr>
            <a:r>
              <a:rPr lang="en-US" sz="900" dirty="0"/>
              <a:t>Goals</a:t>
            </a:r>
          </a:p>
          <a:p>
            <a:pPr lvl="2">
              <a:lnSpc>
                <a:spcPct val="100000"/>
              </a:lnSpc>
              <a:spcAft>
                <a:spcPts val="200"/>
              </a:spcAft>
            </a:pPr>
            <a:r>
              <a:rPr lang="en-US" dirty="0"/>
              <a:t>Become a market leader with innovative, scalable technology that was not possible with their locally-sourced software.</a:t>
            </a:r>
          </a:p>
          <a:p>
            <a:pPr lvl="2">
              <a:lnSpc>
                <a:spcPct val="100000"/>
              </a:lnSpc>
              <a:spcAft>
                <a:spcPts val="200"/>
              </a:spcAft>
            </a:pPr>
            <a:r>
              <a:rPr lang="en-US" dirty="0"/>
              <a:t>Facilitate easier collaboration with other corporations by creating a common data depository.</a:t>
            </a:r>
          </a:p>
          <a:p>
            <a:pPr lvl="2">
              <a:lnSpc>
                <a:spcPct val="100000"/>
              </a:lnSpc>
              <a:spcAft>
                <a:spcPts val="200"/>
              </a:spcAft>
            </a:pPr>
            <a:r>
              <a:rPr lang="en-US" dirty="0"/>
              <a:t>Accurately design systems with detailed 3D modeling and parametric modeling.</a:t>
            </a:r>
            <a:br>
              <a:rPr lang="en-US" dirty="0"/>
            </a:br>
            <a:endParaRPr lang="en-US" dirty="0"/>
          </a:p>
          <a:p>
            <a:pPr marL="6350" lvl="2" indent="0">
              <a:lnSpc>
                <a:spcPct val="100000"/>
              </a:lnSpc>
              <a:spcAft>
                <a:spcPts val="0"/>
              </a:spcAft>
              <a:buNone/>
            </a:pPr>
            <a:r>
              <a:rPr lang="en-US" dirty="0">
                <a:solidFill>
                  <a:srgbClr val="5482AB"/>
                </a:solidFill>
              </a:rPr>
              <a:t>Challenges</a:t>
            </a:r>
          </a:p>
          <a:p>
            <a:pPr lvl="2">
              <a:lnSpc>
                <a:spcPct val="100000"/>
              </a:lnSpc>
              <a:spcAft>
                <a:spcPts val="200"/>
              </a:spcAft>
            </a:pPr>
            <a:r>
              <a:rPr lang="en-US" dirty="0"/>
              <a:t>Move beyond restrictive software that lacked innovations and 3D design tools. </a:t>
            </a:r>
          </a:p>
          <a:p>
            <a:pPr lvl="2">
              <a:lnSpc>
                <a:spcPct val="100000"/>
              </a:lnSpc>
              <a:spcAft>
                <a:spcPts val="200"/>
              </a:spcAft>
            </a:pPr>
            <a:r>
              <a:rPr lang="en-US" dirty="0"/>
              <a:t>Become a specialist in high-value vessel construction.</a:t>
            </a:r>
          </a:p>
          <a:p>
            <a:pPr lvl="2">
              <a:lnSpc>
                <a:spcPct val="100000"/>
              </a:lnSpc>
              <a:spcAft>
                <a:spcPts val="200"/>
              </a:spcAft>
            </a:pPr>
            <a:r>
              <a:rPr lang="en-US" dirty="0"/>
              <a:t>Boost collaboration across global team.</a:t>
            </a:r>
            <a:br>
              <a:rPr lang="en-US" dirty="0"/>
            </a:br>
            <a:endParaRPr lang="en-US" dirty="0"/>
          </a:p>
          <a:p>
            <a:pPr marL="6350" lvl="2" indent="0">
              <a:lnSpc>
                <a:spcPct val="100000"/>
              </a:lnSpc>
              <a:spcAft>
                <a:spcPts val="0"/>
              </a:spcAft>
              <a:buNone/>
            </a:pPr>
            <a:r>
              <a:rPr lang="en-US" dirty="0">
                <a:solidFill>
                  <a:srgbClr val="5482AB"/>
                </a:solidFill>
              </a:rPr>
              <a:t>Results </a:t>
            </a:r>
          </a:p>
          <a:p>
            <a:pPr lvl="2">
              <a:lnSpc>
                <a:spcPct val="100000"/>
              </a:lnSpc>
              <a:spcAft>
                <a:spcPts val="200"/>
              </a:spcAft>
            </a:pPr>
            <a:r>
              <a:rPr lang="en-US" dirty="0"/>
              <a:t>AVIC achieved their ambition to become a specialist in high value vessel construction. </a:t>
            </a:r>
          </a:p>
          <a:p>
            <a:pPr lvl="2">
              <a:lnSpc>
                <a:spcPct val="100000"/>
              </a:lnSpc>
              <a:spcAft>
                <a:spcPts val="200"/>
              </a:spcAft>
            </a:pPr>
            <a:r>
              <a:rPr lang="en-US" dirty="0"/>
              <a:t>Integrated tools were vital to the success of their collaboration with their Finnish partners, </a:t>
            </a:r>
            <a:r>
              <a:rPr lang="en-US" dirty="0" err="1"/>
              <a:t>Deltamarin</a:t>
            </a:r>
            <a:r>
              <a:rPr lang="en-US" dirty="0"/>
              <a:t>.</a:t>
            </a:r>
          </a:p>
          <a:p>
            <a:pPr lvl="2">
              <a:lnSpc>
                <a:spcPct val="100000"/>
              </a:lnSpc>
              <a:spcAft>
                <a:spcPts val="200"/>
              </a:spcAft>
            </a:pPr>
            <a:r>
              <a:rPr lang="en-US" dirty="0"/>
              <a:t>Synchronized design data allowed for quicker communication.</a:t>
            </a:r>
          </a:p>
          <a:p>
            <a:pPr lvl="2">
              <a:lnSpc>
                <a:spcPct val="100000"/>
              </a:lnSpc>
              <a:spcAft>
                <a:spcPts val="200"/>
              </a:spcAft>
            </a:pPr>
            <a:r>
              <a:rPr lang="en-US" dirty="0"/>
              <a:t>Team was trained on AVEVA systems within just six weeks.</a:t>
            </a:r>
          </a:p>
        </p:txBody>
      </p:sp>
      <p:sp>
        <p:nvSpPr>
          <p:cNvPr id="7" name="Text Placeholder 6"/>
          <p:cNvSpPr>
            <a:spLocks noGrp="1"/>
          </p:cNvSpPr>
          <p:nvPr>
            <p:ph type="body" sz="quarter" idx="15"/>
          </p:nvPr>
        </p:nvSpPr>
        <p:spPr>
          <a:xfrm>
            <a:off x="245982" y="245051"/>
            <a:ext cx="3749675" cy="582888"/>
          </a:xfrm>
        </p:spPr>
        <p:txBody>
          <a:bodyPr/>
          <a:lstStyle/>
          <a:p>
            <a:r>
              <a:rPr lang="en-US" dirty="0"/>
              <a:t>AVIC</a:t>
            </a:r>
            <a:br>
              <a:rPr lang="en-US" dirty="0"/>
            </a:br>
            <a:r>
              <a:rPr lang="en-US" sz="1400" dirty="0">
                <a:solidFill>
                  <a:schemeClr val="accent2"/>
                </a:solidFill>
              </a:rPr>
              <a:t>China</a:t>
            </a:r>
          </a:p>
          <a:p>
            <a:r>
              <a:rPr lang="en-US" dirty="0"/>
              <a:t> </a:t>
            </a:r>
          </a:p>
          <a:p>
            <a:endParaRPr lang="en-US" dirty="0"/>
          </a:p>
        </p:txBody>
      </p:sp>
      <p:sp>
        <p:nvSpPr>
          <p:cNvPr id="8" name="Text Placeholder 7"/>
          <p:cNvSpPr>
            <a:spLocks noGrp="1"/>
          </p:cNvSpPr>
          <p:nvPr>
            <p:ph type="body" sz="quarter" idx="16"/>
          </p:nvPr>
        </p:nvSpPr>
        <p:spPr/>
        <p:txBody>
          <a:bodyPr tIns="182880"/>
          <a:lstStyle/>
          <a:p>
            <a:pPr lvl="0"/>
            <a:r>
              <a:rPr lang="en-US" dirty="0"/>
              <a:t>Industry: Marine</a:t>
            </a:r>
          </a:p>
          <a:p>
            <a:pPr lvl="0"/>
            <a:r>
              <a:rPr lang="en-US" dirty="0"/>
              <a:t>Products: System Platform, InTouch OMI</a:t>
            </a:r>
          </a:p>
          <a:p>
            <a:pPr lvl="0"/>
            <a:r>
              <a:rPr lang="en-US" b="0" dirty="0">
                <a:solidFill>
                  <a:schemeClr val="tx1">
                    <a:lumMod val="65000"/>
                    <a:lumOff val="35000"/>
                  </a:schemeClr>
                </a:solidFill>
              </a:rPr>
              <a:t>“AVEVA Marine has more than met all our expectations. We are now committed to applying the software throughout our business, as we are confident that the integrated design platform will help us achieve continuous improvement in design efficiency as we face the challenge, and opportunity, of increasingly complex, large scale projects.”</a:t>
            </a:r>
          </a:p>
          <a:p>
            <a:pPr lvl="0"/>
            <a:r>
              <a:rPr lang="en-US" dirty="0"/>
              <a:t>Chen Li, </a:t>
            </a:r>
            <a:r>
              <a:rPr lang="en-US" b="0" dirty="0"/>
              <a:t>Technology Manager, AVIC International</a:t>
            </a:r>
            <a:br>
              <a:rPr lang="en-US" b="0" dirty="0"/>
            </a:br>
            <a:endParaRPr lang="en-US" b="0" dirty="0"/>
          </a:p>
        </p:txBody>
      </p:sp>
      <p:grpSp>
        <p:nvGrpSpPr>
          <p:cNvPr id="11" name="Group 10">
            <a:extLst>
              <a:ext uri="{FF2B5EF4-FFF2-40B4-BE49-F238E27FC236}">
                <a16:creationId xmlns:a16="http://schemas.microsoft.com/office/drawing/2014/main" xmlns="" id="{D129D204-16D1-8C4F-986D-96454D547B4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FC5E901-EE8B-0E4A-AFD0-3717785C0D7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709455A-4972-2D44-A0E0-B06DA0F123B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A5B01AD-8FB8-174D-929A-CED97221894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DDE003B2-5F12-A645-820F-3FC3E0E0267A}"/>
              </a:ext>
            </a:extLst>
          </p:cNvPr>
          <p:cNvSpPr>
            <a:spLocks noGrp="1"/>
          </p:cNvSpPr>
          <p:nvPr>
            <p:ph type="sldNum" sz="quarter" idx="4"/>
          </p:nvPr>
        </p:nvSpPr>
        <p:spPr/>
        <p:txBody>
          <a:bodyPr/>
          <a:lstStyle/>
          <a:p>
            <a:r>
              <a:rPr lang="en-US"/>
              <a:t>Page </a:t>
            </a:r>
            <a:fld id="{5A9C12DC-491F-9444-86A2-13AC5C62A2FC}" type="slidenum">
              <a:rPr lang="en-US" smtClean="0"/>
              <a:pPr/>
              <a:t>179</a:t>
            </a:fld>
            <a:endParaRPr lang="en-US" dirty="0"/>
          </a:p>
        </p:txBody>
      </p:sp>
      <p:sp>
        <p:nvSpPr>
          <p:cNvPr id="16" name="Footer Placeholder 15">
            <a:extLst>
              <a:ext uri="{FF2B5EF4-FFF2-40B4-BE49-F238E27FC236}">
                <a16:creationId xmlns:a16="http://schemas.microsoft.com/office/drawing/2014/main" xmlns="" id="{44C73B8E-BD30-5042-8F28-BE6C43B9D08A}"/>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extLst>
              <a:ext uri="{FF2B5EF4-FFF2-40B4-BE49-F238E27FC236}">
                <a16:creationId xmlns:a16="http://schemas.microsoft.com/office/drawing/2014/main" xmlns="" id="{4AA9CA5E-5300-5949-8435-EA7670835701}"/>
              </a:ext>
            </a:extLst>
          </p:cNvPr>
          <p:cNvSpPr/>
          <p:nvPr/>
        </p:nvSpPr>
        <p:spPr>
          <a:xfrm>
            <a:off x="4809489" y="4796168"/>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587597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DAA8CC72-4401-A443-91C9-7B0EF82AF2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78" y="-72631"/>
            <a:ext cx="9249878" cy="5216096"/>
          </a:xfrm>
          <a:prstGeom prst="rect">
            <a:avLst/>
          </a:prstGeom>
        </p:spPr>
      </p:pic>
      <p:sp>
        <p:nvSpPr>
          <p:cNvPr id="8" name="Title 11">
            <a:extLst>
              <a:ext uri="{FF2B5EF4-FFF2-40B4-BE49-F238E27FC236}">
                <a16:creationId xmlns:a16="http://schemas.microsoft.com/office/drawing/2014/main" xmlns="" id="{226DDA0B-9C6B-2C4B-B665-38E62510BD2F}"/>
              </a:ext>
            </a:extLst>
          </p:cNvPr>
          <p:cNvSpPr txBox="1">
            <a:spLocks/>
          </p:cNvSpPr>
          <p:nvPr/>
        </p:nvSpPr>
        <p:spPr>
          <a:xfrm>
            <a:off x="274063" y="3046501"/>
            <a:ext cx="8673872" cy="461244"/>
          </a:xfrm>
          <a:prstGeom prst="rect">
            <a:avLst/>
          </a:prstGeom>
        </p:spPr>
        <p:txBody>
          <a:bodyPr lIns="0" tIns="0" rIns="0" bIns="0"/>
          <a:lstStyle>
            <a:lvl1pPr algn="ctr" defTabSz="457184"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364653"/>
                </a:solidFill>
                <a:latin typeface="Arial" panose="020B0604020202020204" pitchFamily="34" charset="0"/>
                <a:ea typeface="Arial Rounded MT Pro Light" charset="0"/>
                <a:cs typeface="Arial" panose="020B0604020202020204" pitchFamily="34" charset="0"/>
              </a:rPr>
              <a:t>Infrastructure</a:t>
            </a:r>
          </a:p>
        </p:txBody>
      </p:sp>
      <p:pic>
        <p:nvPicPr>
          <p:cNvPr id="9" name="Picture 8">
            <a:extLst>
              <a:ext uri="{FF2B5EF4-FFF2-40B4-BE49-F238E27FC236}">
                <a16:creationId xmlns:a16="http://schemas.microsoft.com/office/drawing/2014/main" xmlns="" id="{405539B0-7B2D-B94E-91A7-EE9E604A5C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63" y="3694625"/>
            <a:ext cx="365760" cy="14631"/>
          </a:xfrm>
          <a:prstGeom prst="rect">
            <a:avLst/>
          </a:prstGeom>
        </p:spPr>
      </p:pic>
      <p:pic>
        <p:nvPicPr>
          <p:cNvPr id="10" name="Picture 9">
            <a:extLst>
              <a:ext uri="{FF2B5EF4-FFF2-40B4-BE49-F238E27FC236}">
                <a16:creationId xmlns:a16="http://schemas.microsoft.com/office/drawing/2014/main" xmlns="" id="{178E4EEB-3DE2-E844-9793-3A258E6829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7699" y="4814444"/>
            <a:ext cx="705329" cy="160162"/>
          </a:xfrm>
          <a:prstGeom prst="rect">
            <a:avLst/>
          </a:prstGeom>
        </p:spPr>
      </p:pic>
      <p:sp>
        <p:nvSpPr>
          <p:cNvPr id="15" name="Footer Placeholder 1">
            <a:extLst>
              <a:ext uri="{FF2B5EF4-FFF2-40B4-BE49-F238E27FC236}">
                <a16:creationId xmlns:a16="http://schemas.microsoft.com/office/drawing/2014/main" xmlns="" id="{69B54345-D84A-C645-BBA0-4667FAD8667C}"/>
              </a:ext>
            </a:extLst>
          </p:cNvPr>
          <p:cNvSpPr txBox="1">
            <a:spLocks/>
          </p:cNvSpPr>
          <p:nvPr/>
        </p:nvSpPr>
        <p:spPr>
          <a:xfrm>
            <a:off x="178896" y="4914000"/>
            <a:ext cx="199104" cy="60606"/>
          </a:xfrm>
          <a:prstGeom prst="rect">
            <a:avLst/>
          </a:prstGeom>
        </p:spPr>
        <p:txBody>
          <a:bodyPr vert="horz" wrap="square" lIns="0" tIns="0" rIns="0" bIns="0" rtlCol="0" anchor="t" anchorCtr="0">
            <a:noAutofit/>
          </a:bodyPr>
          <a:lstStyle>
            <a:defPPr>
              <a:defRPr lang="en-US"/>
            </a:defPPr>
            <a:lvl1pPr marL="0" algn="l" defTabSz="457184" rtl="0" eaLnBrk="1" latinLnBrk="0" hangingPunct="1">
              <a:defRPr sz="6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fld id="{95C52FFF-C217-CD4F-9C70-3AB1D7BD0912}" type="slidenum">
              <a:rPr lang="en-GB" smtClean="0"/>
              <a:t>18</a:t>
            </a:fld>
            <a:endParaRPr lang="en-GB" dirty="0"/>
          </a:p>
        </p:txBody>
      </p:sp>
      <p:sp>
        <p:nvSpPr>
          <p:cNvPr id="16" name="Footer Placeholder 25">
            <a:extLst>
              <a:ext uri="{FF2B5EF4-FFF2-40B4-BE49-F238E27FC236}">
                <a16:creationId xmlns:a16="http://schemas.microsoft.com/office/drawing/2014/main" xmlns="" id="{A5CD698F-4208-2541-8122-1D364ACB733F}"/>
              </a:ext>
            </a:extLst>
          </p:cNvPr>
          <p:cNvSpPr>
            <a:spLocks noGrp="1"/>
          </p:cNvSpPr>
          <p:nvPr>
            <p:ph type="ftr" sz="quarter" idx="18"/>
          </p:nvPr>
        </p:nvSpPr>
        <p:spPr>
          <a:xfrm>
            <a:off x="378000" y="4914000"/>
            <a:ext cx="5388300" cy="135000"/>
          </a:xfrm>
        </p:spPr>
        <p:txBody>
          <a:bodyPr/>
          <a:lstStyle/>
          <a:p>
            <a:r>
              <a:rPr lang="en-GB" dirty="0"/>
              <a:t>© 2018 AVEVA Group plc and its subsidiaries. All rights reserved.</a:t>
            </a:r>
          </a:p>
        </p:txBody>
      </p:sp>
    </p:spTree>
    <p:extLst>
      <p:ext uri="{BB962C8B-B14F-4D97-AF65-F5344CB8AC3E}">
        <p14:creationId xmlns:p14="http://schemas.microsoft.com/office/powerpoint/2010/main" val="254454613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DAA8CC72-4401-A443-91C9-7B0EF82AF2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548" y="-72632"/>
            <a:ext cx="9239216" cy="5216096"/>
          </a:xfrm>
          <a:prstGeom prst="rect">
            <a:avLst/>
          </a:prstGeom>
        </p:spPr>
      </p:pic>
      <p:sp>
        <p:nvSpPr>
          <p:cNvPr id="8" name="Title 11">
            <a:extLst>
              <a:ext uri="{FF2B5EF4-FFF2-40B4-BE49-F238E27FC236}">
                <a16:creationId xmlns:a16="http://schemas.microsoft.com/office/drawing/2014/main" xmlns="" id="{226DDA0B-9C6B-2C4B-B665-38E62510BD2F}"/>
              </a:ext>
            </a:extLst>
          </p:cNvPr>
          <p:cNvSpPr txBox="1">
            <a:spLocks/>
          </p:cNvSpPr>
          <p:nvPr/>
        </p:nvSpPr>
        <p:spPr>
          <a:xfrm>
            <a:off x="274062" y="3054587"/>
            <a:ext cx="5986627" cy="461244"/>
          </a:xfrm>
          <a:prstGeom prst="rect">
            <a:avLst/>
          </a:prstGeom>
        </p:spPr>
        <p:txBody>
          <a:bodyPr lIns="0" tIns="0" rIns="0" bIns="0"/>
          <a:lstStyle>
            <a:lvl1pPr algn="ctr" defTabSz="457184"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rgbClr val="364653"/>
                </a:solidFill>
                <a:latin typeface="Arial" panose="020B0604020202020204" pitchFamily="34" charset="0"/>
                <a:ea typeface="Arial Rounded MT Pro Light" charset="0"/>
                <a:cs typeface="Arial" panose="020B0604020202020204" pitchFamily="34" charset="0"/>
              </a:rPr>
              <a:t>EPC</a:t>
            </a:r>
          </a:p>
        </p:txBody>
      </p:sp>
      <p:pic>
        <p:nvPicPr>
          <p:cNvPr id="9" name="Picture 8">
            <a:extLst>
              <a:ext uri="{FF2B5EF4-FFF2-40B4-BE49-F238E27FC236}">
                <a16:creationId xmlns:a16="http://schemas.microsoft.com/office/drawing/2014/main" xmlns="" id="{405539B0-7B2D-B94E-91A7-EE9E604A5C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63" y="3694625"/>
            <a:ext cx="365760" cy="14631"/>
          </a:xfrm>
          <a:prstGeom prst="rect">
            <a:avLst/>
          </a:prstGeom>
        </p:spPr>
      </p:pic>
      <p:pic>
        <p:nvPicPr>
          <p:cNvPr id="10" name="Picture 9">
            <a:extLst>
              <a:ext uri="{FF2B5EF4-FFF2-40B4-BE49-F238E27FC236}">
                <a16:creationId xmlns:a16="http://schemas.microsoft.com/office/drawing/2014/main" xmlns="" id="{178E4EEB-3DE2-E844-9793-3A258E6829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7699" y="4814444"/>
            <a:ext cx="705329" cy="160162"/>
          </a:xfrm>
          <a:prstGeom prst="rect">
            <a:avLst/>
          </a:prstGeom>
        </p:spPr>
      </p:pic>
      <p:sp>
        <p:nvSpPr>
          <p:cNvPr id="2" name="Footer Placeholder 1">
            <a:extLst>
              <a:ext uri="{FF2B5EF4-FFF2-40B4-BE49-F238E27FC236}">
                <a16:creationId xmlns:a16="http://schemas.microsoft.com/office/drawing/2014/main" xmlns="" id="{BA9D56D4-C272-8A40-B4F6-7FF9FDCC85F0}"/>
              </a:ext>
            </a:extLst>
          </p:cNvPr>
          <p:cNvSpPr>
            <a:spLocks noGrp="1"/>
          </p:cNvSpPr>
          <p:nvPr>
            <p:ph type="ftr" sz="quarter" idx="18"/>
          </p:nvPr>
        </p:nvSpPr>
        <p:spPr/>
        <p:txBody>
          <a:bodyPr/>
          <a:lstStyle/>
          <a:p>
            <a:r>
              <a:rPr lang="en-GB" dirty="0"/>
              <a:t>© 2018 AVEVA Group plc and its subsidiaries. All rights reserved.</a:t>
            </a:r>
          </a:p>
        </p:txBody>
      </p:sp>
      <p:sp>
        <p:nvSpPr>
          <p:cNvPr id="3" name="Slide Number Placeholder 2">
            <a:extLst>
              <a:ext uri="{FF2B5EF4-FFF2-40B4-BE49-F238E27FC236}">
                <a16:creationId xmlns:a16="http://schemas.microsoft.com/office/drawing/2014/main" xmlns="" id="{0F9F360A-1F74-C640-9E75-579B2411CB1E}"/>
              </a:ext>
            </a:extLst>
          </p:cNvPr>
          <p:cNvSpPr>
            <a:spLocks noGrp="1"/>
          </p:cNvSpPr>
          <p:nvPr>
            <p:ph type="sldNum" sz="quarter" idx="4"/>
          </p:nvPr>
        </p:nvSpPr>
        <p:spPr/>
        <p:txBody>
          <a:bodyPr/>
          <a:lstStyle/>
          <a:p>
            <a:r>
              <a:rPr lang="en-US"/>
              <a:t>Page </a:t>
            </a:r>
            <a:fld id="{5A9C12DC-491F-9444-86A2-13AC5C62A2FC}" type="slidenum">
              <a:rPr lang="en-US" smtClean="0"/>
              <a:pPr/>
              <a:t>180</a:t>
            </a:fld>
            <a:endParaRPr lang="en-US" dirty="0"/>
          </a:p>
        </p:txBody>
      </p:sp>
      <p:sp>
        <p:nvSpPr>
          <p:cNvPr id="11" name="Footer Placeholder 1">
            <a:extLst>
              <a:ext uri="{FF2B5EF4-FFF2-40B4-BE49-F238E27FC236}">
                <a16:creationId xmlns:a16="http://schemas.microsoft.com/office/drawing/2014/main" xmlns="" id="{C07FC6D8-1E07-294F-87CA-479B08704EEB}"/>
              </a:ext>
            </a:extLst>
          </p:cNvPr>
          <p:cNvSpPr txBox="1">
            <a:spLocks/>
          </p:cNvSpPr>
          <p:nvPr/>
        </p:nvSpPr>
        <p:spPr>
          <a:xfrm>
            <a:off x="178896" y="4914000"/>
            <a:ext cx="199104" cy="60606"/>
          </a:xfrm>
          <a:prstGeom prst="rect">
            <a:avLst/>
          </a:prstGeom>
        </p:spPr>
        <p:txBody>
          <a:bodyPr vert="horz" wrap="square" lIns="0" tIns="0" rIns="0" bIns="0" rtlCol="0" anchor="t" anchorCtr="0">
            <a:noAutofit/>
          </a:bodyPr>
          <a:lstStyle>
            <a:defPPr>
              <a:defRPr lang="en-US"/>
            </a:defPPr>
            <a:lvl1pPr marL="0" algn="l" defTabSz="457184" rtl="0" eaLnBrk="1" latinLnBrk="0" hangingPunct="1">
              <a:defRPr sz="6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fld id="{95C52FFF-C217-CD4F-9C70-3AB1D7BD0912}" type="slidenum">
              <a:rPr lang="en-GB" smtClean="0"/>
              <a:t>180</a:t>
            </a:fld>
            <a:endParaRPr lang="en-GB" dirty="0"/>
          </a:p>
        </p:txBody>
      </p:sp>
    </p:spTree>
    <p:extLst>
      <p:ext uri="{BB962C8B-B14F-4D97-AF65-F5344CB8AC3E}">
        <p14:creationId xmlns:p14="http://schemas.microsoft.com/office/powerpoint/2010/main" val="92888438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F71D0AE-B1B5-C842-8B9B-C9B73EE953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1224" y="-65988"/>
            <a:ext cx="4646123" cy="2962556"/>
          </a:xfrm>
          <a:prstGeom prst="rect">
            <a:avLst/>
          </a:prstGeom>
        </p:spPr>
      </p:pic>
      <p:sp>
        <p:nvSpPr>
          <p:cNvPr id="4" name="Content Placeholder 3"/>
          <p:cNvSpPr>
            <a:spLocks noGrp="1"/>
          </p:cNvSpPr>
          <p:nvPr>
            <p:ph sz="quarter" idx="11"/>
          </p:nvPr>
        </p:nvSpPr>
        <p:spPr>
          <a:xfrm>
            <a:off x="252412" y="1050317"/>
            <a:ext cx="3743245" cy="3545746"/>
          </a:xfrm>
        </p:spPr>
        <p:txBody>
          <a:bodyPr/>
          <a:lstStyle/>
          <a:p>
            <a:pPr>
              <a:spcAft>
                <a:spcPts val="400"/>
              </a:spcAft>
            </a:pPr>
            <a:r>
              <a:rPr lang="en-US" sz="900" dirty="0"/>
              <a:t>Goals</a:t>
            </a:r>
          </a:p>
          <a:p>
            <a:pPr lvl="2">
              <a:lnSpc>
                <a:spcPct val="100000"/>
              </a:lnSpc>
              <a:spcAft>
                <a:spcPts val="400"/>
              </a:spcAft>
            </a:pPr>
            <a:r>
              <a:rPr lang="en-US" dirty="0"/>
              <a:t>Increase collaboration</a:t>
            </a:r>
          </a:p>
          <a:p>
            <a:pPr lvl="2">
              <a:lnSpc>
                <a:spcPct val="100000"/>
              </a:lnSpc>
              <a:spcAft>
                <a:spcPts val="400"/>
              </a:spcAft>
            </a:pPr>
            <a:r>
              <a:rPr lang="en-US" dirty="0"/>
              <a:t>Incorporate parameterized design</a:t>
            </a:r>
          </a:p>
          <a:p>
            <a:pPr lvl="2">
              <a:lnSpc>
                <a:spcPct val="100000"/>
              </a:lnSpc>
              <a:spcAft>
                <a:spcPts val="400"/>
              </a:spcAft>
            </a:pPr>
            <a:r>
              <a:rPr lang="en-US" dirty="0"/>
              <a:t>Integrate engineering and design</a:t>
            </a:r>
          </a:p>
          <a:p>
            <a:pPr lvl="2">
              <a:lnSpc>
                <a:spcPct val="100000"/>
              </a:lnSpc>
              <a:spcAft>
                <a:spcPts val="400"/>
              </a:spcAft>
            </a:pPr>
            <a:r>
              <a:rPr lang="en-US" dirty="0"/>
              <a:t>Improve efficiency</a:t>
            </a:r>
          </a:p>
          <a:p>
            <a:pPr lvl="2">
              <a:lnSpc>
                <a:spcPct val="100000"/>
              </a:lnSpc>
              <a:spcAft>
                <a:spcPts val="400"/>
              </a:spcAft>
            </a:pPr>
            <a:r>
              <a:rPr lang="en-US" dirty="0"/>
              <a:t>Reduce design time.</a:t>
            </a:r>
            <a:endParaRPr lang="en-US" dirty="0">
              <a:solidFill>
                <a:srgbClr val="5482AB"/>
              </a:solidFill>
            </a:endParaRPr>
          </a:p>
          <a:p>
            <a:pPr marL="6350" lvl="2" indent="0">
              <a:lnSpc>
                <a:spcPct val="100000"/>
              </a:lnSpc>
              <a:spcAft>
                <a:spcPts val="400"/>
              </a:spcAft>
              <a:buNone/>
            </a:pPr>
            <a:endParaRPr lang="en-US" dirty="0">
              <a:solidFill>
                <a:srgbClr val="5482AB"/>
              </a:solidFill>
            </a:endParaRPr>
          </a:p>
          <a:p>
            <a:pPr marL="6350" lvl="2" indent="0">
              <a:lnSpc>
                <a:spcPct val="100000"/>
              </a:lnSpc>
              <a:spcAft>
                <a:spcPts val="400"/>
              </a:spcAft>
              <a:buNone/>
            </a:pPr>
            <a:r>
              <a:rPr lang="en-US" dirty="0">
                <a:solidFill>
                  <a:srgbClr val="5482AB"/>
                </a:solidFill>
              </a:rPr>
              <a:t>Challenges</a:t>
            </a:r>
          </a:p>
          <a:p>
            <a:pPr lvl="2">
              <a:lnSpc>
                <a:spcPct val="100000"/>
              </a:lnSpc>
              <a:spcAft>
                <a:spcPts val="400"/>
              </a:spcAft>
            </a:pPr>
            <a:r>
              <a:rPr lang="en-US" dirty="0"/>
              <a:t>Large amounts of data demand accuracy</a:t>
            </a:r>
          </a:p>
          <a:p>
            <a:pPr lvl="2">
              <a:lnSpc>
                <a:spcPct val="100000"/>
              </a:lnSpc>
              <a:spcAft>
                <a:spcPts val="400"/>
              </a:spcAft>
            </a:pPr>
            <a:r>
              <a:rPr lang="en-US" dirty="0"/>
              <a:t>Need for fast and detailed digital visualizations of physical assets</a:t>
            </a:r>
          </a:p>
          <a:p>
            <a:pPr marL="6350" lvl="2" indent="0">
              <a:lnSpc>
                <a:spcPct val="100000"/>
              </a:lnSpc>
              <a:spcAft>
                <a:spcPts val="400"/>
              </a:spcAft>
              <a:buNone/>
            </a:pPr>
            <a:endParaRPr lang="en-US" dirty="0">
              <a:solidFill>
                <a:srgbClr val="5482AB"/>
              </a:solidFill>
            </a:endParaRPr>
          </a:p>
          <a:p>
            <a:pPr marL="6350" lvl="2" indent="0">
              <a:lnSpc>
                <a:spcPct val="100000"/>
              </a:lnSpc>
              <a:spcAft>
                <a:spcPts val="400"/>
              </a:spcAft>
              <a:buNone/>
            </a:pPr>
            <a:r>
              <a:rPr lang="en-US" dirty="0">
                <a:solidFill>
                  <a:srgbClr val="5482AB"/>
                </a:solidFill>
              </a:rPr>
              <a:t>Results </a:t>
            </a:r>
          </a:p>
          <a:p>
            <a:pPr lvl="2">
              <a:lnSpc>
                <a:spcPct val="100000"/>
              </a:lnSpc>
              <a:spcAft>
                <a:spcPts val="400"/>
              </a:spcAft>
            </a:pPr>
            <a:r>
              <a:rPr lang="en-US" dirty="0"/>
              <a:t>Significant cost savings passed on to clients</a:t>
            </a:r>
          </a:p>
          <a:p>
            <a:pPr lvl="2">
              <a:lnSpc>
                <a:spcPct val="100000"/>
              </a:lnSpc>
              <a:spcAft>
                <a:spcPts val="400"/>
              </a:spcAft>
            </a:pPr>
            <a:r>
              <a:rPr lang="en-US" dirty="0"/>
              <a:t>E3D allowed BLOM Maritime to integrate and directly import</a:t>
            </a:r>
            <a:br>
              <a:rPr lang="en-US" dirty="0"/>
            </a:br>
            <a:r>
              <a:rPr lang="en-US" dirty="0"/>
              <a:t>point cloud data.</a:t>
            </a:r>
          </a:p>
          <a:p>
            <a:pPr lvl="2">
              <a:lnSpc>
                <a:spcPct val="100000"/>
              </a:lnSpc>
              <a:spcAft>
                <a:spcPts val="400"/>
              </a:spcAft>
            </a:pPr>
            <a:r>
              <a:rPr lang="en-US" dirty="0"/>
              <a:t>Installation times cut by 25%</a:t>
            </a:r>
          </a:p>
        </p:txBody>
      </p:sp>
      <p:sp>
        <p:nvSpPr>
          <p:cNvPr id="7" name="Text Placeholder 6"/>
          <p:cNvSpPr>
            <a:spLocks noGrp="1"/>
          </p:cNvSpPr>
          <p:nvPr>
            <p:ph type="body" sz="quarter" idx="15"/>
          </p:nvPr>
        </p:nvSpPr>
        <p:spPr>
          <a:xfrm>
            <a:off x="245982" y="245051"/>
            <a:ext cx="3749675" cy="582888"/>
          </a:xfrm>
        </p:spPr>
        <p:txBody>
          <a:bodyPr/>
          <a:lstStyle/>
          <a:p>
            <a:r>
              <a:rPr lang="en-US" dirty="0"/>
              <a:t>BLOM Maritime</a:t>
            </a:r>
            <a:br>
              <a:rPr lang="en-US" dirty="0"/>
            </a:br>
            <a:r>
              <a:rPr lang="en-US" sz="1400" dirty="0">
                <a:solidFill>
                  <a:schemeClr val="accent2"/>
                </a:solidFill>
              </a:rPr>
              <a:t>China</a:t>
            </a:r>
          </a:p>
          <a:p>
            <a:r>
              <a:rPr lang="en-US" dirty="0"/>
              <a:t> </a:t>
            </a:r>
          </a:p>
          <a:p>
            <a:endParaRPr lang="en-US" dirty="0"/>
          </a:p>
        </p:txBody>
      </p:sp>
      <p:sp>
        <p:nvSpPr>
          <p:cNvPr id="8" name="Text Placeholder 7"/>
          <p:cNvSpPr>
            <a:spLocks noGrp="1"/>
          </p:cNvSpPr>
          <p:nvPr>
            <p:ph type="body" sz="quarter" idx="16"/>
          </p:nvPr>
        </p:nvSpPr>
        <p:spPr/>
        <p:txBody>
          <a:bodyPr tIns="365760"/>
          <a:lstStyle/>
          <a:p>
            <a:pPr lvl="0"/>
            <a:r>
              <a:rPr lang="en-US" dirty="0"/>
              <a:t>Industry: EPC</a:t>
            </a:r>
          </a:p>
          <a:p>
            <a:pPr>
              <a:spcAft>
                <a:spcPts val="0"/>
              </a:spcAft>
            </a:pPr>
            <a:r>
              <a:rPr lang="en-US" dirty="0"/>
              <a:t>Products: AVEVA Everything 3D (AVEVA E3D), AVEVA LFM Server</a:t>
            </a:r>
          </a:p>
          <a:p>
            <a:pPr>
              <a:spcAft>
                <a:spcPts val="500"/>
              </a:spcAft>
            </a:pPr>
            <a:r>
              <a:rPr lang="en-US" dirty="0"/>
              <a:t/>
            </a:r>
            <a:br>
              <a:rPr lang="en-US" dirty="0"/>
            </a:br>
            <a:r>
              <a:rPr lang="en-US" b="0" dirty="0">
                <a:solidFill>
                  <a:schemeClr val="tx1">
                    <a:lumMod val="65000"/>
                    <a:lumOff val="35000"/>
                  </a:schemeClr>
                </a:solidFill>
              </a:rPr>
              <a:t>“The main benefit we saw with E3D was its ability to integrate and directly import point cloud data, greatly improving our efficiency and allowing us to provide our clients with clash-free engineering, especially in retrofit projects. In these projects it is important to have a continuous “as-is” </a:t>
            </a:r>
            <a:r>
              <a:rPr lang="en-US" b="0" dirty="0" err="1">
                <a:solidFill>
                  <a:schemeClr val="tx1">
                    <a:lumMod val="65000"/>
                    <a:lumOff val="35000"/>
                  </a:schemeClr>
                </a:solidFill>
              </a:rPr>
              <a:t>visualisation</a:t>
            </a:r>
            <a:r>
              <a:rPr lang="en-US" b="0" dirty="0">
                <a:solidFill>
                  <a:schemeClr val="tx1">
                    <a:lumMod val="65000"/>
                    <a:lumOff val="35000"/>
                  </a:schemeClr>
                </a:solidFill>
              </a:rPr>
              <a:t> of the asset so that we can generate accurate, on-demand drawings, Bills of Materials and reports of the current state of the asset, which saves time and effort in the design office.”</a:t>
            </a:r>
          </a:p>
          <a:p>
            <a:pPr>
              <a:spcAft>
                <a:spcPts val="0"/>
              </a:spcAft>
            </a:pPr>
            <a:r>
              <a:rPr lang="en-US" dirty="0"/>
              <a:t>Marius </a:t>
            </a:r>
            <a:r>
              <a:rPr lang="en-US" dirty="0" err="1"/>
              <a:t>Blom</a:t>
            </a:r>
            <a:r>
              <a:rPr lang="en-US" dirty="0"/>
              <a:t> CEO, </a:t>
            </a:r>
            <a:r>
              <a:rPr lang="en-US" b="0" dirty="0"/>
              <a:t>BLOM Maritime</a:t>
            </a:r>
            <a:br>
              <a:rPr lang="en-US" b="0" dirty="0"/>
            </a:br>
            <a:endParaRPr lang="en-US" b="0" dirty="0"/>
          </a:p>
        </p:txBody>
      </p:sp>
      <p:grpSp>
        <p:nvGrpSpPr>
          <p:cNvPr id="11" name="Group 10">
            <a:extLst>
              <a:ext uri="{FF2B5EF4-FFF2-40B4-BE49-F238E27FC236}">
                <a16:creationId xmlns:a16="http://schemas.microsoft.com/office/drawing/2014/main" xmlns="" id="{D129D204-16D1-8C4F-986D-96454D547B4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FC5E901-EE8B-0E4A-AFD0-3717785C0D7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709455A-4972-2D44-A0E0-B06DA0F123B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A5B01AD-8FB8-174D-929A-CED97221894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DDE003B2-5F12-A645-820F-3FC3E0E0267A}"/>
              </a:ext>
            </a:extLst>
          </p:cNvPr>
          <p:cNvSpPr>
            <a:spLocks noGrp="1"/>
          </p:cNvSpPr>
          <p:nvPr>
            <p:ph type="sldNum" sz="quarter" idx="4"/>
          </p:nvPr>
        </p:nvSpPr>
        <p:spPr/>
        <p:txBody>
          <a:bodyPr/>
          <a:lstStyle/>
          <a:p>
            <a:r>
              <a:rPr lang="en-US"/>
              <a:t>Page </a:t>
            </a:r>
            <a:fld id="{5A9C12DC-491F-9444-86A2-13AC5C62A2FC}" type="slidenum">
              <a:rPr lang="en-US" smtClean="0"/>
              <a:pPr/>
              <a:t>181</a:t>
            </a:fld>
            <a:endParaRPr lang="en-US" dirty="0"/>
          </a:p>
        </p:txBody>
      </p:sp>
      <p:sp>
        <p:nvSpPr>
          <p:cNvPr id="16" name="Footer Placeholder 15">
            <a:extLst>
              <a:ext uri="{FF2B5EF4-FFF2-40B4-BE49-F238E27FC236}">
                <a16:creationId xmlns:a16="http://schemas.microsoft.com/office/drawing/2014/main" xmlns="" id="{44C73B8E-BD30-5042-8F28-BE6C43B9D08A}"/>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extLst>
              <a:ext uri="{FF2B5EF4-FFF2-40B4-BE49-F238E27FC236}">
                <a16:creationId xmlns:a16="http://schemas.microsoft.com/office/drawing/2014/main" xmlns="" id="{4AA9CA5E-5300-5949-8435-EA7670835701}"/>
              </a:ext>
            </a:extLst>
          </p:cNvPr>
          <p:cNvSpPr/>
          <p:nvPr/>
        </p:nvSpPr>
        <p:spPr>
          <a:xfrm>
            <a:off x="4809489" y="4796168"/>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45537131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CEEC012-AA25-B34C-97C9-CA053B8581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2628" y="-22780"/>
            <a:ext cx="4578360" cy="2919348"/>
          </a:xfrm>
          <a:prstGeom prst="rect">
            <a:avLst/>
          </a:prstGeom>
        </p:spPr>
      </p:pic>
      <p:sp>
        <p:nvSpPr>
          <p:cNvPr id="4" name="Content Placeholder 3"/>
          <p:cNvSpPr>
            <a:spLocks noGrp="1"/>
          </p:cNvSpPr>
          <p:nvPr>
            <p:ph sz="quarter" idx="11"/>
          </p:nvPr>
        </p:nvSpPr>
        <p:spPr>
          <a:xfrm>
            <a:off x="252412" y="1050317"/>
            <a:ext cx="3942516" cy="3545746"/>
          </a:xfrm>
        </p:spPr>
        <p:txBody>
          <a:bodyPr/>
          <a:lstStyle/>
          <a:p>
            <a:pPr>
              <a:spcAft>
                <a:spcPts val="0"/>
              </a:spcAft>
            </a:pPr>
            <a:r>
              <a:rPr lang="en-US" sz="900" dirty="0"/>
              <a:t>Goals</a:t>
            </a:r>
          </a:p>
          <a:p>
            <a:pPr lvl="2">
              <a:lnSpc>
                <a:spcPct val="100000"/>
              </a:lnSpc>
              <a:spcAft>
                <a:spcPts val="200"/>
              </a:spcAft>
            </a:pPr>
            <a:r>
              <a:rPr lang="en-US" dirty="0"/>
              <a:t>Streamline the supply chain operations.</a:t>
            </a:r>
          </a:p>
          <a:p>
            <a:pPr lvl="2">
              <a:lnSpc>
                <a:spcPct val="100000"/>
              </a:lnSpc>
              <a:spcAft>
                <a:spcPts val="200"/>
              </a:spcAft>
            </a:pPr>
            <a:r>
              <a:rPr lang="en-US" dirty="0"/>
              <a:t>Swifter, more effective collaboration between engineering</a:t>
            </a:r>
            <a:br>
              <a:rPr lang="en-US" dirty="0"/>
            </a:br>
            <a:r>
              <a:rPr lang="en-US" dirty="0"/>
              <a:t>and design teams.</a:t>
            </a:r>
          </a:p>
          <a:p>
            <a:pPr lvl="2">
              <a:lnSpc>
                <a:spcPct val="100000"/>
              </a:lnSpc>
              <a:spcAft>
                <a:spcPts val="200"/>
              </a:spcAft>
            </a:pPr>
            <a:r>
              <a:rPr lang="en-US" dirty="0"/>
              <a:t>Gain regular data updates between EPC and the plant operator.</a:t>
            </a:r>
          </a:p>
          <a:p>
            <a:pPr marL="6350" lvl="2" indent="0">
              <a:lnSpc>
                <a:spcPct val="100000"/>
              </a:lnSpc>
              <a:spcAft>
                <a:spcPts val="200"/>
              </a:spcAft>
              <a:buNone/>
            </a:pPr>
            <a:endParaRPr lang="en-US" dirty="0"/>
          </a:p>
          <a:p>
            <a:pPr marL="6350" lvl="2" indent="0">
              <a:lnSpc>
                <a:spcPct val="100000"/>
              </a:lnSpc>
              <a:spcAft>
                <a:spcPts val="200"/>
              </a:spcAft>
              <a:buNone/>
            </a:pPr>
            <a:r>
              <a:rPr lang="en-US" dirty="0">
                <a:solidFill>
                  <a:srgbClr val="5482AB"/>
                </a:solidFill>
              </a:rPr>
              <a:t>Challenges</a:t>
            </a:r>
          </a:p>
          <a:p>
            <a:pPr lvl="2">
              <a:lnSpc>
                <a:spcPct val="100000"/>
              </a:lnSpc>
              <a:spcAft>
                <a:spcPts val="200"/>
              </a:spcAft>
            </a:pPr>
            <a:r>
              <a:rPr lang="en-US" dirty="0"/>
              <a:t>Inaccurate data that couldn’t be shared easily or consistently between designers of different elements of the plant.</a:t>
            </a:r>
          </a:p>
          <a:p>
            <a:pPr lvl="2">
              <a:lnSpc>
                <a:spcPct val="100000"/>
              </a:lnSpc>
              <a:spcAft>
                <a:spcPts val="200"/>
              </a:spcAft>
            </a:pPr>
            <a:r>
              <a:rPr lang="en-US" dirty="0"/>
              <a:t>Data interference and collision issues that resulted in delays</a:t>
            </a:r>
            <a:br>
              <a:rPr lang="en-US" dirty="0"/>
            </a:br>
            <a:r>
              <a:rPr lang="en-US" dirty="0"/>
              <a:t>and extra costs.</a:t>
            </a:r>
          </a:p>
          <a:p>
            <a:pPr lvl="2">
              <a:lnSpc>
                <a:spcPct val="100000"/>
              </a:lnSpc>
              <a:spcAft>
                <a:spcPts val="200"/>
              </a:spcAft>
            </a:pPr>
            <a:r>
              <a:rPr lang="en-US" dirty="0"/>
              <a:t>No mechanism for transferring consistent, correct data between the EPC and the operator.</a:t>
            </a:r>
            <a:br>
              <a:rPr lang="en-US" dirty="0"/>
            </a:br>
            <a:endParaRPr lang="en-US" dirty="0"/>
          </a:p>
          <a:p>
            <a:pPr marL="6350" lvl="2" indent="0">
              <a:lnSpc>
                <a:spcPct val="100000"/>
              </a:lnSpc>
              <a:spcAft>
                <a:spcPts val="0"/>
              </a:spcAft>
              <a:buNone/>
            </a:pPr>
            <a:r>
              <a:rPr lang="en-US" dirty="0">
                <a:solidFill>
                  <a:srgbClr val="5482AB"/>
                </a:solidFill>
              </a:rPr>
              <a:t>Results </a:t>
            </a:r>
          </a:p>
          <a:p>
            <a:pPr lvl="2">
              <a:lnSpc>
                <a:spcPct val="100000"/>
              </a:lnSpc>
              <a:spcAft>
                <a:spcPts val="200"/>
              </a:spcAft>
            </a:pPr>
            <a:r>
              <a:rPr lang="en-US" dirty="0"/>
              <a:t>More than 200 construction clashes detected and avoided.</a:t>
            </a:r>
          </a:p>
          <a:p>
            <a:pPr lvl="2">
              <a:lnSpc>
                <a:spcPct val="100000"/>
              </a:lnSpc>
              <a:spcAft>
                <a:spcPts val="200"/>
              </a:spcAft>
            </a:pPr>
            <a:r>
              <a:rPr lang="en-US" dirty="0"/>
              <a:t>Reductions in project cost and schedule.</a:t>
            </a:r>
          </a:p>
          <a:p>
            <a:pPr lvl="2">
              <a:lnSpc>
                <a:spcPct val="100000"/>
              </a:lnSpc>
              <a:spcAft>
                <a:spcPts val="200"/>
              </a:spcAft>
            </a:pPr>
            <a:r>
              <a:rPr lang="en-US" dirty="0"/>
              <a:t>Improved access to relivable information for operations and maintenance.</a:t>
            </a:r>
          </a:p>
          <a:p>
            <a:pPr lvl="2">
              <a:lnSpc>
                <a:spcPct val="100000"/>
              </a:lnSpc>
              <a:spcAft>
                <a:spcPts val="200"/>
              </a:spcAft>
            </a:pPr>
            <a:r>
              <a:rPr lang="en-US" dirty="0"/>
              <a:t>Faster, more effective digital handover to operations and maintenance.</a:t>
            </a:r>
          </a:p>
        </p:txBody>
      </p:sp>
      <p:sp>
        <p:nvSpPr>
          <p:cNvPr id="7" name="Text Placeholder 6"/>
          <p:cNvSpPr>
            <a:spLocks noGrp="1"/>
          </p:cNvSpPr>
          <p:nvPr>
            <p:ph type="body" sz="quarter" idx="15"/>
          </p:nvPr>
        </p:nvSpPr>
        <p:spPr>
          <a:xfrm>
            <a:off x="245982" y="245051"/>
            <a:ext cx="3749675" cy="582888"/>
          </a:xfrm>
        </p:spPr>
        <p:txBody>
          <a:bodyPr/>
          <a:lstStyle/>
          <a:p>
            <a:r>
              <a:rPr lang="en-US" dirty="0"/>
              <a:t>Shanghai </a:t>
            </a:r>
            <a:r>
              <a:rPr lang="en-US" dirty="0" err="1"/>
              <a:t>Laogang</a:t>
            </a:r>
            <a:r>
              <a:rPr lang="en-US" dirty="0"/>
              <a:t/>
            </a:r>
            <a:br>
              <a:rPr lang="en-US" dirty="0"/>
            </a:br>
            <a:r>
              <a:rPr lang="en-US" sz="1400" dirty="0">
                <a:solidFill>
                  <a:schemeClr val="accent2"/>
                </a:solidFill>
              </a:rPr>
              <a:t>China</a:t>
            </a:r>
          </a:p>
          <a:p>
            <a:r>
              <a:rPr lang="en-US" dirty="0"/>
              <a:t> </a:t>
            </a:r>
          </a:p>
          <a:p>
            <a:endParaRPr lang="en-US" dirty="0"/>
          </a:p>
        </p:txBody>
      </p:sp>
      <p:sp>
        <p:nvSpPr>
          <p:cNvPr id="8" name="Text Placeholder 7"/>
          <p:cNvSpPr>
            <a:spLocks noGrp="1"/>
          </p:cNvSpPr>
          <p:nvPr>
            <p:ph type="body" sz="quarter" idx="16"/>
          </p:nvPr>
        </p:nvSpPr>
        <p:spPr/>
        <p:txBody>
          <a:bodyPr tIns="365760"/>
          <a:lstStyle/>
          <a:p>
            <a:pPr lvl="0"/>
            <a:r>
              <a:rPr lang="en-US" dirty="0"/>
              <a:t>Industry: EPC</a:t>
            </a:r>
          </a:p>
          <a:p>
            <a:pPr lvl="0">
              <a:spcAft>
                <a:spcPts val="500"/>
              </a:spcAft>
            </a:pPr>
            <a:r>
              <a:rPr lang="en-US" dirty="0"/>
              <a:t>Products: N/A</a:t>
            </a:r>
          </a:p>
          <a:p>
            <a:pPr lvl="0">
              <a:spcAft>
                <a:spcPts val="500"/>
              </a:spcAft>
            </a:pPr>
            <a:r>
              <a:rPr lang="en-US" b="0" dirty="0">
                <a:solidFill>
                  <a:schemeClr val="tx1">
                    <a:lumMod val="65000"/>
                    <a:lumOff val="35000"/>
                  </a:schemeClr>
                </a:solidFill>
              </a:rPr>
              <a:t>“AVEVA’s solutions enabled our engineering and design teams to complete their tasks more quickly and efficiently than ever before.</a:t>
            </a:r>
            <a:br>
              <a:rPr lang="en-US" b="0" dirty="0">
                <a:solidFill>
                  <a:schemeClr val="tx1">
                    <a:lumMod val="65000"/>
                    <a:lumOff val="35000"/>
                  </a:schemeClr>
                </a:solidFill>
              </a:rPr>
            </a:br>
            <a:r>
              <a:rPr lang="en-US" b="0" dirty="0">
                <a:solidFill>
                  <a:schemeClr val="tx1">
                    <a:lumMod val="65000"/>
                    <a:lumOff val="35000"/>
                  </a:schemeClr>
                </a:solidFill>
              </a:rPr>
              <a:t>They also eliminated many of the construction and inter-disciplinary collision problems at the design stage, reducing waste and rework during the construction phase.”</a:t>
            </a:r>
          </a:p>
          <a:p>
            <a:pPr lvl="0">
              <a:spcAft>
                <a:spcPts val="0"/>
              </a:spcAft>
            </a:pPr>
            <a:r>
              <a:rPr lang="en-US" dirty="0"/>
              <a:t>Specialist, </a:t>
            </a:r>
            <a:r>
              <a:rPr lang="en-US" b="0" dirty="0"/>
              <a:t>Yamal LNG</a:t>
            </a:r>
            <a:br>
              <a:rPr lang="en-US" b="0" dirty="0"/>
            </a:br>
            <a:endParaRPr lang="en-US" b="0" dirty="0"/>
          </a:p>
        </p:txBody>
      </p:sp>
      <p:grpSp>
        <p:nvGrpSpPr>
          <p:cNvPr id="11" name="Group 10">
            <a:extLst>
              <a:ext uri="{FF2B5EF4-FFF2-40B4-BE49-F238E27FC236}">
                <a16:creationId xmlns:a16="http://schemas.microsoft.com/office/drawing/2014/main" xmlns="" id="{D129D204-16D1-8C4F-986D-96454D547B4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FC5E901-EE8B-0E4A-AFD0-3717785C0D7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709455A-4972-2D44-A0E0-B06DA0F123B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A5B01AD-8FB8-174D-929A-CED97221894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DDE003B2-5F12-A645-820F-3FC3E0E0267A}"/>
              </a:ext>
            </a:extLst>
          </p:cNvPr>
          <p:cNvSpPr>
            <a:spLocks noGrp="1"/>
          </p:cNvSpPr>
          <p:nvPr>
            <p:ph type="sldNum" sz="quarter" idx="4"/>
          </p:nvPr>
        </p:nvSpPr>
        <p:spPr/>
        <p:txBody>
          <a:bodyPr/>
          <a:lstStyle/>
          <a:p>
            <a:r>
              <a:rPr lang="en-US"/>
              <a:t>Page </a:t>
            </a:r>
            <a:fld id="{5A9C12DC-491F-9444-86A2-13AC5C62A2FC}" type="slidenum">
              <a:rPr lang="en-US" smtClean="0"/>
              <a:pPr/>
              <a:t>182</a:t>
            </a:fld>
            <a:endParaRPr lang="en-US" dirty="0"/>
          </a:p>
        </p:txBody>
      </p:sp>
      <p:sp>
        <p:nvSpPr>
          <p:cNvPr id="16" name="Footer Placeholder 15">
            <a:extLst>
              <a:ext uri="{FF2B5EF4-FFF2-40B4-BE49-F238E27FC236}">
                <a16:creationId xmlns:a16="http://schemas.microsoft.com/office/drawing/2014/main" xmlns="" id="{44C73B8E-BD30-5042-8F28-BE6C43B9D08A}"/>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extLst>
              <a:ext uri="{FF2B5EF4-FFF2-40B4-BE49-F238E27FC236}">
                <a16:creationId xmlns:a16="http://schemas.microsoft.com/office/drawing/2014/main" xmlns="" id="{4AA9CA5E-5300-5949-8435-EA7670835701}"/>
              </a:ext>
            </a:extLst>
          </p:cNvPr>
          <p:cNvSpPr/>
          <p:nvPr/>
        </p:nvSpPr>
        <p:spPr>
          <a:xfrm>
            <a:off x="4809489" y="4796168"/>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38982255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E594737-5607-D743-B776-BE4CC28EC2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23"/>
          <a:stretch/>
        </p:blipFill>
        <p:spPr>
          <a:xfrm>
            <a:off x="4611224" y="-61135"/>
            <a:ext cx="4701408" cy="2997808"/>
          </a:xfrm>
          <a:prstGeom prst="rect">
            <a:avLst/>
          </a:prstGeom>
        </p:spPr>
      </p:pic>
      <p:sp>
        <p:nvSpPr>
          <p:cNvPr id="4" name="Content Placeholder 3"/>
          <p:cNvSpPr>
            <a:spLocks noGrp="1"/>
          </p:cNvSpPr>
          <p:nvPr>
            <p:ph sz="quarter" idx="11"/>
          </p:nvPr>
        </p:nvSpPr>
        <p:spPr>
          <a:xfrm>
            <a:off x="252412" y="1050317"/>
            <a:ext cx="3743245" cy="3545746"/>
          </a:xfrm>
        </p:spPr>
        <p:txBody>
          <a:bodyPr/>
          <a:lstStyle/>
          <a:p>
            <a:pPr>
              <a:spcAft>
                <a:spcPts val="400"/>
              </a:spcAft>
            </a:pPr>
            <a:r>
              <a:rPr lang="en-US" sz="900" dirty="0"/>
              <a:t>Goals</a:t>
            </a:r>
          </a:p>
          <a:p>
            <a:pPr lvl="2">
              <a:lnSpc>
                <a:spcPct val="100000"/>
              </a:lnSpc>
              <a:spcAft>
                <a:spcPts val="400"/>
              </a:spcAft>
            </a:pPr>
            <a:r>
              <a:rPr lang="en-US" dirty="0"/>
              <a:t>Avoid delays that push work into the arctic wintertime</a:t>
            </a:r>
          </a:p>
          <a:p>
            <a:pPr lvl="2">
              <a:lnSpc>
                <a:spcPct val="100000"/>
              </a:lnSpc>
              <a:spcAft>
                <a:spcPts val="400"/>
              </a:spcAft>
            </a:pPr>
            <a:r>
              <a:rPr lang="en-US" dirty="0"/>
              <a:t>Get all employees to adhere to the same standards</a:t>
            </a:r>
          </a:p>
          <a:p>
            <a:pPr marL="6350" lvl="2" indent="0">
              <a:lnSpc>
                <a:spcPct val="100000"/>
              </a:lnSpc>
              <a:spcAft>
                <a:spcPts val="400"/>
              </a:spcAft>
              <a:buNone/>
            </a:pPr>
            <a:endParaRPr lang="en-US" dirty="0">
              <a:solidFill>
                <a:srgbClr val="5482AB"/>
              </a:solidFill>
            </a:endParaRPr>
          </a:p>
          <a:p>
            <a:pPr marL="6350" lvl="2" indent="0">
              <a:lnSpc>
                <a:spcPct val="100000"/>
              </a:lnSpc>
              <a:spcAft>
                <a:spcPts val="400"/>
              </a:spcAft>
              <a:buNone/>
            </a:pPr>
            <a:r>
              <a:rPr lang="en-US" dirty="0">
                <a:solidFill>
                  <a:srgbClr val="5482AB"/>
                </a:solidFill>
              </a:rPr>
              <a:t>Challenges</a:t>
            </a:r>
          </a:p>
          <a:p>
            <a:pPr lvl="2">
              <a:lnSpc>
                <a:spcPct val="100000"/>
              </a:lnSpc>
              <a:spcAft>
                <a:spcPts val="400"/>
              </a:spcAft>
            </a:pPr>
            <a:r>
              <a:rPr lang="en-US" dirty="0"/>
              <a:t>The need for checking documents manually every 3-4 months was time-consuming and error prone.</a:t>
            </a:r>
          </a:p>
          <a:p>
            <a:pPr lvl="2">
              <a:lnSpc>
                <a:spcPct val="100000"/>
              </a:lnSpc>
              <a:spcAft>
                <a:spcPts val="400"/>
              </a:spcAft>
            </a:pPr>
            <a:r>
              <a:rPr lang="en-US" dirty="0"/>
              <a:t>The climate made all set-backs dangerous and costly.</a:t>
            </a:r>
          </a:p>
          <a:p>
            <a:pPr lvl="2">
              <a:lnSpc>
                <a:spcPct val="100000"/>
              </a:lnSpc>
              <a:spcAft>
                <a:spcPts val="400"/>
              </a:spcAft>
            </a:pPr>
            <a:r>
              <a:rPr lang="en-US" dirty="0"/>
              <a:t>With so many partners, documents were hard to keep up-to-date and approved by all.</a:t>
            </a:r>
            <a:br>
              <a:rPr lang="en-US" dirty="0"/>
            </a:br>
            <a:endParaRPr lang="en-US" dirty="0"/>
          </a:p>
          <a:p>
            <a:pPr marL="6350" lvl="2" indent="0">
              <a:lnSpc>
                <a:spcPct val="100000"/>
              </a:lnSpc>
              <a:spcAft>
                <a:spcPts val="400"/>
              </a:spcAft>
              <a:buNone/>
            </a:pPr>
            <a:r>
              <a:rPr lang="en-US" dirty="0">
                <a:solidFill>
                  <a:srgbClr val="5482AB"/>
                </a:solidFill>
              </a:rPr>
              <a:t>Results </a:t>
            </a:r>
          </a:p>
          <a:p>
            <a:pPr lvl="2">
              <a:lnSpc>
                <a:spcPct val="100000"/>
              </a:lnSpc>
              <a:spcAft>
                <a:spcPts val="400"/>
              </a:spcAft>
            </a:pPr>
            <a:r>
              <a:rPr lang="en-US" dirty="0"/>
              <a:t>Moving to a data-centric approach mitigated challenges at every stage of design and construction</a:t>
            </a:r>
          </a:p>
          <a:p>
            <a:pPr lvl="2">
              <a:lnSpc>
                <a:spcPct val="100000"/>
              </a:lnSpc>
              <a:spcAft>
                <a:spcPts val="400"/>
              </a:spcAft>
            </a:pPr>
            <a:r>
              <a:rPr lang="en-US" dirty="0"/>
              <a:t>Using common systems between teams cut time out from between ‘ready for startup’ and full operation</a:t>
            </a:r>
          </a:p>
          <a:p>
            <a:pPr lvl="2">
              <a:lnSpc>
                <a:spcPct val="100000"/>
              </a:lnSpc>
              <a:spcAft>
                <a:spcPts val="400"/>
              </a:spcAft>
            </a:pPr>
            <a:r>
              <a:rPr lang="en-US" dirty="0"/>
              <a:t>Six months’ worth of savings in preparatory work</a:t>
            </a:r>
          </a:p>
        </p:txBody>
      </p:sp>
      <p:sp>
        <p:nvSpPr>
          <p:cNvPr id="7" name="Text Placeholder 6"/>
          <p:cNvSpPr>
            <a:spLocks noGrp="1"/>
          </p:cNvSpPr>
          <p:nvPr>
            <p:ph type="body" sz="quarter" idx="15"/>
          </p:nvPr>
        </p:nvSpPr>
        <p:spPr>
          <a:xfrm>
            <a:off x="245982" y="245051"/>
            <a:ext cx="3749675" cy="582888"/>
          </a:xfrm>
        </p:spPr>
        <p:txBody>
          <a:bodyPr/>
          <a:lstStyle/>
          <a:p>
            <a:r>
              <a:rPr lang="en-US" dirty="0"/>
              <a:t>Yamal LNG</a:t>
            </a:r>
            <a:br>
              <a:rPr lang="en-US" dirty="0"/>
            </a:br>
            <a:r>
              <a:rPr lang="en-US" sz="1400" dirty="0">
                <a:solidFill>
                  <a:schemeClr val="accent2"/>
                </a:solidFill>
              </a:rPr>
              <a:t>Artic Circle, Russia</a:t>
            </a:r>
          </a:p>
          <a:p>
            <a:r>
              <a:rPr lang="en-US" dirty="0"/>
              <a:t> </a:t>
            </a:r>
          </a:p>
          <a:p>
            <a:endParaRPr lang="en-US" dirty="0"/>
          </a:p>
        </p:txBody>
      </p:sp>
      <p:sp>
        <p:nvSpPr>
          <p:cNvPr id="8" name="Text Placeholder 7"/>
          <p:cNvSpPr>
            <a:spLocks noGrp="1"/>
          </p:cNvSpPr>
          <p:nvPr>
            <p:ph type="body" sz="quarter" idx="16"/>
          </p:nvPr>
        </p:nvSpPr>
        <p:spPr/>
        <p:txBody>
          <a:bodyPr tIns="365760"/>
          <a:lstStyle/>
          <a:p>
            <a:pPr lvl="0"/>
            <a:r>
              <a:rPr lang="en-US" dirty="0"/>
              <a:t>Industry: Owner Operator</a:t>
            </a:r>
          </a:p>
          <a:p>
            <a:pPr lvl="0">
              <a:spcAft>
                <a:spcPts val="0"/>
              </a:spcAft>
            </a:pPr>
            <a:r>
              <a:rPr lang="en-US" dirty="0"/>
              <a:t>Products: AVEVA Everything3D (AVEVA E3D), AVEVA NET, AVEVA ISM, AVEVA Engage, AVEVA Engineering, AVEVA Diagrams</a:t>
            </a:r>
          </a:p>
          <a:p>
            <a:pPr lvl="0">
              <a:spcAft>
                <a:spcPts val="0"/>
              </a:spcAft>
            </a:pPr>
            <a:r>
              <a:rPr lang="en-US" dirty="0"/>
              <a:t/>
            </a:r>
            <a:br>
              <a:rPr lang="en-US" dirty="0"/>
            </a:br>
            <a:r>
              <a:rPr lang="en-US" b="0" dirty="0">
                <a:solidFill>
                  <a:schemeClr val="tx1">
                    <a:lumMod val="65000"/>
                    <a:lumOff val="35000"/>
                  </a:schemeClr>
                </a:solidFill>
              </a:rPr>
              <a:t>“Software Tools used by the engineering consultant YUZHNIIGIPROGAZ saved an estimated six months’ work on site by identifying potential clashes for the inlet facilities alone.”</a:t>
            </a:r>
          </a:p>
          <a:p>
            <a:pPr lvl="0">
              <a:spcAft>
                <a:spcPts val="0"/>
              </a:spcAft>
            </a:pPr>
            <a:endParaRPr lang="en-US" b="0" dirty="0">
              <a:solidFill>
                <a:schemeClr val="tx1">
                  <a:lumMod val="65000"/>
                  <a:lumOff val="35000"/>
                </a:schemeClr>
              </a:solidFill>
            </a:endParaRPr>
          </a:p>
          <a:p>
            <a:r>
              <a:rPr lang="en-US" dirty="0"/>
              <a:t>Specialist, </a:t>
            </a:r>
            <a:r>
              <a:rPr lang="en-US" b="0" dirty="0"/>
              <a:t>Yamal LNG</a:t>
            </a:r>
            <a:br>
              <a:rPr lang="en-US" b="0" dirty="0"/>
            </a:br>
            <a:endParaRPr lang="en-US" b="0" dirty="0"/>
          </a:p>
        </p:txBody>
      </p:sp>
      <p:grpSp>
        <p:nvGrpSpPr>
          <p:cNvPr id="11" name="Group 10">
            <a:extLst>
              <a:ext uri="{FF2B5EF4-FFF2-40B4-BE49-F238E27FC236}">
                <a16:creationId xmlns:a16="http://schemas.microsoft.com/office/drawing/2014/main" xmlns="" id="{D129D204-16D1-8C4F-986D-96454D547B4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FC5E901-EE8B-0E4A-AFD0-3717785C0D7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709455A-4972-2D44-A0E0-B06DA0F123B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A5B01AD-8FB8-174D-929A-CED97221894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DDE003B2-5F12-A645-820F-3FC3E0E0267A}"/>
              </a:ext>
            </a:extLst>
          </p:cNvPr>
          <p:cNvSpPr>
            <a:spLocks noGrp="1"/>
          </p:cNvSpPr>
          <p:nvPr>
            <p:ph type="sldNum" sz="quarter" idx="4"/>
          </p:nvPr>
        </p:nvSpPr>
        <p:spPr/>
        <p:txBody>
          <a:bodyPr/>
          <a:lstStyle/>
          <a:p>
            <a:r>
              <a:rPr lang="en-US"/>
              <a:t>Page </a:t>
            </a:r>
            <a:fld id="{5A9C12DC-491F-9444-86A2-13AC5C62A2FC}" type="slidenum">
              <a:rPr lang="en-US" smtClean="0"/>
              <a:pPr/>
              <a:t>183</a:t>
            </a:fld>
            <a:endParaRPr lang="en-US" dirty="0"/>
          </a:p>
        </p:txBody>
      </p:sp>
      <p:sp>
        <p:nvSpPr>
          <p:cNvPr id="16" name="Footer Placeholder 15">
            <a:extLst>
              <a:ext uri="{FF2B5EF4-FFF2-40B4-BE49-F238E27FC236}">
                <a16:creationId xmlns:a16="http://schemas.microsoft.com/office/drawing/2014/main" xmlns="" id="{44C73B8E-BD30-5042-8F28-BE6C43B9D08A}"/>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extLst>
              <a:ext uri="{FF2B5EF4-FFF2-40B4-BE49-F238E27FC236}">
                <a16:creationId xmlns:a16="http://schemas.microsoft.com/office/drawing/2014/main" xmlns="" id="{4AA9CA5E-5300-5949-8435-EA7670835701}"/>
              </a:ext>
            </a:extLst>
          </p:cNvPr>
          <p:cNvSpPr/>
          <p:nvPr/>
        </p:nvSpPr>
        <p:spPr>
          <a:xfrm>
            <a:off x="4809489" y="4796168"/>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17728668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9AF9EA7-F623-6F48-B5B6-1C9DBE175785}"/>
              </a:ext>
            </a:extLst>
          </p:cNvPr>
          <p:cNvSpPr>
            <a:spLocks noGrp="1"/>
          </p:cNvSpPr>
          <p:nvPr>
            <p:ph type="ftr" sz="quarter" idx="3"/>
          </p:nvPr>
        </p:nvSpPr>
        <p:spPr>
          <a:xfrm>
            <a:off x="344749" y="4914000"/>
            <a:ext cx="5388300" cy="135000"/>
          </a:xfrm>
        </p:spPr>
        <p:txBody>
          <a:bodyPr/>
          <a:lstStyle/>
          <a:p>
            <a:r>
              <a:rPr lang="en-GB" dirty="0"/>
              <a:t>© 2018 AVEVA Group plc and its subsidiaries. All rights reserved.</a:t>
            </a:r>
          </a:p>
        </p:txBody>
      </p:sp>
    </p:spTree>
    <p:extLst>
      <p:ext uri="{BB962C8B-B14F-4D97-AF65-F5344CB8AC3E}">
        <p14:creationId xmlns:p14="http://schemas.microsoft.com/office/powerpoint/2010/main" val="1483792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13271" y="0"/>
            <a:ext cx="4564777" cy="2896568"/>
          </a:xfrm>
          <a:prstGeom prst="rect">
            <a:avLst/>
          </a:prstGeom>
        </p:spPr>
      </p:pic>
      <p:sp>
        <p:nvSpPr>
          <p:cNvPr id="3" name="Content Placeholder 2"/>
          <p:cNvSpPr>
            <a:spLocks noGrp="1"/>
          </p:cNvSpPr>
          <p:nvPr>
            <p:ph sz="quarter" idx="11"/>
          </p:nvPr>
        </p:nvSpPr>
        <p:spPr/>
        <p:txBody>
          <a:bodyPr/>
          <a:lstStyle/>
          <a:p>
            <a:r>
              <a:rPr lang="en-US" sz="900" dirty="0"/>
              <a:t>Goals </a:t>
            </a:r>
          </a:p>
          <a:p>
            <a:pPr lvl="2">
              <a:lnSpc>
                <a:spcPct val="100000"/>
              </a:lnSpc>
            </a:pPr>
            <a:r>
              <a:rPr lang="en-US" dirty="0"/>
              <a:t>Efficiently manage the City’s water, wastewater, transportation, landfill, fleet, environmental and renewable power systems around the clock</a:t>
            </a:r>
          </a:p>
          <a:p>
            <a:pPr lvl="2">
              <a:lnSpc>
                <a:spcPct val="100000"/>
              </a:lnSpc>
            </a:pPr>
            <a:r>
              <a:rPr lang="en-US" dirty="0"/>
              <a:t>Leverage the latest virtualization technologies, including iPads and smart phones, to increase the efficiency of operators and management,</a:t>
            </a:r>
            <a:br>
              <a:rPr lang="en-US" dirty="0"/>
            </a:br>
            <a:r>
              <a:rPr lang="en-US" dirty="0"/>
              <a:t>as well as increase situational awareness to achieve a high level</a:t>
            </a:r>
            <a:br>
              <a:rPr lang="en-US" dirty="0"/>
            </a:br>
            <a:r>
              <a:rPr lang="en-US" dirty="0"/>
              <a:t>of operational readiness</a:t>
            </a:r>
          </a:p>
          <a:p>
            <a:r>
              <a:rPr lang="en-US" sz="900" dirty="0"/>
              <a:t>Challenges </a:t>
            </a:r>
          </a:p>
          <a:p>
            <a:pPr lvl="2">
              <a:lnSpc>
                <a:spcPct val="100000"/>
              </a:lnSpc>
            </a:pPr>
            <a:r>
              <a:rPr lang="en-US" dirty="0"/>
              <a:t>Deliver affordable and reliable transportation, power, water, and wastewater services to citizens and visitors to Carson City and surrounding counties</a:t>
            </a:r>
          </a:p>
          <a:p>
            <a:pPr lvl="2">
              <a:lnSpc>
                <a:spcPct val="100000"/>
              </a:lnSpc>
            </a:pPr>
            <a:r>
              <a:rPr lang="en-US" dirty="0"/>
              <a:t>Reduce administration and overhead costs while significantly increasing the City’s operations reliability and disaster recovery processes </a:t>
            </a:r>
          </a:p>
          <a:p>
            <a:r>
              <a:rPr lang="en-US" sz="900" dirty="0"/>
              <a:t>Results </a:t>
            </a:r>
          </a:p>
          <a:p>
            <a:pPr lvl="2">
              <a:lnSpc>
                <a:spcPct val="100000"/>
              </a:lnSpc>
            </a:pPr>
            <a:r>
              <a:rPr lang="en-US" dirty="0"/>
              <a:t>Remote management capabilities have resulted in 15% reduction in operations staff hours due to saved “drive time” </a:t>
            </a:r>
          </a:p>
          <a:p>
            <a:pPr lvl="2">
              <a:lnSpc>
                <a:spcPct val="100000"/>
              </a:lnSpc>
            </a:pPr>
            <a:r>
              <a:rPr lang="en-US" dirty="0"/>
              <a:t>Reduced work week from five eight-hour days to four ten-hour days</a:t>
            </a:r>
          </a:p>
          <a:p>
            <a:pPr lvl="2">
              <a:lnSpc>
                <a:spcPct val="100000"/>
              </a:lnSpc>
            </a:pPr>
            <a:r>
              <a:rPr lang="en-US" dirty="0"/>
              <a:t>Helps manage the city’s solar plants that provide up to 748,000 KWH of clean power each year</a:t>
            </a:r>
          </a:p>
          <a:p>
            <a:pPr lvl="2">
              <a:lnSpc>
                <a:spcPct val="100000"/>
              </a:lnSpc>
            </a:pPr>
            <a:r>
              <a:rPr lang="en-US" dirty="0"/>
              <a:t>Delivers more than 22 million gallons of water while processing 6.9 millions of gallons of wastewater each day </a:t>
            </a:r>
          </a:p>
          <a:p>
            <a:endParaRPr lang="en-US" sz="825" dirty="0"/>
          </a:p>
        </p:txBody>
      </p:sp>
      <p:sp>
        <p:nvSpPr>
          <p:cNvPr id="7" name="Text Placeholder 6"/>
          <p:cNvSpPr>
            <a:spLocks noGrp="1"/>
          </p:cNvSpPr>
          <p:nvPr>
            <p:ph type="body" sz="quarter" idx="15"/>
          </p:nvPr>
        </p:nvSpPr>
        <p:spPr/>
        <p:txBody>
          <a:bodyPr/>
          <a:lstStyle/>
          <a:p>
            <a:r>
              <a:rPr lang="en-US"/>
              <a:t>Carson City</a:t>
            </a:r>
          </a:p>
          <a:p>
            <a:pPr lvl="1"/>
            <a:r>
              <a:rPr lang="en-US"/>
              <a:t>Nevada</a:t>
            </a:r>
            <a:endParaRPr lang="en-US" dirty="0"/>
          </a:p>
        </p:txBody>
      </p:sp>
      <p:sp>
        <p:nvSpPr>
          <p:cNvPr id="8" name="Text Placeholder 7"/>
          <p:cNvSpPr>
            <a:spLocks noGrp="1"/>
          </p:cNvSpPr>
          <p:nvPr>
            <p:ph type="body" sz="quarter" idx="16"/>
          </p:nvPr>
        </p:nvSpPr>
        <p:spPr/>
        <p:txBody>
          <a:bodyPr/>
          <a:lstStyle/>
          <a:p>
            <a:r>
              <a:rPr lang="en-US" dirty="0"/>
              <a:t>Industry: Infrastructure</a:t>
            </a:r>
          </a:p>
          <a:p>
            <a:r>
              <a:rPr lang="en-US" dirty="0"/>
              <a:t>Products: System Platform, InTouch HMI, Process Historian, Process Historian </a:t>
            </a:r>
            <a:r>
              <a:rPr lang="en-US" dirty="0" err="1"/>
              <a:t>Clien</a:t>
            </a:r>
            <a:r>
              <a:rPr lang="en-US" dirty="0"/>
              <a:t>, Development Toolkits</a:t>
            </a:r>
          </a:p>
          <a:p>
            <a:r>
              <a:rPr lang="en-US" b="0" dirty="0">
                <a:solidFill>
                  <a:schemeClr val="tx1">
                    <a:lumMod val="65000"/>
                    <a:lumOff val="35000"/>
                  </a:schemeClr>
                </a:solidFill>
              </a:rPr>
              <a:t>“Remote management capabilities have resulted in 15% reduction in operations staff hours due to saved 'drive time.”</a:t>
            </a:r>
            <a:endParaRPr lang="en-US" dirty="0"/>
          </a:p>
          <a:p>
            <a:pPr lvl="1"/>
            <a:r>
              <a:rPr lang="en-US" b="1" dirty="0">
                <a:solidFill>
                  <a:srgbClr val="5482AB"/>
                </a:solidFill>
              </a:rPr>
              <a:t>James </a:t>
            </a:r>
            <a:r>
              <a:rPr lang="en-US" b="1" dirty="0" err="1">
                <a:solidFill>
                  <a:srgbClr val="5482AB"/>
                </a:solidFill>
              </a:rPr>
              <a:t>Jacklett</a:t>
            </a:r>
            <a:r>
              <a:rPr lang="en-US" b="1" dirty="0">
                <a:solidFill>
                  <a:srgbClr val="5482AB"/>
                </a:solidFill>
              </a:rPr>
              <a:t>, </a:t>
            </a:r>
            <a:r>
              <a:rPr lang="en-US" dirty="0">
                <a:solidFill>
                  <a:srgbClr val="5482AB"/>
                </a:solidFill>
              </a:rPr>
              <a:t>Electrical/Signal Supervisor, Carson City Public Works</a:t>
            </a:r>
          </a:p>
        </p:txBody>
      </p:sp>
      <p:grpSp>
        <p:nvGrpSpPr>
          <p:cNvPr id="12" name="Group 11">
            <a:extLst>
              <a:ext uri="{FF2B5EF4-FFF2-40B4-BE49-F238E27FC236}">
                <a16:creationId xmlns:a16="http://schemas.microsoft.com/office/drawing/2014/main" xmlns="" id="{CE42AD71-EF40-724E-91C5-145C6F7F9FC2}"/>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01469B1B-34DA-FC4A-8856-8165946D2673}"/>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DE693C83-4B2A-814A-BB1D-7244D86A6E3C}"/>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63E825B3-953B-D540-A05E-E8356CC3AA59}"/>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4" name="Slide Number Placeholder 3">
            <a:extLst>
              <a:ext uri="{FF2B5EF4-FFF2-40B4-BE49-F238E27FC236}">
                <a16:creationId xmlns:a16="http://schemas.microsoft.com/office/drawing/2014/main" xmlns="" id="{578F20E2-8606-2D4A-832D-55EB4136CAA6}"/>
              </a:ext>
            </a:extLst>
          </p:cNvPr>
          <p:cNvSpPr>
            <a:spLocks noGrp="1"/>
          </p:cNvSpPr>
          <p:nvPr>
            <p:ph type="sldNum" sz="quarter" idx="4"/>
          </p:nvPr>
        </p:nvSpPr>
        <p:spPr/>
        <p:txBody>
          <a:bodyPr/>
          <a:lstStyle/>
          <a:p>
            <a:r>
              <a:rPr lang="en-US"/>
              <a:t>Page </a:t>
            </a:r>
            <a:fld id="{5A9C12DC-491F-9444-86A2-13AC5C62A2FC}" type="slidenum">
              <a:rPr lang="en-US" smtClean="0"/>
              <a:pPr/>
              <a:t>19</a:t>
            </a:fld>
            <a:endParaRPr lang="en-US" dirty="0"/>
          </a:p>
        </p:txBody>
      </p:sp>
      <p:sp>
        <p:nvSpPr>
          <p:cNvPr id="16" name="Footer Placeholder 15">
            <a:extLst>
              <a:ext uri="{FF2B5EF4-FFF2-40B4-BE49-F238E27FC236}">
                <a16:creationId xmlns:a16="http://schemas.microsoft.com/office/drawing/2014/main" xmlns="" id="{E156FEAE-2AC7-824A-B82D-40525AD6BC93}"/>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hlinkClick r:id="rId4"/>
            <a:extLst>
              <a:ext uri="{FF2B5EF4-FFF2-40B4-BE49-F238E27FC236}">
                <a16:creationId xmlns:a16="http://schemas.microsoft.com/office/drawing/2014/main" xmlns="" id="{475C5F0E-A3FF-8948-9265-FC3B5846FCBF}"/>
              </a:ext>
            </a:extLst>
          </p:cNvPr>
          <p:cNvSpPr/>
          <p:nvPr/>
        </p:nvSpPr>
        <p:spPr>
          <a:xfrm>
            <a:off x="4802345" y="4485848"/>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32215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3" action="ppaction://hlinksldjump"/>
            <a:extLst>
              <a:ext uri="{FF2B5EF4-FFF2-40B4-BE49-F238E27FC236}">
                <a16:creationId xmlns:a16="http://schemas.microsoft.com/office/drawing/2014/main" xmlns="" id="{63B0F7B1-CDDF-4D6D-87B8-7A2A08CA90AC}"/>
              </a:ext>
            </a:extLst>
          </p:cNvPr>
          <p:cNvSpPr/>
          <p:nvPr/>
        </p:nvSpPr>
        <p:spPr>
          <a:xfrm>
            <a:off x="255825" y="1084939"/>
            <a:ext cx="1486759" cy="822960"/>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 name="Rectangle 9">
            <a:hlinkClick r:id="" action="ppaction://noaction"/>
            <a:extLst>
              <a:ext uri="{FF2B5EF4-FFF2-40B4-BE49-F238E27FC236}">
                <a16:creationId xmlns:a16="http://schemas.microsoft.com/office/drawing/2014/main" xmlns="" id="{F057B9C9-C94F-4D74-907A-9962837CF4A0}"/>
              </a:ext>
            </a:extLst>
          </p:cNvPr>
          <p:cNvSpPr/>
          <p:nvPr/>
        </p:nvSpPr>
        <p:spPr>
          <a:xfrm>
            <a:off x="255825" y="1966351"/>
            <a:ext cx="1005840" cy="27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r>
              <a:rPr lang="en-US" sz="800" dirty="0">
                <a:solidFill>
                  <a:srgbClr val="757575"/>
                </a:solidFill>
                <a:latin typeface="Arial" panose="020B0604020202020204" pitchFamily="34" charset="0"/>
                <a:cs typeface="Arial" panose="020B0604020202020204" pitchFamily="34" charset="0"/>
              </a:rPr>
              <a:t>Chemicals</a:t>
            </a:r>
          </a:p>
        </p:txBody>
      </p:sp>
      <p:sp>
        <p:nvSpPr>
          <p:cNvPr id="13" name="Rectangle 12">
            <a:hlinkClick r:id="" action="ppaction://noaction"/>
            <a:extLst>
              <a:ext uri="{FF2B5EF4-FFF2-40B4-BE49-F238E27FC236}">
                <a16:creationId xmlns:a16="http://schemas.microsoft.com/office/drawing/2014/main" xmlns="" id="{4C6BDB13-C856-4069-90C4-FCD72CDC0AB9}"/>
              </a:ext>
            </a:extLst>
          </p:cNvPr>
          <p:cNvSpPr/>
          <p:nvPr/>
        </p:nvSpPr>
        <p:spPr>
          <a:xfrm>
            <a:off x="4466677" y="1966351"/>
            <a:ext cx="1005840" cy="27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r>
              <a:rPr lang="en-US" sz="800" dirty="0">
                <a:solidFill>
                  <a:srgbClr val="757575"/>
                </a:solidFill>
              </a:rPr>
              <a:t>Hybrid / General Manufacturing </a:t>
            </a:r>
          </a:p>
        </p:txBody>
      </p:sp>
      <p:pic>
        <p:nvPicPr>
          <p:cNvPr id="12" name="Picture 11">
            <a:hlinkClick r:id="rId5" action="ppaction://hlinksldjump"/>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9157" y="3567148"/>
            <a:ext cx="1488185" cy="822960"/>
          </a:xfrm>
          <a:prstGeom prst="rect">
            <a:avLst/>
          </a:prstGeom>
        </p:spPr>
      </p:pic>
      <p:sp>
        <p:nvSpPr>
          <p:cNvPr id="25" name="Rectangle 24">
            <a:hlinkClick r:id="" action="ppaction://noaction"/>
            <a:extLst>
              <a:ext uri="{FF2B5EF4-FFF2-40B4-BE49-F238E27FC236}">
                <a16:creationId xmlns:a16="http://schemas.microsoft.com/office/drawing/2014/main" xmlns="" id="{3A7A8BBD-0493-4CCA-BC22-7F00631B5A0F}"/>
              </a:ext>
            </a:extLst>
          </p:cNvPr>
          <p:cNvSpPr/>
          <p:nvPr/>
        </p:nvSpPr>
        <p:spPr>
          <a:xfrm>
            <a:off x="255825" y="4474573"/>
            <a:ext cx="1005840" cy="27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r>
              <a:rPr lang="en-US" sz="800" dirty="0">
                <a:solidFill>
                  <a:srgbClr val="757575"/>
                </a:solidFill>
              </a:rPr>
              <a:t>Power and Utilities</a:t>
            </a:r>
          </a:p>
        </p:txBody>
      </p:sp>
      <p:pic>
        <p:nvPicPr>
          <p:cNvPr id="2" name="Picture 1">
            <a:hlinkClick r:id="rId7" action="ppaction://hlinksldjump"/>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561258" y="2338734"/>
            <a:ext cx="1486760" cy="822960"/>
          </a:xfrm>
          <a:prstGeom prst="rect">
            <a:avLst/>
          </a:prstGeom>
        </p:spPr>
      </p:pic>
      <p:sp>
        <p:nvSpPr>
          <p:cNvPr id="28" name="Rectangle 27">
            <a:hlinkClick r:id="" action="ppaction://noaction"/>
            <a:extLst>
              <a:ext uri="{FF2B5EF4-FFF2-40B4-BE49-F238E27FC236}">
                <a16:creationId xmlns:a16="http://schemas.microsoft.com/office/drawing/2014/main" xmlns="" id="{193DE7CA-0506-4410-AC2E-0AE5F85A8E5A}"/>
              </a:ext>
            </a:extLst>
          </p:cNvPr>
          <p:cNvSpPr/>
          <p:nvPr/>
        </p:nvSpPr>
        <p:spPr>
          <a:xfrm>
            <a:off x="6561258" y="3216851"/>
            <a:ext cx="1005840" cy="27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r>
              <a:rPr lang="en-US" sz="800" dirty="0">
                <a:solidFill>
                  <a:srgbClr val="757575"/>
                </a:solidFill>
              </a:rPr>
              <a:t>Oil and Gas</a:t>
            </a:r>
          </a:p>
        </p:txBody>
      </p:sp>
      <p:pic>
        <p:nvPicPr>
          <p:cNvPr id="32" name="Picture 31">
            <a:hlinkClick r:id="rId9" action="ppaction://hlinksldjump"/>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466677" y="2338734"/>
            <a:ext cx="1490471" cy="822960"/>
          </a:xfrm>
          <a:prstGeom prst="rect">
            <a:avLst/>
          </a:prstGeom>
        </p:spPr>
      </p:pic>
      <p:sp>
        <p:nvSpPr>
          <p:cNvPr id="22" name="Rectangle 21">
            <a:hlinkClick r:id="" action="ppaction://noaction"/>
            <a:extLst>
              <a:ext uri="{FF2B5EF4-FFF2-40B4-BE49-F238E27FC236}">
                <a16:creationId xmlns:a16="http://schemas.microsoft.com/office/drawing/2014/main" xmlns="" id="{F6AA4860-1F6B-455B-BBF9-5FC2442CC35B}"/>
              </a:ext>
            </a:extLst>
          </p:cNvPr>
          <p:cNvSpPr/>
          <p:nvPr/>
        </p:nvSpPr>
        <p:spPr>
          <a:xfrm>
            <a:off x="4466677" y="3216851"/>
            <a:ext cx="1537071" cy="27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r>
              <a:rPr lang="en-US" sz="800" dirty="0">
                <a:solidFill>
                  <a:srgbClr val="757575"/>
                </a:solidFill>
              </a:rPr>
              <a:t>Metals, Minerals and Mining</a:t>
            </a:r>
          </a:p>
        </p:txBody>
      </p:sp>
      <p:sp>
        <p:nvSpPr>
          <p:cNvPr id="38" name="Title 11">
            <a:extLst>
              <a:ext uri="{FF2B5EF4-FFF2-40B4-BE49-F238E27FC236}">
                <a16:creationId xmlns:a16="http://schemas.microsoft.com/office/drawing/2014/main" xmlns="" id="{9AC1084D-C51D-C04A-9C09-87E8E80CF3D4}"/>
              </a:ext>
            </a:extLst>
          </p:cNvPr>
          <p:cNvSpPr txBox="1">
            <a:spLocks/>
          </p:cNvSpPr>
          <p:nvPr/>
        </p:nvSpPr>
        <p:spPr>
          <a:xfrm>
            <a:off x="259157" y="256272"/>
            <a:ext cx="8673872" cy="285757"/>
          </a:xfrm>
          <a:prstGeom prst="rect">
            <a:avLst/>
          </a:prstGeom>
        </p:spPr>
        <p:txBody>
          <a:bodyPr lIns="0" tIns="0" rIns="0" bIns="0"/>
          <a:lstStyle>
            <a:lvl1pPr algn="ctr" defTabSz="457184"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364653"/>
                </a:solidFill>
                <a:latin typeface="Arial" panose="020B0604020202020204" pitchFamily="34" charset="0"/>
                <a:ea typeface="Arial Rounded MT Pro Light" charset="0"/>
                <a:cs typeface="Arial" panose="020B0604020202020204" pitchFamily="34" charset="0"/>
              </a:rPr>
              <a:t>AVEVA Success Stories Across Key Industries</a:t>
            </a:r>
          </a:p>
        </p:txBody>
      </p:sp>
      <p:sp>
        <p:nvSpPr>
          <p:cNvPr id="41" name="Title 11">
            <a:extLst>
              <a:ext uri="{FF2B5EF4-FFF2-40B4-BE49-F238E27FC236}">
                <a16:creationId xmlns:a16="http://schemas.microsoft.com/office/drawing/2014/main" xmlns="" id="{61FC15F2-1230-D149-A419-40A0B0637AE5}"/>
              </a:ext>
            </a:extLst>
          </p:cNvPr>
          <p:cNvSpPr txBox="1">
            <a:spLocks/>
          </p:cNvSpPr>
          <p:nvPr/>
        </p:nvSpPr>
        <p:spPr>
          <a:xfrm>
            <a:off x="259157" y="668667"/>
            <a:ext cx="8673872" cy="285757"/>
          </a:xfrm>
          <a:prstGeom prst="rect">
            <a:avLst/>
          </a:prstGeom>
        </p:spPr>
        <p:txBody>
          <a:bodyPr lIns="0" tIns="0" rIns="0" bIns="0"/>
          <a:lstStyle>
            <a:lvl1pPr algn="ctr" defTabSz="457184" rtl="0" eaLnBrk="1" latinLnBrk="0" hangingPunct="1">
              <a:spcBef>
                <a:spcPct val="0"/>
              </a:spcBef>
              <a:buNone/>
              <a:defRPr sz="4400" kern="1200">
                <a:solidFill>
                  <a:schemeClr val="tx1"/>
                </a:solidFill>
                <a:latin typeface="+mj-lt"/>
                <a:ea typeface="+mj-ea"/>
                <a:cs typeface="+mj-cs"/>
              </a:defRPr>
            </a:lvl1pPr>
          </a:lstStyle>
          <a:p>
            <a:pPr algn="l"/>
            <a:r>
              <a:rPr lang="en-US" sz="1200" dirty="0">
                <a:solidFill>
                  <a:srgbClr val="5482AB"/>
                </a:solidFill>
                <a:latin typeface="Arial" panose="020B0604020202020204" pitchFamily="34" charset="0"/>
                <a:ea typeface="Arial Rounded MT Pro Light" charset="0"/>
                <a:cs typeface="Arial" panose="020B0604020202020204" pitchFamily="34" charset="0"/>
              </a:rPr>
              <a:t>Select an industry to begin viewing success stories</a:t>
            </a:r>
          </a:p>
        </p:txBody>
      </p:sp>
      <p:sp>
        <p:nvSpPr>
          <p:cNvPr id="44" name="Rectangle 43">
            <a:hlinkClick r:id="rId11" action="ppaction://hlinksldjump"/>
            <a:extLst>
              <a:ext uri="{FF2B5EF4-FFF2-40B4-BE49-F238E27FC236}">
                <a16:creationId xmlns:a16="http://schemas.microsoft.com/office/drawing/2014/main" xmlns="" id="{FC7DBE24-A982-7840-A7E6-8538874CF7B1}"/>
              </a:ext>
            </a:extLst>
          </p:cNvPr>
          <p:cNvSpPr/>
          <p:nvPr/>
        </p:nvSpPr>
        <p:spPr>
          <a:xfrm>
            <a:off x="2333346" y="1084939"/>
            <a:ext cx="1486759" cy="822960"/>
          </a:xfrm>
          <a:prstGeom prst="rect">
            <a:avLst/>
          </a:prstGeom>
          <a:blipFill>
            <a:blip r:embed="rId1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7" name="Rectangle 46">
            <a:hlinkClick r:id="" action="ppaction://noaction"/>
            <a:extLst>
              <a:ext uri="{FF2B5EF4-FFF2-40B4-BE49-F238E27FC236}">
                <a16:creationId xmlns:a16="http://schemas.microsoft.com/office/drawing/2014/main" xmlns="" id="{62F16D3A-0E91-8545-9BE4-DD4DE54EFE2C}"/>
              </a:ext>
            </a:extLst>
          </p:cNvPr>
          <p:cNvSpPr/>
          <p:nvPr/>
        </p:nvSpPr>
        <p:spPr>
          <a:xfrm>
            <a:off x="2333346" y="1966351"/>
            <a:ext cx="1005840" cy="27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r>
              <a:rPr lang="en-US" sz="800" dirty="0">
                <a:solidFill>
                  <a:srgbClr val="757575"/>
                </a:solidFill>
              </a:rPr>
              <a:t>Food &amp; Beverage / CPG</a:t>
            </a:r>
          </a:p>
        </p:txBody>
      </p:sp>
      <p:pic>
        <p:nvPicPr>
          <p:cNvPr id="53" name="Picture 52">
            <a:hlinkClick r:id="rId13" action="ppaction://hlinksldjump"/>
            <a:extLst>
              <a:ext uri="{FF2B5EF4-FFF2-40B4-BE49-F238E27FC236}">
                <a16:creationId xmlns:a16="http://schemas.microsoft.com/office/drawing/2014/main" xmlns="" id="{6A123A27-07BA-254B-BD38-FB3ED26DF8A0}"/>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561258" y="1084940"/>
            <a:ext cx="1488185" cy="822960"/>
          </a:xfrm>
          <a:prstGeom prst="rect">
            <a:avLst/>
          </a:prstGeom>
        </p:spPr>
      </p:pic>
      <p:sp>
        <p:nvSpPr>
          <p:cNvPr id="54" name="Rectangle 53">
            <a:hlinkClick r:id="" action="ppaction://noaction"/>
            <a:extLst>
              <a:ext uri="{FF2B5EF4-FFF2-40B4-BE49-F238E27FC236}">
                <a16:creationId xmlns:a16="http://schemas.microsoft.com/office/drawing/2014/main" xmlns="" id="{8925173D-18BA-174A-AC29-2A6569E29065}"/>
              </a:ext>
            </a:extLst>
          </p:cNvPr>
          <p:cNvSpPr/>
          <p:nvPr/>
        </p:nvSpPr>
        <p:spPr>
          <a:xfrm>
            <a:off x="6561258" y="1966351"/>
            <a:ext cx="1005840" cy="27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r>
              <a:rPr lang="en-US" sz="800" dirty="0">
                <a:solidFill>
                  <a:srgbClr val="757575"/>
                </a:solidFill>
              </a:rPr>
              <a:t>Infrastructure</a:t>
            </a:r>
          </a:p>
        </p:txBody>
      </p:sp>
      <p:sp>
        <p:nvSpPr>
          <p:cNvPr id="56" name="Rectangle 55">
            <a:hlinkClick r:id="" action="ppaction://noaction"/>
            <a:extLst>
              <a:ext uri="{FF2B5EF4-FFF2-40B4-BE49-F238E27FC236}">
                <a16:creationId xmlns:a16="http://schemas.microsoft.com/office/drawing/2014/main" xmlns="" id="{49A83F65-F609-C74F-883E-25A48C945683}"/>
              </a:ext>
            </a:extLst>
          </p:cNvPr>
          <p:cNvSpPr/>
          <p:nvPr/>
        </p:nvSpPr>
        <p:spPr>
          <a:xfrm>
            <a:off x="255825" y="3216851"/>
            <a:ext cx="1005840" cy="27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r>
              <a:rPr lang="en-US" sz="800" dirty="0">
                <a:solidFill>
                  <a:srgbClr val="757575"/>
                </a:solidFill>
              </a:rPr>
              <a:t>Life Sciences</a:t>
            </a:r>
          </a:p>
        </p:txBody>
      </p:sp>
      <p:sp>
        <p:nvSpPr>
          <p:cNvPr id="57" name="Rectangle 56">
            <a:hlinkClick r:id="" action="ppaction://noaction"/>
            <a:extLst>
              <a:ext uri="{FF2B5EF4-FFF2-40B4-BE49-F238E27FC236}">
                <a16:creationId xmlns:a16="http://schemas.microsoft.com/office/drawing/2014/main" xmlns="" id="{7BEEE864-5690-2947-B18D-9CC007F7F37C}"/>
              </a:ext>
            </a:extLst>
          </p:cNvPr>
          <p:cNvSpPr/>
          <p:nvPr/>
        </p:nvSpPr>
        <p:spPr>
          <a:xfrm>
            <a:off x="2333346" y="3216851"/>
            <a:ext cx="1005840" cy="27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r>
              <a:rPr lang="en-US" sz="800" dirty="0">
                <a:solidFill>
                  <a:srgbClr val="757575"/>
                </a:solidFill>
              </a:rPr>
              <a:t>Machine Builders / OEM</a:t>
            </a:r>
          </a:p>
        </p:txBody>
      </p:sp>
      <p:pic>
        <p:nvPicPr>
          <p:cNvPr id="58" name="Picture 57">
            <a:hlinkClick r:id="rId15" action="ppaction://hlinksldjump"/>
            <a:extLst>
              <a:ext uri="{FF2B5EF4-FFF2-40B4-BE49-F238E27FC236}">
                <a16:creationId xmlns:a16="http://schemas.microsoft.com/office/drawing/2014/main" xmlns="" id="{809FE678-F432-1440-BEFA-1C745AF189E2}"/>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2333346" y="2338734"/>
            <a:ext cx="1486761" cy="822960"/>
          </a:xfrm>
          <a:prstGeom prst="rect">
            <a:avLst/>
          </a:prstGeom>
        </p:spPr>
      </p:pic>
      <p:pic>
        <p:nvPicPr>
          <p:cNvPr id="59" name="Picture 58">
            <a:hlinkClick r:id="rId17" action="ppaction://hlinksldjump"/>
            <a:extLst>
              <a:ext uri="{FF2B5EF4-FFF2-40B4-BE49-F238E27FC236}">
                <a16:creationId xmlns:a16="http://schemas.microsoft.com/office/drawing/2014/main" xmlns="" id="{A07D3D24-A1F8-E545-B673-E63C9E88B30A}"/>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2333346" y="3567148"/>
            <a:ext cx="1486761" cy="822960"/>
          </a:xfrm>
          <a:prstGeom prst="rect">
            <a:avLst/>
          </a:prstGeom>
        </p:spPr>
      </p:pic>
      <p:sp>
        <p:nvSpPr>
          <p:cNvPr id="60" name="Rectangle 59">
            <a:hlinkClick r:id="" action="ppaction://noaction"/>
            <a:extLst>
              <a:ext uri="{FF2B5EF4-FFF2-40B4-BE49-F238E27FC236}">
                <a16:creationId xmlns:a16="http://schemas.microsoft.com/office/drawing/2014/main" xmlns="" id="{2378D10C-D3DC-4941-AE21-EF41662AEF74}"/>
              </a:ext>
            </a:extLst>
          </p:cNvPr>
          <p:cNvSpPr/>
          <p:nvPr/>
        </p:nvSpPr>
        <p:spPr>
          <a:xfrm>
            <a:off x="2333346" y="4474573"/>
            <a:ext cx="1005840" cy="27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r>
              <a:rPr lang="en-US" sz="800" dirty="0">
                <a:solidFill>
                  <a:srgbClr val="757575"/>
                </a:solidFill>
              </a:rPr>
              <a:t>Water and Wastewater</a:t>
            </a:r>
          </a:p>
        </p:txBody>
      </p:sp>
      <p:pic>
        <p:nvPicPr>
          <p:cNvPr id="35" name="Picture 34">
            <a:extLst>
              <a:ext uri="{FF2B5EF4-FFF2-40B4-BE49-F238E27FC236}">
                <a16:creationId xmlns:a16="http://schemas.microsoft.com/office/drawing/2014/main" xmlns="" id="{C4E04546-4141-1543-95D1-8F7D4F03C833}"/>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227700" y="4814444"/>
            <a:ext cx="705329" cy="160162"/>
          </a:xfrm>
          <a:prstGeom prst="rect">
            <a:avLst/>
          </a:prstGeom>
        </p:spPr>
      </p:pic>
      <p:pic>
        <p:nvPicPr>
          <p:cNvPr id="50" name="Picture 49">
            <a:hlinkClick r:id="rId20" action="ppaction://hlinksldjump"/>
            <a:extLst>
              <a:ext uri="{FF2B5EF4-FFF2-40B4-BE49-F238E27FC236}">
                <a16:creationId xmlns:a16="http://schemas.microsoft.com/office/drawing/2014/main" xmlns="" id="{3208A536-D202-D549-A6B8-006FA1F11BA2}"/>
              </a:ext>
            </a:extLst>
          </p:cNvPr>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4466677" y="1083793"/>
            <a:ext cx="1483428" cy="822960"/>
          </a:xfrm>
          <a:prstGeom prst="rect">
            <a:avLst/>
          </a:prstGeom>
        </p:spPr>
      </p:pic>
      <p:pic>
        <p:nvPicPr>
          <p:cNvPr id="51" name="Picture 50">
            <a:hlinkClick r:id="rId22" action="ppaction://hlinksldjump"/>
            <a:extLst>
              <a:ext uri="{FF2B5EF4-FFF2-40B4-BE49-F238E27FC236}">
                <a16:creationId xmlns:a16="http://schemas.microsoft.com/office/drawing/2014/main" xmlns="" id="{434D1E93-22E9-1341-945C-AB29CCEA93F7}"/>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a:off x="259157" y="2335439"/>
            <a:ext cx="1493837" cy="822960"/>
          </a:xfrm>
          <a:prstGeom prst="rect">
            <a:avLst/>
          </a:prstGeom>
        </p:spPr>
      </p:pic>
      <p:sp>
        <p:nvSpPr>
          <p:cNvPr id="29" name="Footer Placeholder 25">
            <a:extLst>
              <a:ext uri="{FF2B5EF4-FFF2-40B4-BE49-F238E27FC236}">
                <a16:creationId xmlns:a16="http://schemas.microsoft.com/office/drawing/2014/main" xmlns="" id="{CB46C314-C536-9B4B-AC80-BCB336C031DC}"/>
              </a:ext>
            </a:extLst>
          </p:cNvPr>
          <p:cNvSpPr txBox="1">
            <a:spLocks/>
          </p:cNvSpPr>
          <p:nvPr/>
        </p:nvSpPr>
        <p:spPr>
          <a:xfrm>
            <a:off x="103605" y="4839679"/>
            <a:ext cx="5388300" cy="859368"/>
          </a:xfrm>
          <a:prstGeom prst="rect">
            <a:avLst/>
          </a:prstGeom>
        </p:spPr>
        <p:txBody>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r>
              <a:rPr lang="en-GB" sz="600" dirty="0"/>
              <a:t>© 2018 AVEVA Group plc and its subsidiaries. All rights reserved.</a:t>
            </a:r>
          </a:p>
        </p:txBody>
      </p:sp>
      <p:pic>
        <p:nvPicPr>
          <p:cNvPr id="26" name="Picture 25">
            <a:hlinkClick r:id="rId24" action="ppaction://hlinksldjump"/>
            <a:extLst>
              <a:ext uri="{FF2B5EF4-FFF2-40B4-BE49-F238E27FC236}">
                <a16:creationId xmlns:a16="http://schemas.microsoft.com/office/drawing/2014/main" xmlns="" id="{E7667B65-93D7-5A49-8A6B-FCEEA7AF056B}"/>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4466677" y="3600182"/>
            <a:ext cx="1490471" cy="793627"/>
          </a:xfrm>
          <a:prstGeom prst="rect">
            <a:avLst/>
          </a:prstGeom>
        </p:spPr>
      </p:pic>
      <p:sp>
        <p:nvSpPr>
          <p:cNvPr id="27" name="Rectangle 26">
            <a:hlinkClick r:id="" action="ppaction://noaction"/>
            <a:extLst>
              <a:ext uri="{FF2B5EF4-FFF2-40B4-BE49-F238E27FC236}">
                <a16:creationId xmlns:a16="http://schemas.microsoft.com/office/drawing/2014/main" xmlns="" id="{187A2A8B-D19E-D848-85ED-CE12EF07C8D0}"/>
              </a:ext>
            </a:extLst>
          </p:cNvPr>
          <p:cNvSpPr/>
          <p:nvPr/>
        </p:nvSpPr>
        <p:spPr>
          <a:xfrm>
            <a:off x="4466677" y="4474573"/>
            <a:ext cx="1537071" cy="27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r>
              <a:rPr lang="en-US" sz="800" dirty="0">
                <a:solidFill>
                  <a:srgbClr val="757575"/>
                </a:solidFill>
              </a:rPr>
              <a:t>Marine</a:t>
            </a:r>
          </a:p>
        </p:txBody>
      </p:sp>
      <p:pic>
        <p:nvPicPr>
          <p:cNvPr id="30" name="Picture 29">
            <a:hlinkClick r:id="rId26" action="ppaction://hlinksldjump"/>
            <a:extLst>
              <a:ext uri="{FF2B5EF4-FFF2-40B4-BE49-F238E27FC236}">
                <a16:creationId xmlns:a16="http://schemas.microsoft.com/office/drawing/2014/main" xmlns="" id="{95FF4079-8FA1-E04D-A953-4620B1D8B997}"/>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561258" y="3600182"/>
            <a:ext cx="1490471" cy="793627"/>
          </a:xfrm>
          <a:prstGeom prst="rect">
            <a:avLst/>
          </a:prstGeom>
        </p:spPr>
      </p:pic>
      <p:sp>
        <p:nvSpPr>
          <p:cNvPr id="31" name="Rectangle 30">
            <a:hlinkClick r:id="" action="ppaction://noaction"/>
            <a:extLst>
              <a:ext uri="{FF2B5EF4-FFF2-40B4-BE49-F238E27FC236}">
                <a16:creationId xmlns:a16="http://schemas.microsoft.com/office/drawing/2014/main" xmlns="" id="{14E635A0-27F6-B247-8AD3-0EA20B3EA64F}"/>
              </a:ext>
            </a:extLst>
          </p:cNvPr>
          <p:cNvSpPr/>
          <p:nvPr/>
        </p:nvSpPr>
        <p:spPr>
          <a:xfrm>
            <a:off x="6561258" y="4474573"/>
            <a:ext cx="1537071" cy="27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r>
              <a:rPr lang="en-US" sz="800" dirty="0">
                <a:solidFill>
                  <a:srgbClr val="757575"/>
                </a:solidFill>
              </a:rPr>
              <a:t>EPC</a:t>
            </a:r>
          </a:p>
        </p:txBody>
      </p:sp>
    </p:spTree>
    <p:extLst>
      <p:ext uri="{BB962C8B-B14F-4D97-AF65-F5344CB8AC3E}">
        <p14:creationId xmlns:p14="http://schemas.microsoft.com/office/powerpoint/2010/main" val="937762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433"/>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71" y="547"/>
            <a:ext cx="4577717" cy="2903684"/>
          </a:xfrm>
          <a:prstGeom prst="rect">
            <a:avLst/>
          </a:prstGeom>
          <a:noFill/>
          <a:ln>
            <a:noFill/>
          </a:ln>
        </p:spPr>
      </p:pic>
      <p:sp>
        <p:nvSpPr>
          <p:cNvPr id="3" name="Content Placeholder 2"/>
          <p:cNvSpPr>
            <a:spLocks noGrp="1"/>
          </p:cNvSpPr>
          <p:nvPr>
            <p:ph sz="quarter" idx="11"/>
          </p:nvPr>
        </p:nvSpPr>
        <p:spPr/>
        <p:txBody>
          <a:bodyPr/>
          <a:lstStyle/>
          <a:p>
            <a:r>
              <a:rPr lang="en-US" sz="900" dirty="0"/>
              <a:t>Goals</a:t>
            </a:r>
          </a:p>
          <a:p>
            <a:pPr lvl="2"/>
            <a:r>
              <a:rPr lang="en-US" dirty="0"/>
              <a:t>The new system required quick implementation, effective integration with current equipment and a user-friendly operator interface </a:t>
            </a:r>
          </a:p>
          <a:p>
            <a:pPr lvl="2"/>
            <a:r>
              <a:rPr lang="en-US" dirty="0"/>
              <a:t>An easy and efficient upgrade path was imperative for planned </a:t>
            </a:r>
            <a:br>
              <a:rPr lang="en-US" dirty="0"/>
            </a:br>
            <a:r>
              <a:rPr lang="en-US" dirty="0"/>
              <a:t>future expansion </a:t>
            </a:r>
          </a:p>
          <a:p>
            <a:r>
              <a:rPr lang="en-US" sz="900" dirty="0"/>
              <a:t>Challenges</a:t>
            </a:r>
          </a:p>
          <a:p>
            <a:pPr lvl="2"/>
            <a:r>
              <a:rPr lang="en-US" dirty="0"/>
              <a:t>The initial project had to be completed in time for the August 2008 Olympic games in Beijing </a:t>
            </a:r>
          </a:p>
          <a:p>
            <a:pPr lvl="2"/>
            <a:r>
              <a:rPr lang="en-US" dirty="0"/>
              <a:t>The 100-mile line was the first high-speed railway to be built in China </a:t>
            </a:r>
          </a:p>
          <a:p>
            <a:r>
              <a:rPr lang="en-US" sz="900" dirty="0"/>
              <a:t>Results  </a:t>
            </a:r>
          </a:p>
          <a:p>
            <a:pPr lvl="2"/>
            <a:r>
              <a:rPr lang="en-US" dirty="0"/>
              <a:t>Operational costs were immediately reduced because personnel could be allocated more effectively </a:t>
            </a:r>
          </a:p>
          <a:p>
            <a:pPr lvl="2"/>
            <a:r>
              <a:rPr lang="en-US" dirty="0"/>
              <a:t>The new system saves energy since actual demand determines equipment usage levels </a:t>
            </a:r>
          </a:p>
          <a:p>
            <a:pPr lvl="2"/>
            <a:r>
              <a:rPr lang="en-US" dirty="0"/>
              <a:t>Better visibility to the entire system has led to decreased </a:t>
            </a:r>
            <a:br>
              <a:rPr lang="en-US" dirty="0"/>
            </a:br>
            <a:r>
              <a:rPr lang="en-US" dirty="0"/>
              <a:t>maintenance costs </a:t>
            </a:r>
          </a:p>
          <a:p>
            <a:pPr lvl="2"/>
            <a:r>
              <a:rPr lang="en-US" dirty="0"/>
              <a:t>New stations can be deployed as needed and configured</a:t>
            </a:r>
            <a:br>
              <a:rPr lang="en-US" dirty="0"/>
            </a:br>
            <a:r>
              <a:rPr lang="en-US" dirty="0"/>
              <a:t>in as little as one day</a:t>
            </a:r>
          </a:p>
          <a:p>
            <a:pPr lvl="2"/>
            <a:endParaRPr lang="en-US" dirty="0"/>
          </a:p>
          <a:p>
            <a:endParaRPr lang="en-US" dirty="0"/>
          </a:p>
        </p:txBody>
      </p:sp>
      <p:sp>
        <p:nvSpPr>
          <p:cNvPr id="7" name="Text Placeholder 6"/>
          <p:cNvSpPr>
            <a:spLocks noGrp="1"/>
          </p:cNvSpPr>
          <p:nvPr>
            <p:ph type="body" sz="quarter" idx="15"/>
          </p:nvPr>
        </p:nvSpPr>
        <p:spPr/>
        <p:txBody>
          <a:bodyPr/>
          <a:lstStyle/>
          <a:p>
            <a:pPr lvl="0"/>
            <a:r>
              <a:rPr lang="en-US" dirty="0"/>
              <a:t>China Ministry of Railways</a:t>
            </a:r>
          </a:p>
          <a:p>
            <a:pPr lvl="1"/>
            <a:r>
              <a:rPr lang="en-US" dirty="0"/>
              <a:t>Shanghai, China</a:t>
            </a:r>
          </a:p>
        </p:txBody>
      </p:sp>
      <p:sp>
        <p:nvSpPr>
          <p:cNvPr id="8" name="Text Placeholder 7"/>
          <p:cNvSpPr>
            <a:spLocks noGrp="1"/>
          </p:cNvSpPr>
          <p:nvPr>
            <p:ph type="body" sz="quarter" idx="16"/>
          </p:nvPr>
        </p:nvSpPr>
        <p:spPr/>
        <p:txBody>
          <a:bodyPr/>
          <a:lstStyle/>
          <a:p>
            <a:r>
              <a:rPr lang="en-US" dirty="0"/>
              <a:t>Industry: Infrastructure</a:t>
            </a:r>
          </a:p>
          <a:p>
            <a:r>
              <a:rPr lang="en-US" dirty="0"/>
              <a:t>Products: System Platform, InTouch HMI, Process Historian, Process Historian Client, Development Toolkits</a:t>
            </a:r>
          </a:p>
          <a:p>
            <a:r>
              <a:rPr lang="en-US" b="0" dirty="0">
                <a:solidFill>
                  <a:schemeClr val="tx1">
                    <a:lumMod val="65000"/>
                    <a:lumOff val="35000"/>
                  </a:schemeClr>
                </a:solidFill>
              </a:rPr>
              <a:t>“We are collaborating with 60 different vendors for each station’s Passenger Information System.  Every vendor can communicate seamlessly with each other because of the System Platform. This allows us to quickly and easily respond to our </a:t>
            </a:r>
            <a:br>
              <a:rPr lang="en-US" b="0" dirty="0">
                <a:solidFill>
                  <a:schemeClr val="tx1">
                    <a:lumMod val="65000"/>
                    <a:lumOff val="35000"/>
                  </a:schemeClr>
                </a:solidFill>
              </a:rPr>
            </a:br>
            <a:r>
              <a:rPr lang="en-US" b="0" dirty="0">
                <a:solidFill>
                  <a:schemeClr val="tx1">
                    <a:lumMod val="65000"/>
                    <a:lumOff val="35000"/>
                  </a:schemeClr>
                </a:solidFill>
              </a:rPr>
              <a:t>customer’s requirements.”</a:t>
            </a:r>
          </a:p>
          <a:p>
            <a:pPr lvl="1"/>
            <a:r>
              <a:rPr lang="en-US" b="1" dirty="0">
                <a:solidFill>
                  <a:srgbClr val="5482AB"/>
                </a:solidFill>
              </a:rPr>
              <a:t>Shao </a:t>
            </a:r>
            <a:r>
              <a:rPr lang="en-US" b="1" dirty="0" err="1">
                <a:solidFill>
                  <a:srgbClr val="5482AB"/>
                </a:solidFill>
              </a:rPr>
              <a:t>Xiaofeng</a:t>
            </a:r>
            <a:r>
              <a:rPr lang="en-US" b="1" dirty="0">
                <a:solidFill>
                  <a:srgbClr val="5482AB"/>
                </a:solidFill>
              </a:rPr>
              <a:t>, </a:t>
            </a:r>
            <a:r>
              <a:rPr lang="en-US" dirty="0">
                <a:solidFill>
                  <a:srgbClr val="5482AB"/>
                </a:solidFill>
              </a:rPr>
              <a:t>Vice President, </a:t>
            </a:r>
            <a:r>
              <a:rPr lang="en-US" b="0" dirty="0" err="1">
                <a:solidFill>
                  <a:srgbClr val="5482AB"/>
                </a:solidFill>
              </a:rPr>
              <a:t>Easyway</a:t>
            </a:r>
            <a:r>
              <a:rPr lang="en-US" b="0" dirty="0">
                <a:solidFill>
                  <a:srgbClr val="5482AB"/>
                </a:solidFill>
              </a:rPr>
              <a:t> Company Limited</a:t>
            </a:r>
          </a:p>
        </p:txBody>
      </p:sp>
      <p:grpSp>
        <p:nvGrpSpPr>
          <p:cNvPr id="13" name="Group 12">
            <a:extLst>
              <a:ext uri="{FF2B5EF4-FFF2-40B4-BE49-F238E27FC236}">
                <a16:creationId xmlns:a16="http://schemas.microsoft.com/office/drawing/2014/main" xmlns="" id="{CBF7B42A-74C2-7B45-822C-757C179E9A19}"/>
              </a:ext>
            </a:extLst>
          </p:cNvPr>
          <p:cNvGrpSpPr/>
          <p:nvPr/>
        </p:nvGrpSpPr>
        <p:grpSpPr>
          <a:xfrm>
            <a:off x="4126955" y="474965"/>
            <a:ext cx="5264436" cy="2666894"/>
            <a:chOff x="4126955" y="474965"/>
            <a:chExt cx="5264436" cy="2666894"/>
          </a:xfrm>
        </p:grpSpPr>
        <p:sp>
          <p:nvSpPr>
            <p:cNvPr id="14" name="Isosceles Triangle 17">
              <a:extLst>
                <a:ext uri="{FF2B5EF4-FFF2-40B4-BE49-F238E27FC236}">
                  <a16:creationId xmlns:a16="http://schemas.microsoft.com/office/drawing/2014/main" xmlns="" id="{3C1D8CA7-F629-B947-9103-1AA613615690}"/>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07B712CB-2858-DD45-A136-629EE051D8E3}"/>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Isosceles Triangle 17">
              <a:extLst>
                <a:ext uri="{FF2B5EF4-FFF2-40B4-BE49-F238E27FC236}">
                  <a16:creationId xmlns:a16="http://schemas.microsoft.com/office/drawing/2014/main" xmlns="" id="{CB97A204-0D47-2C49-A67F-DB2CFD1BC21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4" name="Slide Number Placeholder 3">
            <a:extLst>
              <a:ext uri="{FF2B5EF4-FFF2-40B4-BE49-F238E27FC236}">
                <a16:creationId xmlns:a16="http://schemas.microsoft.com/office/drawing/2014/main" xmlns="" id="{918EA090-CAC5-CE45-910F-42B4AE1B1206}"/>
              </a:ext>
            </a:extLst>
          </p:cNvPr>
          <p:cNvSpPr>
            <a:spLocks noGrp="1"/>
          </p:cNvSpPr>
          <p:nvPr>
            <p:ph type="sldNum" sz="quarter" idx="4"/>
          </p:nvPr>
        </p:nvSpPr>
        <p:spPr/>
        <p:txBody>
          <a:bodyPr/>
          <a:lstStyle/>
          <a:p>
            <a:r>
              <a:rPr lang="en-US"/>
              <a:t>Page </a:t>
            </a:r>
            <a:fld id="{5A9C12DC-491F-9444-86A2-13AC5C62A2FC}" type="slidenum">
              <a:rPr lang="en-US" smtClean="0"/>
              <a:pPr/>
              <a:t>20</a:t>
            </a:fld>
            <a:endParaRPr lang="en-US" dirty="0"/>
          </a:p>
        </p:txBody>
      </p:sp>
      <p:sp>
        <p:nvSpPr>
          <p:cNvPr id="9" name="Footer Placeholder 8">
            <a:extLst>
              <a:ext uri="{FF2B5EF4-FFF2-40B4-BE49-F238E27FC236}">
                <a16:creationId xmlns:a16="http://schemas.microsoft.com/office/drawing/2014/main" xmlns="" id="{6F93B663-753E-3942-A4AA-C0B29FE74233}"/>
              </a:ext>
            </a:extLst>
          </p:cNvPr>
          <p:cNvSpPr>
            <a:spLocks noGrp="1"/>
          </p:cNvSpPr>
          <p:nvPr>
            <p:ph type="ftr" sz="quarter" idx="18"/>
          </p:nvPr>
        </p:nvSpPr>
        <p:spPr/>
        <p:txBody>
          <a:bodyPr/>
          <a:lstStyle/>
          <a:p>
            <a:r>
              <a:rPr lang="en-GB" dirty="0"/>
              <a:t>© 2018 AVEVA Group plc and its subsidiaries. All rights reserved.</a:t>
            </a:r>
          </a:p>
        </p:txBody>
      </p:sp>
      <p:sp>
        <p:nvSpPr>
          <p:cNvPr id="19" name="Rectangle 18">
            <a:hlinkClick r:id="rId4"/>
            <a:extLst>
              <a:ext uri="{FF2B5EF4-FFF2-40B4-BE49-F238E27FC236}">
                <a16:creationId xmlns:a16="http://schemas.microsoft.com/office/drawing/2014/main" xmlns="" id="{AF0C3501-8EDE-FC4B-9BC4-7C7D7B0EBFFC}"/>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736764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10937" y="0"/>
            <a:ext cx="4512161" cy="2894679"/>
          </a:xfrm>
          <a:prstGeom prst="rect">
            <a:avLst/>
          </a:prstGeom>
        </p:spPr>
      </p:pic>
      <p:sp>
        <p:nvSpPr>
          <p:cNvPr id="4" name="Content Placeholder 3"/>
          <p:cNvSpPr>
            <a:spLocks noGrp="1"/>
          </p:cNvSpPr>
          <p:nvPr>
            <p:ph sz="quarter" idx="11"/>
          </p:nvPr>
        </p:nvSpPr>
        <p:spPr/>
        <p:txBody>
          <a:bodyPr/>
          <a:lstStyle/>
          <a:p>
            <a:r>
              <a:rPr lang="en-US" sz="900" dirty="0"/>
              <a:t>Goals</a:t>
            </a:r>
          </a:p>
          <a:p>
            <a:pPr lvl="2"/>
            <a:r>
              <a:rPr lang="en-US" dirty="0"/>
              <a:t>The nationwide high-speed railway network required quick implementation, effective integration with third-party components</a:t>
            </a:r>
            <a:br>
              <a:rPr lang="en-US" dirty="0"/>
            </a:br>
            <a:r>
              <a:rPr lang="en-US" dirty="0"/>
              <a:t>and a user-friendly operator interface </a:t>
            </a:r>
          </a:p>
          <a:p>
            <a:r>
              <a:rPr lang="en-US" sz="900" dirty="0"/>
              <a:t>Challenges</a:t>
            </a:r>
          </a:p>
          <a:p>
            <a:pPr lvl="2"/>
            <a:r>
              <a:rPr lang="en-US" dirty="0"/>
              <a:t>The company had to quickly duplicate systems, processes and functions implemented at major passenger stations for smaller stations throughout the rail network </a:t>
            </a:r>
          </a:p>
          <a:p>
            <a:r>
              <a:rPr lang="en-US" sz="900" dirty="0"/>
              <a:t>Results  </a:t>
            </a:r>
          </a:p>
          <a:p>
            <a:pPr lvl="2"/>
            <a:r>
              <a:rPr lang="en-US" dirty="0"/>
              <a:t>The AVEVA solution allowed the integration of 60 different third-party vendors into the station’s Passenger Information System. </a:t>
            </a:r>
          </a:p>
          <a:p>
            <a:pPr lvl="2"/>
            <a:r>
              <a:rPr lang="en-US" dirty="0"/>
              <a:t>New stations can be deployed as needed and configured</a:t>
            </a:r>
            <a:br>
              <a:rPr lang="en-US" dirty="0"/>
            </a:br>
            <a:r>
              <a:rPr lang="en-US" dirty="0"/>
              <a:t>in as little as one day </a:t>
            </a:r>
          </a:p>
          <a:p>
            <a:pPr lvl="2"/>
            <a:r>
              <a:rPr lang="en-US" dirty="0"/>
              <a:t>Operational costs have been lowered because personnel can be reduced or allocated more effectively </a:t>
            </a:r>
          </a:p>
          <a:p>
            <a:pPr lvl="2"/>
            <a:r>
              <a:rPr lang="en-US" dirty="0"/>
              <a:t>Better visibility to the entire system has led to decreased</a:t>
            </a:r>
            <a:br>
              <a:rPr lang="en-US" dirty="0"/>
            </a:br>
            <a:r>
              <a:rPr lang="en-US" dirty="0"/>
              <a:t>maintenance costs </a:t>
            </a:r>
          </a:p>
          <a:p>
            <a:pPr lvl="2"/>
            <a:endParaRPr lang="en-US" dirty="0"/>
          </a:p>
          <a:p>
            <a:pPr lvl="2"/>
            <a:endParaRPr lang="en-US" dirty="0"/>
          </a:p>
        </p:txBody>
      </p:sp>
      <p:sp>
        <p:nvSpPr>
          <p:cNvPr id="7" name="Text Placeholder 6"/>
          <p:cNvSpPr>
            <a:spLocks noGrp="1"/>
          </p:cNvSpPr>
          <p:nvPr>
            <p:ph type="body" sz="quarter" idx="15"/>
          </p:nvPr>
        </p:nvSpPr>
        <p:spPr/>
        <p:txBody>
          <a:bodyPr/>
          <a:lstStyle/>
          <a:p>
            <a:r>
              <a:rPr lang="en-US" dirty="0"/>
              <a:t>China Ministry of Railways</a:t>
            </a:r>
          </a:p>
          <a:p>
            <a:pPr lvl="1"/>
            <a:r>
              <a:rPr lang="en-US" dirty="0"/>
              <a:t>Beijing, China</a:t>
            </a:r>
          </a:p>
        </p:txBody>
      </p:sp>
      <p:sp>
        <p:nvSpPr>
          <p:cNvPr id="8" name="Text Placeholder 7"/>
          <p:cNvSpPr>
            <a:spLocks noGrp="1"/>
          </p:cNvSpPr>
          <p:nvPr>
            <p:ph type="body" sz="quarter" idx="16"/>
          </p:nvPr>
        </p:nvSpPr>
        <p:spPr/>
        <p:txBody>
          <a:bodyPr/>
          <a:lstStyle/>
          <a:p>
            <a:r>
              <a:rPr lang="en-US" dirty="0"/>
              <a:t>Industry: Infrastructure</a:t>
            </a:r>
          </a:p>
          <a:p>
            <a:r>
              <a:rPr lang="en-US" dirty="0"/>
              <a:t>Products: System Platform, InTouch HMI, Process Historian, Process Historian Client, Development Toolkits</a:t>
            </a:r>
          </a:p>
          <a:p>
            <a:r>
              <a:rPr lang="en-US" b="0" dirty="0">
                <a:solidFill>
                  <a:schemeClr val="tx1">
                    <a:lumMod val="65000"/>
                    <a:lumOff val="35000"/>
                  </a:schemeClr>
                </a:solidFill>
              </a:rPr>
              <a:t>“We are collaborating with 60 different vendors for each station’s Passenger Information System.  Every vendor can communicate seamlessly with each other because of the System Platform. This allows us to quickly and easily respond to our customer’s requirements.”</a:t>
            </a:r>
          </a:p>
          <a:p>
            <a:pPr lvl="1"/>
            <a:r>
              <a:rPr lang="en-US" b="1" dirty="0">
                <a:solidFill>
                  <a:srgbClr val="5482AB"/>
                </a:solidFill>
              </a:rPr>
              <a:t>Shao </a:t>
            </a:r>
            <a:r>
              <a:rPr lang="en-US" b="1" dirty="0" err="1">
                <a:solidFill>
                  <a:srgbClr val="5482AB"/>
                </a:solidFill>
              </a:rPr>
              <a:t>Xiaofeng</a:t>
            </a:r>
            <a:r>
              <a:rPr lang="en-US" b="1" dirty="0">
                <a:solidFill>
                  <a:srgbClr val="5482AB"/>
                </a:solidFill>
              </a:rPr>
              <a:t>, </a:t>
            </a:r>
            <a:r>
              <a:rPr lang="en-US" dirty="0">
                <a:solidFill>
                  <a:srgbClr val="5482AB"/>
                </a:solidFill>
              </a:rPr>
              <a:t>Vice President </a:t>
            </a:r>
            <a:r>
              <a:rPr lang="en-US" dirty="0" err="1">
                <a:solidFill>
                  <a:srgbClr val="5482AB"/>
                </a:solidFill>
              </a:rPr>
              <a:t>Easyway</a:t>
            </a:r>
            <a:r>
              <a:rPr lang="en-US" dirty="0">
                <a:solidFill>
                  <a:srgbClr val="5482AB"/>
                </a:solidFill>
              </a:rPr>
              <a:t> Company Limited</a:t>
            </a:r>
          </a:p>
          <a:p>
            <a:endParaRPr lang="en-US" dirty="0"/>
          </a:p>
          <a:p>
            <a:endParaRPr lang="en-US" dirty="0"/>
          </a:p>
        </p:txBody>
      </p:sp>
      <p:grpSp>
        <p:nvGrpSpPr>
          <p:cNvPr id="12" name="Group 11">
            <a:extLst>
              <a:ext uri="{FF2B5EF4-FFF2-40B4-BE49-F238E27FC236}">
                <a16:creationId xmlns:a16="http://schemas.microsoft.com/office/drawing/2014/main" xmlns="" id="{B4B5763A-C5AB-6A49-8D60-7FFCE0FF3D8B}"/>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7E7E07F3-3159-784E-9111-C9254D322C01}"/>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9AC6B1B2-A2C5-8E44-8038-69B4E37A3B05}"/>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D4D71FB1-8583-D348-9776-1811488D4D67}"/>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C8C8E3B2-0CAA-9842-90B5-B1EB45A442F1}"/>
              </a:ext>
            </a:extLst>
          </p:cNvPr>
          <p:cNvSpPr>
            <a:spLocks noGrp="1"/>
          </p:cNvSpPr>
          <p:nvPr>
            <p:ph type="sldNum" sz="quarter" idx="4"/>
          </p:nvPr>
        </p:nvSpPr>
        <p:spPr/>
        <p:txBody>
          <a:bodyPr/>
          <a:lstStyle/>
          <a:p>
            <a:r>
              <a:rPr lang="en-US"/>
              <a:t>Page </a:t>
            </a:r>
            <a:fld id="{5A9C12DC-491F-9444-86A2-13AC5C62A2FC}" type="slidenum">
              <a:rPr lang="en-US" smtClean="0"/>
              <a:pPr/>
              <a:t>21</a:t>
            </a:fld>
            <a:endParaRPr lang="en-US" dirty="0"/>
          </a:p>
        </p:txBody>
      </p:sp>
      <p:sp>
        <p:nvSpPr>
          <p:cNvPr id="10" name="Footer Placeholder 9">
            <a:extLst>
              <a:ext uri="{FF2B5EF4-FFF2-40B4-BE49-F238E27FC236}">
                <a16:creationId xmlns:a16="http://schemas.microsoft.com/office/drawing/2014/main" xmlns="" id="{0EEE4398-0F1C-C14B-B1BF-712FE783E5E9}"/>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extLst>
              <a:ext uri="{FF2B5EF4-FFF2-40B4-BE49-F238E27FC236}">
                <a16:creationId xmlns:a16="http://schemas.microsoft.com/office/drawing/2014/main" xmlns="" id="{3DB160C9-7EC9-0244-A4E5-ED8713888FF4}"/>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586086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11225" y="0"/>
            <a:ext cx="4491688" cy="2896568"/>
          </a:xfrm>
          <a:prstGeom prst="rect">
            <a:avLst/>
          </a:prstGeom>
        </p:spPr>
      </p:pic>
      <p:sp>
        <p:nvSpPr>
          <p:cNvPr id="4" name="Content Placeholder 3"/>
          <p:cNvSpPr>
            <a:spLocks noGrp="1"/>
          </p:cNvSpPr>
          <p:nvPr>
            <p:ph sz="quarter" idx="11"/>
          </p:nvPr>
        </p:nvSpPr>
        <p:spPr>
          <a:xfrm>
            <a:off x="252413" y="1050317"/>
            <a:ext cx="4012270" cy="3418927"/>
          </a:xfrm>
        </p:spPr>
        <p:txBody>
          <a:bodyPr/>
          <a:lstStyle/>
          <a:p>
            <a:r>
              <a:rPr lang="en-US" sz="900" dirty="0"/>
              <a:t>Goals</a:t>
            </a:r>
          </a:p>
          <a:p>
            <a:pPr lvl="2">
              <a:lnSpc>
                <a:spcPct val="100000"/>
              </a:lnSpc>
            </a:pPr>
            <a:r>
              <a:rPr lang="en-US" dirty="0"/>
              <a:t>To achieve a more sustainable and livable city by improving the</a:t>
            </a:r>
            <a:br>
              <a:rPr lang="en-US" dirty="0"/>
            </a:br>
            <a:r>
              <a:rPr lang="en-US" dirty="0"/>
              <a:t>quality of life of its citizens</a:t>
            </a:r>
          </a:p>
          <a:p>
            <a:pPr lvl="2">
              <a:lnSpc>
                <a:spcPct val="100000"/>
              </a:lnSpc>
            </a:pPr>
            <a:r>
              <a:rPr lang="en-US" dirty="0"/>
              <a:t>To ensure that all available resources function and are optimized efficiently</a:t>
            </a:r>
          </a:p>
          <a:p>
            <a:r>
              <a:rPr lang="en-US" sz="900" dirty="0"/>
              <a:t>Challenges</a:t>
            </a:r>
          </a:p>
          <a:p>
            <a:pPr lvl="2">
              <a:lnSpc>
                <a:spcPct val="100000"/>
              </a:lnSpc>
            </a:pPr>
            <a:r>
              <a:rPr lang="en-US" dirty="0"/>
              <a:t>A solution was needed to enhance the availability and functionality</a:t>
            </a:r>
            <a:br>
              <a:rPr lang="en-US" dirty="0"/>
            </a:br>
            <a:r>
              <a:rPr lang="en-US" dirty="0"/>
              <a:t>of the city’s resources such as elevators, escalators, public fountains,</a:t>
            </a:r>
            <a:br>
              <a:rPr lang="en-US" dirty="0"/>
            </a:br>
            <a:r>
              <a:rPr lang="en-US" dirty="0"/>
              <a:t>parks and gardens</a:t>
            </a:r>
          </a:p>
          <a:p>
            <a:pPr lvl="2">
              <a:lnSpc>
                <a:spcPct val="100000"/>
              </a:lnSpc>
            </a:pPr>
            <a:r>
              <a:rPr lang="en-US" dirty="0"/>
              <a:t>More effectively manage the city’s water consumption for both irrigation</a:t>
            </a:r>
            <a:br>
              <a:rPr lang="en-US" dirty="0"/>
            </a:br>
            <a:r>
              <a:rPr lang="en-US" dirty="0"/>
              <a:t>and public use </a:t>
            </a:r>
          </a:p>
          <a:p>
            <a:pPr lvl="2">
              <a:lnSpc>
                <a:spcPct val="100000"/>
              </a:lnSpc>
            </a:pPr>
            <a:r>
              <a:rPr lang="en-US" dirty="0"/>
              <a:t>Implement a scalable system that enables the integration of new</a:t>
            </a:r>
            <a:br>
              <a:rPr lang="en-US" dirty="0"/>
            </a:br>
            <a:r>
              <a:rPr lang="en-US" dirty="0"/>
              <a:t>city processes and facilities </a:t>
            </a:r>
          </a:p>
          <a:p>
            <a:r>
              <a:rPr lang="en-US" sz="900" dirty="0"/>
              <a:t>Results  </a:t>
            </a:r>
          </a:p>
          <a:p>
            <a:pPr lvl="2">
              <a:lnSpc>
                <a:spcPct val="100000"/>
              </a:lnSpc>
            </a:pPr>
            <a:r>
              <a:rPr lang="en-US" dirty="0"/>
              <a:t>The city has optimized water consumption via a communications infrastructure built upon the existing irrigation network via a customized SCADA system</a:t>
            </a:r>
          </a:p>
          <a:p>
            <a:pPr lvl="2">
              <a:lnSpc>
                <a:spcPct val="100000"/>
              </a:lnSpc>
            </a:pPr>
            <a:r>
              <a:rPr lang="en-US" dirty="0"/>
              <a:t>Wonderware System Platform provides a modular structure composed of standardized communication equipment and protocols ensuring connectivity between existing and future systems, as well as scalability to adapt to the needs of the city</a:t>
            </a:r>
          </a:p>
          <a:p>
            <a:pPr lvl="2">
              <a:lnSpc>
                <a:spcPct val="100000"/>
              </a:lnSpc>
            </a:pPr>
            <a:r>
              <a:rPr lang="en-US" dirty="0"/>
              <a:t>The open platform allows seamless management in real-time of tailored-made applications via a centralized control system"</a:t>
            </a:r>
          </a:p>
        </p:txBody>
      </p:sp>
      <p:sp>
        <p:nvSpPr>
          <p:cNvPr id="7" name="Text Placeholder 6"/>
          <p:cNvSpPr>
            <a:spLocks noGrp="1"/>
          </p:cNvSpPr>
          <p:nvPr>
            <p:ph type="body" sz="quarter" idx="15"/>
          </p:nvPr>
        </p:nvSpPr>
        <p:spPr/>
        <p:txBody>
          <a:bodyPr/>
          <a:lstStyle/>
          <a:p>
            <a:r>
              <a:rPr lang="en-US" dirty="0"/>
              <a:t>City of Barcelona</a:t>
            </a:r>
          </a:p>
          <a:p>
            <a:pPr lvl="1"/>
            <a:r>
              <a:rPr lang="en-US" dirty="0"/>
              <a:t>Spain</a:t>
            </a:r>
          </a:p>
        </p:txBody>
      </p:sp>
      <p:sp>
        <p:nvSpPr>
          <p:cNvPr id="8" name="Text Placeholder 7"/>
          <p:cNvSpPr>
            <a:spLocks noGrp="1"/>
          </p:cNvSpPr>
          <p:nvPr>
            <p:ph type="body" sz="quarter" idx="16"/>
          </p:nvPr>
        </p:nvSpPr>
        <p:spPr/>
        <p:txBody>
          <a:bodyPr/>
          <a:lstStyle/>
          <a:p>
            <a:r>
              <a:rPr lang="en-US" dirty="0"/>
              <a:t>Industry: Infrastructure</a:t>
            </a:r>
          </a:p>
          <a:p>
            <a:r>
              <a:rPr lang="en-US" dirty="0"/>
              <a:t>Products: System Platform, InTouch HMI (Standard Edition)</a:t>
            </a:r>
          </a:p>
          <a:p>
            <a:r>
              <a:rPr lang="en-US" b="0" dirty="0">
                <a:solidFill>
                  <a:schemeClr val="tx1">
                    <a:lumMod val="65000"/>
                    <a:lumOff val="35000"/>
                  </a:schemeClr>
                </a:solidFill>
              </a:rPr>
              <a:t>“The implementation of smart systems operating Wonderware System Platform enables us to improve the management of various </a:t>
            </a:r>
            <a:r>
              <a:rPr lang="en-US" b="0" dirty="0" err="1">
                <a:solidFill>
                  <a:schemeClr val="tx1">
                    <a:lumMod val="65000"/>
                    <a:lumOff val="35000"/>
                  </a:schemeClr>
                </a:solidFill>
              </a:rPr>
              <a:t>municiple</a:t>
            </a:r>
            <a:r>
              <a:rPr lang="en-US" b="0" dirty="0">
                <a:solidFill>
                  <a:schemeClr val="tx1">
                    <a:lumMod val="65000"/>
                    <a:lumOff val="35000"/>
                  </a:schemeClr>
                </a:solidFill>
              </a:rPr>
              <a:t> activities deployed throughout the city to achieve a more sustainable city.”</a:t>
            </a:r>
          </a:p>
          <a:p>
            <a:r>
              <a:rPr lang="en-US" dirty="0"/>
              <a:t>Cristina Vila </a:t>
            </a:r>
            <a:r>
              <a:rPr lang="en-US" dirty="0" err="1"/>
              <a:t>Rutllant</a:t>
            </a:r>
            <a:r>
              <a:rPr lang="en-US" dirty="0"/>
              <a:t>, </a:t>
            </a:r>
            <a:r>
              <a:rPr lang="en-US" b="0" dirty="0"/>
              <a:t>General Manager, </a:t>
            </a:r>
            <a:r>
              <a:rPr lang="en-US" b="0" dirty="0" err="1"/>
              <a:t>Barcilona</a:t>
            </a:r>
            <a:r>
              <a:rPr lang="en-US" b="0" dirty="0"/>
              <a:t> de </a:t>
            </a:r>
            <a:r>
              <a:rPr lang="en-US" b="0" dirty="0" err="1"/>
              <a:t>l’Aigua</a:t>
            </a:r>
            <a:r>
              <a:rPr lang="en-US" b="0" dirty="0"/>
              <a:t> SA, Barcelona City Council</a:t>
            </a:r>
          </a:p>
          <a:p>
            <a:endParaRPr lang="en-US" dirty="0"/>
          </a:p>
        </p:txBody>
      </p:sp>
      <p:grpSp>
        <p:nvGrpSpPr>
          <p:cNvPr id="12" name="Group 11">
            <a:extLst>
              <a:ext uri="{FF2B5EF4-FFF2-40B4-BE49-F238E27FC236}">
                <a16:creationId xmlns:a16="http://schemas.microsoft.com/office/drawing/2014/main" xmlns="" id="{B4B5763A-C5AB-6A49-8D60-7FFCE0FF3D8B}"/>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7E7E07F3-3159-784E-9111-C9254D322C01}"/>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9AC6B1B2-A2C5-8E44-8038-69B4E37A3B05}"/>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D4D71FB1-8583-D348-9776-1811488D4D67}"/>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C8C8E3B2-0CAA-9842-90B5-B1EB45A442F1}"/>
              </a:ext>
            </a:extLst>
          </p:cNvPr>
          <p:cNvSpPr>
            <a:spLocks noGrp="1"/>
          </p:cNvSpPr>
          <p:nvPr>
            <p:ph type="sldNum" sz="quarter" idx="4"/>
          </p:nvPr>
        </p:nvSpPr>
        <p:spPr/>
        <p:txBody>
          <a:bodyPr/>
          <a:lstStyle/>
          <a:p>
            <a:r>
              <a:rPr lang="en-US"/>
              <a:t>Page </a:t>
            </a:r>
            <a:fld id="{5A9C12DC-491F-9444-86A2-13AC5C62A2FC}" type="slidenum">
              <a:rPr lang="en-US" smtClean="0"/>
              <a:pPr/>
              <a:t>22</a:t>
            </a:fld>
            <a:endParaRPr lang="en-US" dirty="0"/>
          </a:p>
        </p:txBody>
      </p:sp>
      <p:sp>
        <p:nvSpPr>
          <p:cNvPr id="10" name="Footer Placeholder 9">
            <a:extLst>
              <a:ext uri="{FF2B5EF4-FFF2-40B4-BE49-F238E27FC236}">
                <a16:creationId xmlns:a16="http://schemas.microsoft.com/office/drawing/2014/main" xmlns="" id="{0EEE4398-0F1C-C14B-B1BF-712FE783E5E9}"/>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extLst>
              <a:ext uri="{FF2B5EF4-FFF2-40B4-BE49-F238E27FC236}">
                <a16:creationId xmlns:a16="http://schemas.microsoft.com/office/drawing/2014/main" xmlns="" id="{3DB160C9-7EC9-0244-A4E5-ED8713888FF4}"/>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700622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475"/>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4613269" y="0"/>
            <a:ext cx="4577719" cy="2904780"/>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Unify more than 1,200 municipal properties under a single, open building management system (BMS) </a:t>
            </a:r>
          </a:p>
          <a:p>
            <a:pPr lvl="2"/>
            <a:r>
              <a:rPr lang="en-US" dirty="0"/>
              <a:t>Optimize the efficiency of heating systems in the buildings to cut </a:t>
            </a:r>
            <a:br>
              <a:rPr lang="en-US" dirty="0"/>
            </a:br>
            <a:r>
              <a:rPr lang="en-US" dirty="0"/>
              <a:t>energy consumption </a:t>
            </a:r>
          </a:p>
          <a:p>
            <a:r>
              <a:rPr lang="en-US" sz="900" dirty="0"/>
              <a:t>Challenges </a:t>
            </a:r>
          </a:p>
          <a:p>
            <a:pPr lvl="2"/>
            <a:r>
              <a:rPr lang="en-US" dirty="0"/>
              <a:t>The buildings were running proprietary BMS from several different vendors </a:t>
            </a:r>
          </a:p>
          <a:p>
            <a:pPr lvl="2"/>
            <a:r>
              <a:rPr lang="en-US" dirty="0"/>
              <a:t>The properties were managed at six control Infrastructure located around the city under the direction of five geographical districts and regional supervisors </a:t>
            </a:r>
          </a:p>
          <a:p>
            <a:r>
              <a:rPr lang="en-US" sz="900" dirty="0"/>
              <a:t> Results </a:t>
            </a:r>
          </a:p>
          <a:p>
            <a:pPr lvl="2"/>
            <a:r>
              <a:rPr lang="en-US" dirty="0"/>
              <a:t>An open BMS based on the AVEVA solution is in place, centralizing the management of the extensive property list (160 Infrastructure in all) </a:t>
            </a:r>
          </a:p>
          <a:p>
            <a:pPr lvl="2"/>
            <a:r>
              <a:rPr lang="en-US" dirty="0"/>
              <a:t> Regional supervisors all now have access to the BMS </a:t>
            </a:r>
          </a:p>
          <a:p>
            <a:pPr lvl="2"/>
            <a:r>
              <a:rPr lang="en-US" dirty="0"/>
              <a:t> Energy consumption is down by 15% to 18% </a:t>
            </a:r>
          </a:p>
          <a:p>
            <a:pPr lvl="2"/>
            <a:r>
              <a:rPr lang="en-US" dirty="0"/>
              <a:t> Assumed cost saving of more than € 30,000 (US$ 43,000) per year </a:t>
            </a:r>
          </a:p>
          <a:p>
            <a:pPr lvl="2"/>
            <a:r>
              <a:rPr lang="en-US" dirty="0"/>
              <a:t> Adding buildings to the system is simple and more efficient due to the extensibility of the AVEVA </a:t>
            </a:r>
          </a:p>
        </p:txBody>
      </p:sp>
      <p:sp>
        <p:nvSpPr>
          <p:cNvPr id="7" name="Text Placeholder 6"/>
          <p:cNvSpPr>
            <a:spLocks noGrp="1"/>
          </p:cNvSpPr>
          <p:nvPr>
            <p:ph type="body" sz="quarter" idx="15"/>
          </p:nvPr>
        </p:nvSpPr>
        <p:spPr/>
        <p:txBody>
          <a:bodyPr/>
          <a:lstStyle/>
          <a:p>
            <a:r>
              <a:rPr lang="en-US" dirty="0"/>
              <a:t>City of Bremen, Germany</a:t>
            </a:r>
          </a:p>
          <a:p>
            <a:pPr lvl="1"/>
            <a:r>
              <a:rPr lang="en-US" dirty="0"/>
              <a:t>Bremen, Germany</a:t>
            </a:r>
          </a:p>
        </p:txBody>
      </p:sp>
      <p:sp>
        <p:nvSpPr>
          <p:cNvPr id="8" name="Text Placeholder 7"/>
          <p:cNvSpPr>
            <a:spLocks noGrp="1"/>
          </p:cNvSpPr>
          <p:nvPr>
            <p:ph type="body" sz="quarter" idx="16"/>
          </p:nvPr>
        </p:nvSpPr>
        <p:spPr/>
        <p:txBody>
          <a:bodyPr/>
          <a:lstStyle/>
          <a:p>
            <a:r>
              <a:rPr lang="en-US" dirty="0"/>
              <a:t>Industry: Infrastructure</a:t>
            </a:r>
          </a:p>
          <a:p>
            <a:r>
              <a:rPr lang="en-US" dirty="0"/>
              <a:t>Products: System Platform, InTouch HMI (Standard Edition), Process Historian, Process Historian Client, Development Toolkits</a:t>
            </a:r>
          </a:p>
          <a:p>
            <a:r>
              <a:rPr lang="en-US" b="0" dirty="0">
                <a:solidFill>
                  <a:schemeClr val="tx1">
                    <a:lumMod val="65000"/>
                    <a:lumOff val="35000"/>
                  </a:schemeClr>
                </a:solidFill>
              </a:rPr>
              <a:t>“As our regional supervisors can now access all heating systems from a central location, they will be able to successively optimize the systems one by one.” </a:t>
            </a:r>
          </a:p>
          <a:p>
            <a:r>
              <a:rPr lang="en-US" dirty="0" err="1"/>
              <a:t>Rüdiger</a:t>
            </a:r>
            <a:r>
              <a:rPr lang="en-US" dirty="0"/>
              <a:t> </a:t>
            </a:r>
            <a:r>
              <a:rPr lang="en-US" dirty="0" err="1"/>
              <a:t>Heinenbruch</a:t>
            </a:r>
            <a:r>
              <a:rPr lang="en-US" dirty="0"/>
              <a:t>, </a:t>
            </a:r>
            <a:r>
              <a:rPr lang="en-US" b="0" dirty="0"/>
              <a:t>Technical Operations Manager, </a:t>
            </a:r>
            <a:r>
              <a:rPr lang="en-US" b="0" dirty="0" err="1"/>
              <a:t>Immobilien</a:t>
            </a:r>
            <a:r>
              <a:rPr lang="en-US" b="0" dirty="0"/>
              <a:t> Bremen </a:t>
            </a:r>
          </a:p>
          <a:p>
            <a:endParaRPr lang="en-US" dirty="0"/>
          </a:p>
        </p:txBody>
      </p:sp>
      <p:grpSp>
        <p:nvGrpSpPr>
          <p:cNvPr id="11" name="Group 10">
            <a:extLst>
              <a:ext uri="{FF2B5EF4-FFF2-40B4-BE49-F238E27FC236}">
                <a16:creationId xmlns:a16="http://schemas.microsoft.com/office/drawing/2014/main" xmlns="" id="{3BD1993D-2DD0-2F4F-8D5F-C28C0FF7699A}"/>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FC283D0C-7E1D-7D49-82D4-AAA092E4CA40}"/>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9EA47F22-6E1D-BF48-AB22-43658ADC90BB}"/>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D6E6DA6C-E2D8-0547-9DC1-AE99BB5D528E}"/>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7AEA0D45-36C9-C54E-BB19-7A0CEB9BFF31}"/>
              </a:ext>
            </a:extLst>
          </p:cNvPr>
          <p:cNvSpPr>
            <a:spLocks noGrp="1"/>
          </p:cNvSpPr>
          <p:nvPr>
            <p:ph type="sldNum" sz="quarter" idx="4"/>
          </p:nvPr>
        </p:nvSpPr>
        <p:spPr/>
        <p:txBody>
          <a:bodyPr/>
          <a:lstStyle/>
          <a:p>
            <a:r>
              <a:rPr lang="en-US"/>
              <a:t>Page </a:t>
            </a:r>
            <a:fld id="{5A9C12DC-491F-9444-86A2-13AC5C62A2FC}" type="slidenum">
              <a:rPr lang="en-US" smtClean="0"/>
              <a:pPr/>
              <a:t>23</a:t>
            </a:fld>
            <a:endParaRPr lang="en-US" dirty="0"/>
          </a:p>
        </p:txBody>
      </p:sp>
      <p:sp>
        <p:nvSpPr>
          <p:cNvPr id="10" name="Footer Placeholder 9">
            <a:extLst>
              <a:ext uri="{FF2B5EF4-FFF2-40B4-BE49-F238E27FC236}">
                <a16:creationId xmlns:a16="http://schemas.microsoft.com/office/drawing/2014/main" xmlns="" id="{C3C38515-8D81-0C49-B354-BB51805DDBAF}"/>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A53074D0-F4AE-274D-9F3C-85B2223F207D}"/>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620278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3116" y="-6275"/>
            <a:ext cx="4577872" cy="2903783"/>
          </a:xfrm>
          <a:prstGeom prst="rect">
            <a:avLst/>
          </a:prstGeom>
        </p:spPr>
      </p:pic>
      <p:sp>
        <p:nvSpPr>
          <p:cNvPr id="4" name="Content Placeholder 3"/>
          <p:cNvSpPr>
            <a:spLocks noGrp="1"/>
          </p:cNvSpPr>
          <p:nvPr>
            <p:ph sz="quarter" idx="11"/>
          </p:nvPr>
        </p:nvSpPr>
        <p:spPr>
          <a:xfrm>
            <a:off x="252413" y="1050317"/>
            <a:ext cx="4055266" cy="3418927"/>
          </a:xfrm>
        </p:spPr>
        <p:txBody>
          <a:bodyPr/>
          <a:lstStyle/>
          <a:p>
            <a:r>
              <a:rPr lang="en-US" sz="900" dirty="0"/>
              <a:t>Goals</a:t>
            </a:r>
          </a:p>
          <a:p>
            <a:pPr lvl="2">
              <a:lnSpc>
                <a:spcPct val="100000"/>
              </a:lnSpc>
            </a:pPr>
            <a:r>
              <a:rPr lang="en-US" dirty="0"/>
              <a:t>Monitor and control the motors, boilers, compressors and electrical system</a:t>
            </a:r>
            <a:br>
              <a:rPr lang="en-US" dirty="0"/>
            </a:br>
            <a:r>
              <a:rPr lang="en-US" dirty="0"/>
              <a:t>that make up the General Infrastructure Centre of the</a:t>
            </a:r>
            <a:br>
              <a:rPr lang="en-US" dirty="0"/>
            </a:br>
            <a:r>
              <a:rPr lang="en-US" dirty="0"/>
              <a:t>Ciudad </a:t>
            </a:r>
            <a:r>
              <a:rPr lang="en-US" dirty="0" err="1"/>
              <a:t>Agroalimentaria</a:t>
            </a:r>
            <a:r>
              <a:rPr lang="en-US" dirty="0"/>
              <a:t> of </a:t>
            </a:r>
            <a:r>
              <a:rPr lang="en-US" dirty="0" err="1"/>
              <a:t>Tudela</a:t>
            </a:r>
            <a:endParaRPr lang="en-US" dirty="0"/>
          </a:p>
          <a:p>
            <a:pPr lvl="2">
              <a:lnSpc>
                <a:spcPct val="100000"/>
              </a:lnSpc>
            </a:pPr>
            <a:r>
              <a:rPr lang="en-US" dirty="0"/>
              <a:t>Monitor and control the regulating stations and monitor user consumption.</a:t>
            </a:r>
          </a:p>
          <a:p>
            <a:r>
              <a:rPr lang="en-US" sz="900" dirty="0"/>
              <a:t>Challenges</a:t>
            </a:r>
          </a:p>
          <a:p>
            <a:pPr lvl="2">
              <a:lnSpc>
                <a:spcPct val="100000"/>
              </a:lnSpc>
            </a:pPr>
            <a:r>
              <a:rPr lang="en-US" dirty="0"/>
              <a:t>Gain integral control with totally visible energy generation of conventional systems as well as auxiliary ones</a:t>
            </a:r>
          </a:p>
          <a:p>
            <a:pPr lvl="2">
              <a:lnSpc>
                <a:spcPct val="100000"/>
              </a:lnSpc>
            </a:pPr>
            <a:r>
              <a:rPr lang="en-US" dirty="0"/>
              <a:t>Respond to environmental requirements set by Spanish legislation</a:t>
            </a:r>
            <a:br>
              <a:rPr lang="en-US" dirty="0"/>
            </a:br>
            <a:r>
              <a:rPr lang="en-US" dirty="0"/>
              <a:t>for this type of installation</a:t>
            </a:r>
          </a:p>
          <a:p>
            <a:pPr lvl="2">
              <a:lnSpc>
                <a:spcPct val="100000"/>
              </a:lnSpc>
            </a:pPr>
            <a:r>
              <a:rPr lang="en-US" dirty="0"/>
              <a:t>Build a scalable system that allows necessary expansions of the system as new users are installed</a:t>
            </a:r>
          </a:p>
          <a:p>
            <a:r>
              <a:rPr lang="en-US" sz="900" dirty="0"/>
              <a:t> Results</a:t>
            </a:r>
          </a:p>
          <a:p>
            <a:pPr lvl="2">
              <a:lnSpc>
                <a:spcPct val="100000"/>
              </a:lnSpc>
            </a:pPr>
            <a:r>
              <a:rPr lang="en-US" dirty="0"/>
              <a:t>A guarantee is given to users at the Ciudad </a:t>
            </a:r>
            <a:r>
              <a:rPr lang="en-US" dirty="0" err="1"/>
              <a:t>Agroalimentaria</a:t>
            </a:r>
            <a:r>
              <a:rPr lang="en-US" dirty="0"/>
              <a:t> of </a:t>
            </a:r>
            <a:r>
              <a:rPr lang="en-US" dirty="0" err="1"/>
              <a:t>Tudela</a:t>
            </a:r>
            <a:r>
              <a:rPr lang="en-US" dirty="0"/>
              <a:t>, </a:t>
            </a:r>
            <a:br>
              <a:rPr lang="en-US" dirty="0"/>
            </a:br>
            <a:r>
              <a:rPr lang="en-US" dirty="0"/>
              <a:t>for a more efficient energy distribution that will significantly reduce</a:t>
            </a:r>
            <a:br>
              <a:rPr lang="en-US" dirty="0"/>
            </a:br>
            <a:r>
              <a:rPr lang="en-US" dirty="0"/>
              <a:t>costs of operations</a:t>
            </a:r>
          </a:p>
          <a:p>
            <a:pPr lvl="2">
              <a:lnSpc>
                <a:spcPct val="100000"/>
              </a:lnSpc>
            </a:pPr>
            <a:r>
              <a:rPr lang="en-US" dirty="0"/>
              <a:t>Complete control of thermal and refrigerated equipment infrastructure </a:t>
            </a:r>
            <a:br>
              <a:rPr lang="en-US" dirty="0"/>
            </a:br>
            <a:r>
              <a:rPr lang="en-US" dirty="0"/>
              <a:t>as well as auxiliary services - gas, compressed air, electrical network, </a:t>
            </a:r>
            <a:br>
              <a:rPr lang="en-US" dirty="0"/>
            </a:br>
            <a:r>
              <a:rPr lang="en-US" dirty="0"/>
              <a:t>- depending on the different typologies of the users</a:t>
            </a:r>
          </a:p>
          <a:p>
            <a:pPr lvl="2">
              <a:lnSpc>
                <a:spcPct val="100000"/>
              </a:lnSpc>
            </a:pPr>
            <a:r>
              <a:rPr lang="en-US" dirty="0"/>
              <a:t>Possibility of improving the infrastructure’s control to cater to future growth as more companies join the Ciudad </a:t>
            </a:r>
            <a:r>
              <a:rPr lang="en-US" dirty="0" err="1"/>
              <a:t>Agroalimentaria</a:t>
            </a:r>
            <a:r>
              <a:rPr lang="en-US" dirty="0"/>
              <a:t> of </a:t>
            </a:r>
            <a:r>
              <a:rPr lang="en-US" dirty="0" err="1"/>
              <a:t>Tudela</a:t>
            </a:r>
            <a:endParaRPr lang="en-US" dirty="0"/>
          </a:p>
          <a:p>
            <a:pPr lvl="2">
              <a:lnSpc>
                <a:spcPct val="100000"/>
              </a:lnSpc>
            </a:pPr>
            <a:endParaRPr lang="en-US" sz="850" dirty="0"/>
          </a:p>
        </p:txBody>
      </p:sp>
      <p:sp>
        <p:nvSpPr>
          <p:cNvPr id="7" name="Text Placeholder 6"/>
          <p:cNvSpPr>
            <a:spLocks noGrp="1"/>
          </p:cNvSpPr>
          <p:nvPr>
            <p:ph type="body" sz="quarter" idx="15"/>
          </p:nvPr>
        </p:nvSpPr>
        <p:spPr>
          <a:xfrm>
            <a:off x="252413" y="185739"/>
            <a:ext cx="4705351" cy="582888"/>
          </a:xfrm>
        </p:spPr>
        <p:txBody>
          <a:bodyPr/>
          <a:lstStyle/>
          <a:p>
            <a:r>
              <a:rPr lang="en-US" dirty="0"/>
              <a:t>Ciudad </a:t>
            </a:r>
            <a:r>
              <a:rPr lang="en-US" dirty="0" err="1"/>
              <a:t>Agroalimentaria</a:t>
            </a:r>
            <a:r>
              <a:rPr lang="en-US" dirty="0"/>
              <a:t> of </a:t>
            </a:r>
            <a:r>
              <a:rPr lang="en-US" dirty="0" err="1"/>
              <a:t>Tudela</a:t>
            </a:r>
            <a:endParaRPr lang="en-US" dirty="0"/>
          </a:p>
          <a:p>
            <a:r>
              <a:rPr lang="en-US" sz="1400" dirty="0">
                <a:solidFill>
                  <a:schemeClr val="accent2"/>
                </a:solidFill>
              </a:rPr>
              <a:t>Spain</a:t>
            </a:r>
          </a:p>
        </p:txBody>
      </p:sp>
      <p:sp>
        <p:nvSpPr>
          <p:cNvPr id="8" name="Text Placeholder 7"/>
          <p:cNvSpPr>
            <a:spLocks noGrp="1"/>
          </p:cNvSpPr>
          <p:nvPr>
            <p:ph type="body" sz="quarter" idx="16"/>
          </p:nvPr>
        </p:nvSpPr>
        <p:spPr/>
        <p:txBody>
          <a:bodyPr/>
          <a:lstStyle/>
          <a:p>
            <a:r>
              <a:rPr lang="en-US" dirty="0"/>
              <a:t>Industry: Infrastructure</a:t>
            </a:r>
          </a:p>
          <a:p>
            <a:r>
              <a:rPr lang="en-US" dirty="0"/>
              <a:t>Products: System Platform, Process Historian Client,</a:t>
            </a:r>
            <a:br>
              <a:rPr lang="en-US" dirty="0"/>
            </a:br>
            <a:r>
              <a:rPr lang="en-US" dirty="0"/>
              <a:t>InTouch HMI (Standard Edition)</a:t>
            </a:r>
          </a:p>
          <a:p>
            <a:r>
              <a:rPr lang="en-US" b="0" dirty="0">
                <a:solidFill>
                  <a:schemeClr val="tx1">
                    <a:lumMod val="65000"/>
                    <a:lumOff val="35000"/>
                  </a:schemeClr>
                </a:solidFill>
              </a:rPr>
              <a:t>“Wonderware enables access to the information related to our energy consumption in a completely flexible way. In an installation like this, the correct automation and limitation of variables is a key aspect for guaranteeing the quality of production and compliance with </a:t>
            </a:r>
            <a:br>
              <a:rPr lang="en-US" b="0" dirty="0">
                <a:solidFill>
                  <a:schemeClr val="tx1">
                    <a:lumMod val="65000"/>
                    <a:lumOff val="35000"/>
                  </a:schemeClr>
                </a:solidFill>
              </a:rPr>
            </a:br>
            <a:r>
              <a:rPr lang="en-US" b="0" dirty="0">
                <a:solidFill>
                  <a:schemeClr val="tx1">
                    <a:lumMod val="65000"/>
                    <a:lumOff val="35000"/>
                  </a:schemeClr>
                </a:solidFill>
              </a:rPr>
              <a:t>environmental regulations.”</a:t>
            </a:r>
          </a:p>
          <a:p>
            <a:r>
              <a:rPr lang="en-US" dirty="0"/>
              <a:t>Luis </a:t>
            </a:r>
            <a:r>
              <a:rPr lang="en-US" dirty="0" err="1"/>
              <a:t>Monzón</a:t>
            </a:r>
            <a:r>
              <a:rPr lang="en-US" dirty="0"/>
              <a:t>, </a:t>
            </a:r>
            <a:r>
              <a:rPr lang="en-US" b="0" dirty="0"/>
              <a:t>Operations Manager, Ciudad </a:t>
            </a:r>
            <a:r>
              <a:rPr lang="en-US" b="0" dirty="0" err="1"/>
              <a:t>Agroalimentaria</a:t>
            </a:r>
            <a:r>
              <a:rPr lang="en-US" b="0" dirty="0"/>
              <a:t> of </a:t>
            </a:r>
            <a:r>
              <a:rPr lang="en-US" b="0" dirty="0" err="1"/>
              <a:t>Tudela</a:t>
            </a:r>
            <a:endParaRPr lang="en-US" b="0" dirty="0"/>
          </a:p>
          <a:p>
            <a:endParaRPr lang="en-US" b="0" dirty="0"/>
          </a:p>
          <a:p>
            <a:endParaRPr lang="en-US" dirty="0"/>
          </a:p>
        </p:txBody>
      </p:sp>
      <p:grpSp>
        <p:nvGrpSpPr>
          <p:cNvPr id="10" name="Group 9">
            <a:extLst>
              <a:ext uri="{FF2B5EF4-FFF2-40B4-BE49-F238E27FC236}">
                <a16:creationId xmlns:a16="http://schemas.microsoft.com/office/drawing/2014/main" xmlns="" id="{5666FF81-4B9B-204C-9DB8-5D4B4E5C39E3}"/>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CF36D212-0BA2-2849-B8F1-45F521F7EE6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AAE9A163-64FE-0C47-9197-716056C5827B}"/>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7C614DA1-84B4-BA4B-97F2-22BF25537D21}"/>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DC0BD308-99D4-9F43-91A9-00AD294E03C5}"/>
              </a:ext>
            </a:extLst>
          </p:cNvPr>
          <p:cNvSpPr>
            <a:spLocks noGrp="1"/>
          </p:cNvSpPr>
          <p:nvPr>
            <p:ph type="sldNum" sz="quarter" idx="4"/>
          </p:nvPr>
        </p:nvSpPr>
        <p:spPr/>
        <p:txBody>
          <a:bodyPr/>
          <a:lstStyle/>
          <a:p>
            <a:r>
              <a:rPr lang="en-US"/>
              <a:t>Page </a:t>
            </a:r>
            <a:fld id="{5A9C12DC-491F-9444-86A2-13AC5C62A2FC}" type="slidenum">
              <a:rPr lang="en-US" smtClean="0"/>
              <a:pPr/>
              <a:t>24</a:t>
            </a:fld>
            <a:endParaRPr lang="en-US" dirty="0"/>
          </a:p>
        </p:txBody>
      </p:sp>
      <p:sp>
        <p:nvSpPr>
          <p:cNvPr id="14" name="Footer Placeholder 13">
            <a:extLst>
              <a:ext uri="{FF2B5EF4-FFF2-40B4-BE49-F238E27FC236}">
                <a16:creationId xmlns:a16="http://schemas.microsoft.com/office/drawing/2014/main" xmlns="" id="{CF533AE6-BB47-A34F-BC6C-B7EAA5D73FC0}"/>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8B07EB3C-1D14-BA44-B7CC-E090DDF9B5A2}"/>
              </a:ext>
            </a:extLst>
          </p:cNvPr>
          <p:cNvSpPr/>
          <p:nvPr/>
        </p:nvSpPr>
        <p:spPr>
          <a:xfrm>
            <a:off x="4802345" y="4655088"/>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795935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48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68" y="-42753"/>
            <a:ext cx="4645032" cy="2950306"/>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lnSpc>
                <a:spcPct val="100000"/>
              </a:lnSpc>
            </a:pPr>
            <a:r>
              <a:rPr lang="en-US" dirty="0"/>
              <a:t>Enable Echelon to benefit from the energy management, control and cost savings that the technology provides </a:t>
            </a:r>
          </a:p>
          <a:p>
            <a:pPr lvl="2">
              <a:lnSpc>
                <a:spcPct val="100000"/>
              </a:lnSpc>
            </a:pPr>
            <a:r>
              <a:rPr lang="en-US" dirty="0"/>
              <a:t>Contribute to the San Jose, California community by conserving power and participating in local demand response programs </a:t>
            </a:r>
          </a:p>
          <a:p>
            <a:r>
              <a:rPr lang="en-US" sz="900" dirty="0"/>
              <a:t>Challenges </a:t>
            </a:r>
          </a:p>
          <a:p>
            <a:pPr lvl="2">
              <a:lnSpc>
                <a:spcPct val="100000"/>
              </a:lnSpc>
            </a:pPr>
            <a:r>
              <a:rPr lang="en-US" dirty="0"/>
              <a:t>Echelon needed to design on an open platform that would enable products from many different suppliers to work together </a:t>
            </a:r>
          </a:p>
          <a:p>
            <a:pPr lvl="2">
              <a:lnSpc>
                <a:spcPct val="100000"/>
              </a:lnSpc>
            </a:pPr>
            <a:r>
              <a:rPr lang="en-US" dirty="0"/>
              <a:t>Find a solution that could bring software and development costs to an affordable level that would be justifiable for varying sizes of customers and Infrastructure </a:t>
            </a:r>
          </a:p>
          <a:p>
            <a:r>
              <a:rPr lang="en-US" sz="900" dirty="0"/>
              <a:t>Results </a:t>
            </a:r>
          </a:p>
          <a:p>
            <a:pPr lvl="2">
              <a:lnSpc>
                <a:spcPct val="100000"/>
              </a:lnSpc>
            </a:pPr>
            <a:r>
              <a:rPr lang="en-US" dirty="0"/>
              <a:t>Echelon’s headquarters uses 40% less energy than comparable buildings in the area </a:t>
            </a:r>
          </a:p>
          <a:p>
            <a:pPr lvl="2">
              <a:lnSpc>
                <a:spcPct val="100000"/>
              </a:lnSpc>
            </a:pPr>
            <a:r>
              <a:rPr lang="en-US" dirty="0"/>
              <a:t>Corporation saves approximately $30,000 yearly by participating in San Jose’s demand response programs </a:t>
            </a:r>
          </a:p>
          <a:p>
            <a:pPr lvl="2">
              <a:lnSpc>
                <a:spcPct val="100000"/>
              </a:lnSpc>
            </a:pPr>
            <a:r>
              <a:rPr lang="en-US" dirty="0"/>
              <a:t> Using the Wonderware software solution, Echelon has built a compelling demonstration model for prospects, customers, the press and analysts </a:t>
            </a:r>
          </a:p>
          <a:p>
            <a:pPr lvl="2">
              <a:lnSpc>
                <a:spcPct val="100000"/>
              </a:lnSpc>
            </a:pPr>
            <a:endParaRPr lang="en-US" dirty="0"/>
          </a:p>
        </p:txBody>
      </p:sp>
      <p:sp>
        <p:nvSpPr>
          <p:cNvPr id="7" name="Text Placeholder 6"/>
          <p:cNvSpPr>
            <a:spLocks noGrp="1"/>
          </p:cNvSpPr>
          <p:nvPr>
            <p:ph type="body" sz="quarter" idx="15"/>
          </p:nvPr>
        </p:nvSpPr>
        <p:spPr/>
        <p:txBody>
          <a:bodyPr/>
          <a:lstStyle/>
          <a:p>
            <a:r>
              <a:rPr lang="en-US"/>
              <a:t>Echelon Corporation</a:t>
            </a:r>
          </a:p>
          <a:p>
            <a:pPr lvl="1"/>
            <a:r>
              <a:rPr lang="en-US"/>
              <a:t>California, USA</a:t>
            </a:r>
            <a:endParaRPr lang="en-US" dirty="0"/>
          </a:p>
        </p:txBody>
      </p:sp>
      <p:sp>
        <p:nvSpPr>
          <p:cNvPr id="8" name="Text Placeholder 7"/>
          <p:cNvSpPr>
            <a:spLocks noGrp="1"/>
          </p:cNvSpPr>
          <p:nvPr>
            <p:ph type="body" sz="quarter" idx="16"/>
          </p:nvPr>
        </p:nvSpPr>
        <p:spPr/>
        <p:txBody>
          <a:bodyPr/>
          <a:lstStyle/>
          <a:p>
            <a:r>
              <a:rPr lang="en-US" dirty="0"/>
              <a:t>Industry: Infrastructure</a:t>
            </a:r>
          </a:p>
          <a:p>
            <a:r>
              <a:rPr lang="en-US" dirty="0"/>
              <a:t>Products: Process Historian Client, InTouch HMI  (Standard Edition), System Platform</a:t>
            </a:r>
          </a:p>
          <a:p>
            <a:r>
              <a:rPr lang="en-US" b="0" dirty="0">
                <a:solidFill>
                  <a:schemeClr val="tx1">
                    <a:lumMod val="65000"/>
                    <a:lumOff val="35000"/>
                  </a:schemeClr>
                </a:solidFill>
              </a:rPr>
              <a:t>“Wonderware makes system design much easier and saves both time </a:t>
            </a:r>
            <a:br>
              <a:rPr lang="en-US" b="0" dirty="0">
                <a:solidFill>
                  <a:schemeClr val="tx1">
                    <a:lumMod val="65000"/>
                    <a:lumOff val="35000"/>
                  </a:schemeClr>
                </a:solidFill>
              </a:rPr>
            </a:br>
            <a:r>
              <a:rPr lang="en-US" b="0" dirty="0">
                <a:solidFill>
                  <a:schemeClr val="tx1">
                    <a:lumMod val="65000"/>
                    <a:lumOff val="35000"/>
                  </a:schemeClr>
                </a:solidFill>
              </a:rPr>
              <a:t>and money for our customers.” </a:t>
            </a:r>
          </a:p>
          <a:p>
            <a:r>
              <a:rPr lang="en-US" dirty="0"/>
              <a:t>Steve Nguyen, </a:t>
            </a:r>
            <a:r>
              <a:rPr lang="en-US" b="0" dirty="0"/>
              <a:t>Director of Corporate Marketing</a:t>
            </a:r>
          </a:p>
        </p:txBody>
      </p:sp>
      <p:grpSp>
        <p:nvGrpSpPr>
          <p:cNvPr id="11" name="Group 10">
            <a:extLst>
              <a:ext uri="{FF2B5EF4-FFF2-40B4-BE49-F238E27FC236}">
                <a16:creationId xmlns:a16="http://schemas.microsoft.com/office/drawing/2014/main" xmlns="" id="{5F725309-38DB-4146-ABC7-3542DD1C5912}"/>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43C81BF7-DFE8-2E4A-9659-6488EC6D4461}"/>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A74A9A91-ACCE-1047-AC70-A77A1E1CA25D}"/>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6294CDD4-CE2E-7249-91FF-B64285B8ABF3}"/>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335B9058-A6F8-154F-AE78-43EA4919284E}"/>
              </a:ext>
            </a:extLst>
          </p:cNvPr>
          <p:cNvSpPr>
            <a:spLocks noGrp="1"/>
          </p:cNvSpPr>
          <p:nvPr>
            <p:ph type="sldNum" sz="quarter" idx="4"/>
          </p:nvPr>
        </p:nvSpPr>
        <p:spPr/>
        <p:txBody>
          <a:bodyPr/>
          <a:lstStyle/>
          <a:p>
            <a:r>
              <a:rPr lang="en-US"/>
              <a:t>Page </a:t>
            </a:r>
            <a:fld id="{5A9C12DC-491F-9444-86A2-13AC5C62A2FC}" type="slidenum">
              <a:rPr lang="en-US" smtClean="0"/>
              <a:pPr/>
              <a:t>25</a:t>
            </a:fld>
            <a:endParaRPr lang="en-US" dirty="0"/>
          </a:p>
        </p:txBody>
      </p:sp>
      <p:sp>
        <p:nvSpPr>
          <p:cNvPr id="15" name="Footer Placeholder 14">
            <a:extLst>
              <a:ext uri="{FF2B5EF4-FFF2-40B4-BE49-F238E27FC236}">
                <a16:creationId xmlns:a16="http://schemas.microsoft.com/office/drawing/2014/main" xmlns="" id="{8B61B444-48FD-C547-8F56-4708767CA24C}"/>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9C852FBD-C4FD-704A-ACC0-1BEFE1BB6688}"/>
              </a:ext>
            </a:extLst>
          </p:cNvPr>
          <p:cNvSpPr/>
          <p:nvPr/>
        </p:nvSpPr>
        <p:spPr>
          <a:xfrm>
            <a:off x="4802345" y="4360877"/>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627569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1224" y="-12824"/>
            <a:ext cx="4596437" cy="2911076"/>
          </a:xfrm>
          <a:prstGeom prst="rect">
            <a:avLst/>
          </a:prstGeom>
        </p:spPr>
      </p:pic>
      <p:sp>
        <p:nvSpPr>
          <p:cNvPr id="4" name="Content Placeholder 3"/>
          <p:cNvSpPr>
            <a:spLocks noGrp="1"/>
          </p:cNvSpPr>
          <p:nvPr>
            <p:ph sz="quarter" idx="11"/>
          </p:nvPr>
        </p:nvSpPr>
        <p:spPr/>
        <p:txBody>
          <a:bodyPr/>
          <a:lstStyle/>
          <a:p>
            <a:r>
              <a:rPr lang="en-US" sz="900" dirty="0"/>
              <a:t>Goals</a:t>
            </a:r>
          </a:p>
          <a:p>
            <a:pPr lvl="2">
              <a:lnSpc>
                <a:spcPct val="100000"/>
              </a:lnSpc>
            </a:pPr>
            <a:r>
              <a:rPr lang="en-US" dirty="0"/>
              <a:t>To implement an integrated remote-control monitoring system for the city’s urban services including drinking water supply network, sewage and rainwater treatment, landscape watering systems, electricity and gas supplies, street lighting, and pneumatic waste collection</a:t>
            </a:r>
          </a:p>
          <a:p>
            <a:r>
              <a:rPr lang="en-US" sz="900" dirty="0"/>
              <a:t>Challenges</a:t>
            </a:r>
          </a:p>
          <a:p>
            <a:pPr lvl="2">
              <a:lnSpc>
                <a:spcPct val="100000"/>
              </a:lnSpc>
            </a:pPr>
            <a:r>
              <a:rPr lang="en-US" dirty="0"/>
              <a:t>A need existed to integrate and consolidate data from a multitude of instrumentation devices that are responsible for operating the infrastructure as the first type of city of its kind, </a:t>
            </a:r>
            <a:r>
              <a:rPr lang="en-US" dirty="0" err="1"/>
              <a:t>Valdespartera</a:t>
            </a:r>
            <a:r>
              <a:rPr lang="en-US" dirty="0"/>
              <a:t> required constant monitoring and evaluation of municipal services to ensure they met the sustainability goals of the overall urban design plan defining a common data capture infrastructure to measure and transmit information to a unified control center that would supervise compliance with the environmental criteria</a:t>
            </a:r>
          </a:p>
          <a:p>
            <a:r>
              <a:rPr lang="en-US" sz="900" dirty="0"/>
              <a:t>Results</a:t>
            </a:r>
          </a:p>
          <a:p>
            <a:pPr lvl="2">
              <a:lnSpc>
                <a:spcPct val="100000"/>
              </a:lnSpc>
            </a:pPr>
            <a:r>
              <a:rPr lang="en-US" dirty="0"/>
              <a:t>The automation system manages 196 control points from nine service networks which comprise the city’s technical infrastructure, ensuring compliance with environmental initiatives</a:t>
            </a:r>
          </a:p>
          <a:p>
            <a:pPr lvl="2">
              <a:lnSpc>
                <a:spcPct val="100000"/>
              </a:lnSpc>
            </a:pPr>
            <a:r>
              <a:rPr lang="en-US" dirty="0"/>
              <a:t>The system’s 78 servers/cabinets gather and store information received from 21,483 communication signals relayed from 9,000 digital meters installed throughout the city collected data is automatically distributed to technical management personnel, as well as a database where it is stored as “public interest” knowledge for future analysis on urban energy efficiency</a:t>
            </a:r>
          </a:p>
          <a:p>
            <a:pPr lvl="2">
              <a:lnSpc>
                <a:spcPct val="100000"/>
              </a:lnSpc>
            </a:pPr>
            <a:endParaRPr lang="en-US" sz="825" dirty="0"/>
          </a:p>
        </p:txBody>
      </p:sp>
      <p:sp>
        <p:nvSpPr>
          <p:cNvPr id="7" name="Text Placeholder 6"/>
          <p:cNvSpPr>
            <a:spLocks noGrp="1"/>
          </p:cNvSpPr>
          <p:nvPr>
            <p:ph type="body" sz="quarter" idx="15"/>
          </p:nvPr>
        </p:nvSpPr>
        <p:spPr/>
        <p:txBody>
          <a:bodyPr/>
          <a:lstStyle/>
          <a:p>
            <a:r>
              <a:rPr lang="en-US" dirty="0"/>
              <a:t>Ecocity </a:t>
            </a:r>
            <a:r>
              <a:rPr lang="en-US" dirty="0" err="1"/>
              <a:t>Valdespartera</a:t>
            </a:r>
            <a:r>
              <a:rPr lang="en-US" dirty="0"/>
              <a:t> </a:t>
            </a:r>
            <a:r>
              <a:rPr lang="en-US" dirty="0" err="1"/>
              <a:t>Zaragoa</a:t>
            </a:r>
            <a:endParaRPr lang="en-US" dirty="0"/>
          </a:p>
          <a:p>
            <a:r>
              <a:rPr lang="en-US" sz="1400" dirty="0">
                <a:solidFill>
                  <a:schemeClr val="accent2"/>
                </a:solidFill>
              </a:rPr>
              <a:t>Spain</a:t>
            </a:r>
          </a:p>
        </p:txBody>
      </p:sp>
      <p:sp>
        <p:nvSpPr>
          <p:cNvPr id="8" name="Text Placeholder 7"/>
          <p:cNvSpPr>
            <a:spLocks noGrp="1"/>
          </p:cNvSpPr>
          <p:nvPr>
            <p:ph type="body" sz="quarter" idx="16"/>
          </p:nvPr>
        </p:nvSpPr>
        <p:spPr/>
        <p:txBody>
          <a:bodyPr/>
          <a:lstStyle/>
          <a:p>
            <a:r>
              <a:rPr lang="en-US" dirty="0"/>
              <a:t>Industry: Infrastructure</a:t>
            </a:r>
          </a:p>
          <a:p>
            <a:r>
              <a:rPr lang="en-US" dirty="0"/>
              <a:t>Products: Process Historian Client, InTouch HMI  (Standard Edition), System Platform</a:t>
            </a:r>
          </a:p>
          <a:p>
            <a:r>
              <a:rPr lang="en-US" b="0" dirty="0">
                <a:solidFill>
                  <a:schemeClr val="tx1">
                    <a:lumMod val="65000"/>
                    <a:lumOff val="35000"/>
                  </a:schemeClr>
                </a:solidFill>
              </a:rPr>
              <a:t>“By powering the city’s remote monitoring and management system, Wonderware software addresses two key issues for the </a:t>
            </a:r>
            <a:r>
              <a:rPr lang="en-US" b="0" dirty="0" err="1">
                <a:solidFill>
                  <a:schemeClr val="tx1">
                    <a:lumMod val="65000"/>
                    <a:lumOff val="35000"/>
                  </a:schemeClr>
                </a:solidFill>
              </a:rPr>
              <a:t>Valdespartera</a:t>
            </a:r>
            <a:r>
              <a:rPr lang="en-US" b="0" dirty="0">
                <a:solidFill>
                  <a:schemeClr val="tx1">
                    <a:lumMod val="65000"/>
                    <a:lumOff val="35000"/>
                  </a:schemeClr>
                </a:solidFill>
              </a:rPr>
              <a:t> team: effective and efficient control and management of all municipal networks, as well as accessibility and analyzing of environmental impact of operations in an integrated manner.”</a:t>
            </a:r>
          </a:p>
          <a:p>
            <a:r>
              <a:rPr lang="en-US" dirty="0"/>
              <a:t>Noelia </a:t>
            </a:r>
            <a:r>
              <a:rPr lang="en-US" dirty="0" err="1"/>
              <a:t>Olona</a:t>
            </a:r>
            <a:r>
              <a:rPr lang="en-US" dirty="0"/>
              <a:t>, </a:t>
            </a:r>
            <a:r>
              <a:rPr lang="en-US" b="0" dirty="0"/>
              <a:t>Technical Area Manager</a:t>
            </a:r>
          </a:p>
        </p:txBody>
      </p:sp>
      <p:grpSp>
        <p:nvGrpSpPr>
          <p:cNvPr id="10" name="Group 9">
            <a:extLst>
              <a:ext uri="{FF2B5EF4-FFF2-40B4-BE49-F238E27FC236}">
                <a16:creationId xmlns:a16="http://schemas.microsoft.com/office/drawing/2014/main" xmlns="" id="{555A7421-F469-7A4D-9535-8D92D9976301}"/>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58B3F4BA-1085-6B47-8272-7245877A15CE}"/>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E7F81376-D1CD-BA49-BD96-6EEE514CB7B6}"/>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2248446C-CE97-B24D-A5D6-F49FE5C25ECA}"/>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92C76709-EE41-B345-AC37-82D71A2C5205}"/>
              </a:ext>
            </a:extLst>
          </p:cNvPr>
          <p:cNvSpPr>
            <a:spLocks noGrp="1"/>
          </p:cNvSpPr>
          <p:nvPr>
            <p:ph type="sldNum" sz="quarter" idx="4"/>
          </p:nvPr>
        </p:nvSpPr>
        <p:spPr/>
        <p:txBody>
          <a:bodyPr/>
          <a:lstStyle/>
          <a:p>
            <a:r>
              <a:rPr lang="en-US"/>
              <a:t>Page </a:t>
            </a:r>
            <a:fld id="{5A9C12DC-491F-9444-86A2-13AC5C62A2FC}" type="slidenum">
              <a:rPr lang="en-US" smtClean="0"/>
              <a:pPr/>
              <a:t>26</a:t>
            </a:fld>
            <a:endParaRPr lang="en-US" dirty="0"/>
          </a:p>
        </p:txBody>
      </p:sp>
      <p:sp>
        <p:nvSpPr>
          <p:cNvPr id="14" name="Footer Placeholder 13">
            <a:extLst>
              <a:ext uri="{FF2B5EF4-FFF2-40B4-BE49-F238E27FC236}">
                <a16:creationId xmlns:a16="http://schemas.microsoft.com/office/drawing/2014/main" xmlns="" id="{290AF898-42F5-1543-9F1D-D41F17004852}"/>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hlinkClick r:id="rId4"/>
            <a:extLst>
              <a:ext uri="{FF2B5EF4-FFF2-40B4-BE49-F238E27FC236}">
                <a16:creationId xmlns:a16="http://schemas.microsoft.com/office/drawing/2014/main" xmlns="" id="{989D52A9-C96C-6B43-958C-FAB724DA33F7}"/>
              </a:ext>
            </a:extLst>
          </p:cNvPr>
          <p:cNvSpPr/>
          <p:nvPr/>
        </p:nvSpPr>
        <p:spPr>
          <a:xfrm>
            <a:off x="4802345" y="4821106"/>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072067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899"/>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70" y="0"/>
            <a:ext cx="4566245" cy="2896568"/>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 Monitor and control traffic through the underwater tunnel, which averages 142,000 vehicles per day </a:t>
            </a:r>
          </a:p>
          <a:p>
            <a:pPr lvl="2"/>
            <a:r>
              <a:rPr lang="en-US" dirty="0"/>
              <a:t> Regulate tunnel ventilation, lighting, safety and emergency systems </a:t>
            </a:r>
          </a:p>
          <a:p>
            <a:r>
              <a:rPr lang="en-US" sz="900" dirty="0"/>
              <a:t>Challenges </a:t>
            </a:r>
          </a:p>
          <a:p>
            <a:pPr lvl="2"/>
            <a:r>
              <a:rPr lang="en-US" dirty="0"/>
              <a:t> The four-tunnel system includes approximately 850 control points </a:t>
            </a:r>
          </a:p>
          <a:p>
            <a:pPr lvl="2"/>
            <a:r>
              <a:rPr lang="en-US" dirty="0"/>
              <a:t> The tunnel is over 34 years old, and continual updates are required to keep the project modernized </a:t>
            </a:r>
          </a:p>
          <a:p>
            <a:r>
              <a:rPr lang="en-US" sz="900" dirty="0"/>
              <a:t>Results </a:t>
            </a:r>
          </a:p>
          <a:p>
            <a:pPr lvl="2"/>
            <a:r>
              <a:rPr lang="en-US" dirty="0"/>
              <a:t> An open, highly scalable system featuring Wonderware software has enabled easy integration of technology additions and upgrades </a:t>
            </a:r>
          </a:p>
          <a:p>
            <a:pPr lvl="2"/>
            <a:r>
              <a:rPr lang="en-US" dirty="0"/>
              <a:t> Expansion of the Infrastructure management system has become more cost effective and time efficient </a:t>
            </a:r>
          </a:p>
        </p:txBody>
      </p:sp>
      <p:sp>
        <p:nvSpPr>
          <p:cNvPr id="7" name="Text Placeholder 6"/>
          <p:cNvSpPr>
            <a:spLocks noGrp="1"/>
          </p:cNvSpPr>
          <p:nvPr>
            <p:ph type="body" sz="quarter" idx="15"/>
          </p:nvPr>
        </p:nvSpPr>
        <p:spPr/>
        <p:txBody>
          <a:bodyPr/>
          <a:lstStyle/>
          <a:p>
            <a:r>
              <a:rPr lang="en-US" dirty="0"/>
              <a:t>Elbe Tunnel</a:t>
            </a:r>
            <a:br>
              <a:rPr lang="en-US" dirty="0"/>
            </a:br>
            <a:r>
              <a:rPr lang="en-US" sz="1400" dirty="0">
                <a:solidFill>
                  <a:schemeClr val="accent2"/>
                </a:solidFill>
              </a:rPr>
              <a:t>Hamburg, Germany</a:t>
            </a:r>
          </a:p>
        </p:txBody>
      </p:sp>
      <p:sp>
        <p:nvSpPr>
          <p:cNvPr id="8" name="Text Placeholder 7"/>
          <p:cNvSpPr>
            <a:spLocks noGrp="1"/>
          </p:cNvSpPr>
          <p:nvPr>
            <p:ph type="body" sz="quarter" idx="16"/>
          </p:nvPr>
        </p:nvSpPr>
        <p:spPr/>
        <p:txBody>
          <a:bodyPr/>
          <a:lstStyle/>
          <a:p>
            <a:r>
              <a:rPr lang="en-US" dirty="0"/>
              <a:t>Industry: Infrastructure</a:t>
            </a:r>
          </a:p>
          <a:p>
            <a:r>
              <a:rPr lang="en-US" dirty="0"/>
              <a:t>Products: InTouch HMI  (Standard Edition)</a:t>
            </a:r>
          </a:p>
          <a:p>
            <a:r>
              <a:rPr lang="en-US" b="0" dirty="0">
                <a:solidFill>
                  <a:schemeClr val="tx1">
                    <a:lumMod val="65000"/>
                    <a:lumOff val="35000"/>
                  </a:schemeClr>
                </a:solidFill>
              </a:rPr>
              <a:t>“By using upward-compatible, standard software from Wonderware, we were able – even in the first phase in 1996 – to lay the foundations for later expansions. There has never been a need for an expensive, time-consuming renewal of the InTouch application for version upgrades.” </a:t>
            </a:r>
            <a:endParaRPr lang="en-US" dirty="0"/>
          </a:p>
          <a:p>
            <a:r>
              <a:rPr lang="en-US" dirty="0"/>
              <a:t>Olaf </a:t>
            </a:r>
            <a:r>
              <a:rPr lang="en-US" dirty="0" err="1"/>
              <a:t>Kolmer</a:t>
            </a:r>
            <a:r>
              <a:rPr lang="en-US" dirty="0"/>
              <a:t>, </a:t>
            </a:r>
            <a:r>
              <a:rPr lang="en-US" b="0" dirty="0"/>
              <a:t>Project Manager, </a:t>
            </a:r>
            <a:r>
              <a:rPr lang="en-US" b="0" dirty="0" err="1"/>
              <a:t>Cegelec</a:t>
            </a:r>
            <a:r>
              <a:rPr lang="en-US" b="0" dirty="0"/>
              <a:t> AT GmbH</a:t>
            </a:r>
          </a:p>
        </p:txBody>
      </p:sp>
      <p:grpSp>
        <p:nvGrpSpPr>
          <p:cNvPr id="11" name="Group 10">
            <a:extLst>
              <a:ext uri="{FF2B5EF4-FFF2-40B4-BE49-F238E27FC236}">
                <a16:creationId xmlns:a16="http://schemas.microsoft.com/office/drawing/2014/main" xmlns="" id="{BDEE5875-9778-004A-AA64-904C3846788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4C868F13-9ECA-E54A-AD8E-3CD7EBCB502D}"/>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E017591C-C53E-5445-BF8D-5D75542C1950}"/>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6AB72632-AD03-7746-8646-C5BEB3EE2884}"/>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EA495C72-8157-3E43-BFF7-1CFA37E43F3B}"/>
              </a:ext>
            </a:extLst>
          </p:cNvPr>
          <p:cNvSpPr>
            <a:spLocks noGrp="1"/>
          </p:cNvSpPr>
          <p:nvPr>
            <p:ph type="sldNum" sz="quarter" idx="4"/>
          </p:nvPr>
        </p:nvSpPr>
        <p:spPr/>
        <p:txBody>
          <a:bodyPr/>
          <a:lstStyle/>
          <a:p>
            <a:r>
              <a:rPr lang="en-US"/>
              <a:t>Page </a:t>
            </a:r>
            <a:fld id="{5A9C12DC-491F-9444-86A2-13AC5C62A2FC}" type="slidenum">
              <a:rPr lang="en-US" smtClean="0"/>
              <a:pPr/>
              <a:t>27</a:t>
            </a:fld>
            <a:endParaRPr lang="en-US" dirty="0"/>
          </a:p>
        </p:txBody>
      </p:sp>
      <p:sp>
        <p:nvSpPr>
          <p:cNvPr id="15" name="Footer Placeholder 14">
            <a:extLst>
              <a:ext uri="{FF2B5EF4-FFF2-40B4-BE49-F238E27FC236}">
                <a16:creationId xmlns:a16="http://schemas.microsoft.com/office/drawing/2014/main" xmlns="" id="{DB6C0595-F3DC-4343-B3CD-C454358945F0}"/>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248D15B3-4E01-D141-A09E-D183FD7E3236}"/>
              </a:ext>
            </a:extLst>
          </p:cNvPr>
          <p:cNvSpPr/>
          <p:nvPr/>
        </p:nvSpPr>
        <p:spPr>
          <a:xfrm>
            <a:off x="4802345" y="4606708"/>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615555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252412" y="1050317"/>
            <a:ext cx="4111421" cy="3418927"/>
          </a:xfrm>
        </p:spPr>
        <p:txBody>
          <a:bodyPr/>
          <a:lstStyle/>
          <a:p>
            <a:r>
              <a:rPr lang="en-US" sz="900" dirty="0"/>
              <a:t>Goals</a:t>
            </a:r>
          </a:p>
          <a:p>
            <a:pPr lvl="2">
              <a:lnSpc>
                <a:spcPct val="100000"/>
              </a:lnSpc>
            </a:pPr>
            <a:r>
              <a:rPr lang="en-US" dirty="0"/>
              <a:t>To deploy a supervisory control system for a railway system in Spain that involves the remote control of rail station operation (ticket sales, opening and closing of doors, lighting, </a:t>
            </a:r>
            <a:r>
              <a:rPr lang="en-US" dirty="0" err="1"/>
              <a:t>etc</a:t>
            </a:r>
            <a:r>
              <a:rPr lang="en-US" dirty="0"/>
              <a:t>) that is able to meet the high standards of excellence and reliability required by the company</a:t>
            </a:r>
          </a:p>
          <a:p>
            <a:pPr lvl="2">
              <a:lnSpc>
                <a:spcPct val="100000"/>
              </a:lnSpc>
            </a:pPr>
            <a:r>
              <a:rPr lang="en-US" dirty="0"/>
              <a:t>To integrate existing automated processes in order to obtain the most out of previous technological investments</a:t>
            </a:r>
          </a:p>
          <a:p>
            <a:r>
              <a:rPr lang="en-US" sz="900" dirty="0"/>
              <a:t>Challenges</a:t>
            </a:r>
          </a:p>
          <a:p>
            <a:pPr lvl="2">
              <a:lnSpc>
                <a:spcPct val="100000"/>
              </a:lnSpc>
            </a:pPr>
            <a:r>
              <a:rPr lang="en-US" dirty="0"/>
              <a:t>To maintain a high level of customer support by improving service despite an increase in processes in the network being controlled.</a:t>
            </a:r>
          </a:p>
          <a:p>
            <a:pPr lvl="2">
              <a:lnSpc>
                <a:spcPct val="100000"/>
              </a:lnSpc>
            </a:pPr>
            <a:r>
              <a:rPr lang="en-US" dirty="0"/>
              <a:t>To integrate multiple units of servers and owner PLCs into a single supervisory environment with a common interface for all processes.</a:t>
            </a:r>
          </a:p>
          <a:p>
            <a:pPr lvl="2">
              <a:lnSpc>
                <a:spcPct val="100000"/>
              </a:lnSpc>
            </a:pPr>
            <a:r>
              <a:rPr lang="en-US" dirty="0"/>
              <a:t>To complete the deployment of the new supervisory system without halting plant services and to ensure the smooth functioning of the countless remote- controlled operations at each station: ticket vending machines, escalators, access control, etc.</a:t>
            </a:r>
          </a:p>
          <a:p>
            <a:r>
              <a:rPr lang="en-US" sz="900" dirty="0"/>
              <a:t>Results</a:t>
            </a:r>
          </a:p>
          <a:p>
            <a:pPr lvl="2">
              <a:lnSpc>
                <a:spcPct val="100000"/>
              </a:lnSpc>
            </a:pPr>
            <a:r>
              <a:rPr lang="en-US" dirty="0"/>
              <a:t>Improved customer satisfaction by providing seamless service, a strong policy for preventing incidents and better response times for passengers</a:t>
            </a:r>
          </a:p>
          <a:p>
            <a:pPr lvl="2">
              <a:lnSpc>
                <a:spcPct val="100000"/>
              </a:lnSpc>
            </a:pPr>
            <a:r>
              <a:rPr lang="en-US" dirty="0"/>
              <a:t>Management of the remote-controlled operations by professionals in the control </a:t>
            </a:r>
            <a:r>
              <a:rPr lang="en-US" dirty="0" err="1"/>
              <a:t>centre</a:t>
            </a:r>
            <a:r>
              <a:rPr lang="en-US" dirty="0"/>
              <a:t> is carried out in a simple, fully automated manner and with</a:t>
            </a:r>
            <a:br>
              <a:rPr lang="en-US" dirty="0"/>
            </a:br>
            <a:r>
              <a:rPr lang="en-US" dirty="0"/>
              <a:t>total process reliability</a:t>
            </a:r>
          </a:p>
        </p:txBody>
      </p:sp>
      <p:sp>
        <p:nvSpPr>
          <p:cNvPr id="7" name="Text Placeholder 6"/>
          <p:cNvSpPr>
            <a:spLocks noGrp="1"/>
          </p:cNvSpPr>
          <p:nvPr>
            <p:ph type="body" sz="quarter" idx="15"/>
          </p:nvPr>
        </p:nvSpPr>
        <p:spPr/>
        <p:txBody>
          <a:bodyPr/>
          <a:lstStyle/>
          <a:p>
            <a:r>
              <a:rPr lang="en-US" dirty="0" err="1"/>
              <a:t>Ferrocarrils</a:t>
            </a:r>
            <a:r>
              <a:rPr lang="en-US" dirty="0"/>
              <a:t> de la </a:t>
            </a:r>
            <a:r>
              <a:rPr lang="en-US" dirty="0" err="1"/>
              <a:t>Generalitat</a:t>
            </a:r>
            <a:r>
              <a:rPr lang="en-US" dirty="0"/>
              <a:t> de </a:t>
            </a:r>
            <a:r>
              <a:rPr lang="en-US" dirty="0" err="1"/>
              <a:t>Rubí</a:t>
            </a:r>
            <a:r>
              <a:rPr lang="en-US" dirty="0"/>
              <a:t> </a:t>
            </a:r>
            <a:r>
              <a:rPr lang="en-US" sz="1400" dirty="0">
                <a:solidFill>
                  <a:schemeClr val="accent2"/>
                </a:solidFill>
              </a:rPr>
              <a:t>(Barcelona), Spain</a:t>
            </a:r>
          </a:p>
        </p:txBody>
      </p:sp>
      <p:sp>
        <p:nvSpPr>
          <p:cNvPr id="8" name="Text Placeholder 7"/>
          <p:cNvSpPr>
            <a:spLocks noGrp="1"/>
          </p:cNvSpPr>
          <p:nvPr>
            <p:ph type="body" sz="quarter" idx="16"/>
          </p:nvPr>
        </p:nvSpPr>
        <p:spPr/>
        <p:txBody>
          <a:bodyPr tIns="274320"/>
          <a:lstStyle/>
          <a:p>
            <a:r>
              <a:rPr lang="en-US" dirty="0"/>
              <a:t>Industry: Infrastructure</a:t>
            </a:r>
          </a:p>
          <a:p>
            <a:r>
              <a:rPr lang="en-US" dirty="0"/>
              <a:t>Products: Process Historian Client, InTouch HMI  (Standard Edition), System Platform</a:t>
            </a:r>
          </a:p>
          <a:p>
            <a:r>
              <a:rPr lang="en-US" b="0" dirty="0">
                <a:solidFill>
                  <a:schemeClr val="tx1">
                    <a:lumMod val="65000"/>
                    <a:lumOff val="35000"/>
                  </a:schemeClr>
                </a:solidFill>
              </a:rPr>
              <a:t>“The challenge we have set ourselves as a company is that of excellence in customer service. Trains have to be punctual, stations must be kept clean and fully operational and any complaints or suggestions should be addressed and resolved. Each year, we seek to achieve higher satisfaction levels from our users and Wonderware technology is an essential tool in achieving this.”</a:t>
            </a:r>
          </a:p>
          <a:p>
            <a:r>
              <a:rPr lang="en-US" dirty="0"/>
              <a:t> Alicia </a:t>
            </a:r>
            <a:r>
              <a:rPr lang="en-US" dirty="0" err="1"/>
              <a:t>Coca,</a:t>
            </a:r>
            <a:r>
              <a:rPr lang="en-US" b="0" dirty="0" err="1"/>
              <a:t>Head</a:t>
            </a:r>
            <a:r>
              <a:rPr lang="en-US" b="0" dirty="0"/>
              <a:t> of the Systems Development Department at</a:t>
            </a:r>
            <a:br>
              <a:rPr lang="en-US" b="0" dirty="0"/>
            </a:br>
            <a:r>
              <a:rPr lang="en-US" b="0" dirty="0" err="1"/>
              <a:t>Ferrocarrils</a:t>
            </a:r>
            <a:r>
              <a:rPr lang="en-US" b="0" dirty="0"/>
              <a:t> de la </a:t>
            </a:r>
            <a:r>
              <a:rPr lang="en-US" b="0" dirty="0" err="1"/>
              <a:t>Generalitat</a:t>
            </a:r>
            <a:r>
              <a:rPr lang="en-US" b="0" dirty="0"/>
              <a:t> de Catalunya</a:t>
            </a:r>
          </a:p>
        </p:txBody>
      </p:sp>
      <p:sp>
        <p:nvSpPr>
          <p:cNvPr id="3" name="Slide Number Placeholder 2">
            <a:extLst>
              <a:ext uri="{FF2B5EF4-FFF2-40B4-BE49-F238E27FC236}">
                <a16:creationId xmlns:a16="http://schemas.microsoft.com/office/drawing/2014/main" xmlns="" id="{59CCACD2-DA2A-0F4D-831D-73BA1AB41174}"/>
              </a:ext>
            </a:extLst>
          </p:cNvPr>
          <p:cNvSpPr>
            <a:spLocks noGrp="1"/>
          </p:cNvSpPr>
          <p:nvPr>
            <p:ph type="sldNum" sz="quarter" idx="4"/>
          </p:nvPr>
        </p:nvSpPr>
        <p:spPr/>
        <p:txBody>
          <a:bodyPr/>
          <a:lstStyle/>
          <a:p>
            <a:r>
              <a:rPr lang="en-US"/>
              <a:t>Page </a:t>
            </a:r>
            <a:fld id="{5A9C12DC-491F-9444-86A2-13AC5C62A2FC}" type="slidenum">
              <a:rPr lang="en-US" smtClean="0"/>
              <a:pPr/>
              <a:t>28</a:t>
            </a:fld>
            <a:endParaRPr lang="en-US" dirty="0"/>
          </a:p>
        </p:txBody>
      </p:sp>
      <p:sp>
        <p:nvSpPr>
          <p:cNvPr id="14" name="Footer Placeholder 13">
            <a:extLst>
              <a:ext uri="{FF2B5EF4-FFF2-40B4-BE49-F238E27FC236}">
                <a16:creationId xmlns:a16="http://schemas.microsoft.com/office/drawing/2014/main" xmlns="" id="{2EC8BF09-247E-4D44-B6BC-FC7E91431A3C}"/>
              </a:ext>
            </a:extLst>
          </p:cNvPr>
          <p:cNvSpPr>
            <a:spLocks noGrp="1"/>
          </p:cNvSpPr>
          <p:nvPr>
            <p:ph type="ftr" sz="quarter" idx="18"/>
          </p:nvPr>
        </p:nvSpPr>
        <p:spPr>
          <a:xfrm>
            <a:off x="378000" y="4914000"/>
            <a:ext cx="3031950" cy="130596"/>
          </a:xfrm>
        </p:spPr>
        <p:txBody>
          <a:bodyPr/>
          <a:lstStyle/>
          <a:p>
            <a:r>
              <a:rPr lang="en-GB" dirty="0"/>
              <a:t>© 2018 AVEVA Group plc and its subsidiaries. All rights reserved.</a:t>
            </a:r>
          </a:p>
        </p:txBody>
      </p:sp>
      <p:sp>
        <p:nvSpPr>
          <p:cNvPr id="2" name="Rectangle 1">
            <a:extLst>
              <a:ext uri="{FF2B5EF4-FFF2-40B4-BE49-F238E27FC236}">
                <a16:creationId xmlns:a16="http://schemas.microsoft.com/office/drawing/2014/main" xmlns="" id="{4E36CC01-0789-BF44-9C9C-F1D166C17CD4}"/>
              </a:ext>
            </a:extLst>
          </p:cNvPr>
          <p:cNvSpPr/>
          <p:nvPr/>
        </p:nvSpPr>
        <p:spPr>
          <a:xfrm>
            <a:off x="4611224" y="0"/>
            <a:ext cx="4532776" cy="2896568"/>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856F00DE-6E85-164C-BA0B-9CAF1BCC960D}"/>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B5A38959-554A-3A42-AC4B-D6972880A37E}"/>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CA4462EC-404E-0146-92F7-D0C12232489B}"/>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52828C9-D2F8-AE43-BDD0-6880A52F0C11}"/>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Rectangle 14">
            <a:hlinkClick r:id="rId4"/>
            <a:extLst>
              <a:ext uri="{FF2B5EF4-FFF2-40B4-BE49-F238E27FC236}">
                <a16:creationId xmlns:a16="http://schemas.microsoft.com/office/drawing/2014/main" xmlns="" id="{F51EF72F-AC2C-CC4E-B165-0B6106F11D80}"/>
              </a:ext>
            </a:extLst>
          </p:cNvPr>
          <p:cNvSpPr/>
          <p:nvPr/>
        </p:nvSpPr>
        <p:spPr>
          <a:xfrm>
            <a:off x="4802345" y="4714296"/>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831427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517"/>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70" y="28"/>
            <a:ext cx="4577718" cy="2903845"/>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lnSpc>
                <a:spcPct val="100000"/>
              </a:lnSpc>
            </a:pPr>
            <a:r>
              <a:rPr lang="en-US" dirty="0"/>
              <a:t>Hamburger </a:t>
            </a:r>
            <a:r>
              <a:rPr lang="en-US" dirty="0" err="1"/>
              <a:t>Hafen</a:t>
            </a:r>
            <a:r>
              <a:rPr lang="en-US" dirty="0"/>
              <a:t> und </a:t>
            </a:r>
            <a:r>
              <a:rPr lang="en-US" dirty="0" err="1"/>
              <a:t>Logistik</a:t>
            </a:r>
            <a:r>
              <a:rPr lang="en-US" dirty="0"/>
              <a:t> AG (HHLA) needed to double its container capacity at its </a:t>
            </a:r>
            <a:r>
              <a:rPr lang="en-US" dirty="0" err="1"/>
              <a:t>Burchardkai</a:t>
            </a:r>
            <a:r>
              <a:rPr lang="en-US" dirty="0"/>
              <a:t> container terminal </a:t>
            </a:r>
          </a:p>
          <a:p>
            <a:pPr lvl="2">
              <a:lnSpc>
                <a:spcPct val="100000"/>
              </a:lnSpc>
            </a:pPr>
            <a:r>
              <a:rPr lang="en-US" dirty="0"/>
              <a:t>The company required an automation process that could accommodate a new warehousing business objective of increasing container stacking capabilities from three to five stories </a:t>
            </a:r>
          </a:p>
          <a:p>
            <a:r>
              <a:rPr lang="en-US" sz="900" dirty="0"/>
              <a:t>Challenges </a:t>
            </a:r>
          </a:p>
          <a:p>
            <a:pPr lvl="2">
              <a:lnSpc>
                <a:spcPct val="100000"/>
              </a:lnSpc>
            </a:pPr>
            <a:r>
              <a:rPr lang="en-US" dirty="0"/>
              <a:t> With shipments arriving 24/7, HHLA operators were tasked with managing control processes and monitoring the technical operational devices at the </a:t>
            </a:r>
            <a:r>
              <a:rPr lang="en-US" dirty="0" err="1"/>
              <a:t>Burchardkai</a:t>
            </a:r>
            <a:r>
              <a:rPr lang="en-US" dirty="0"/>
              <a:t> container terminal on an aggressive, non-stop time schedule </a:t>
            </a:r>
          </a:p>
          <a:p>
            <a:r>
              <a:rPr lang="en-US" sz="900" dirty="0"/>
              <a:t>Results </a:t>
            </a:r>
          </a:p>
          <a:p>
            <a:pPr lvl="2">
              <a:lnSpc>
                <a:spcPct val="100000"/>
              </a:lnSpc>
            </a:pPr>
            <a:r>
              <a:rPr lang="en-US" dirty="0"/>
              <a:t>With the implementation of standards, HHLA can easily make modifications to the entire system regardless of vendor-specific hardware or software </a:t>
            </a:r>
          </a:p>
          <a:p>
            <a:pPr lvl="2">
              <a:lnSpc>
                <a:spcPct val="100000"/>
              </a:lnSpc>
            </a:pPr>
            <a:r>
              <a:rPr lang="en-US" dirty="0"/>
              <a:t>The integrated modularity of the solution provides extensive</a:t>
            </a:r>
            <a:br>
              <a:rPr lang="en-US" dirty="0"/>
            </a:br>
            <a:r>
              <a:rPr lang="en-US" dirty="0"/>
              <a:t>scalability which enables HHLA to expand and enhance the control system to achieve its Goals of doubling the capacity of its container management business </a:t>
            </a:r>
          </a:p>
          <a:p>
            <a:pPr lvl="2">
              <a:lnSpc>
                <a:spcPct val="100000"/>
              </a:lnSpc>
            </a:pPr>
            <a:r>
              <a:rPr lang="en-US" dirty="0"/>
              <a:t>The solution offers flexibility that enables HHLA to duplicate the control system at its other container terminals in the future </a:t>
            </a:r>
          </a:p>
          <a:p>
            <a:pPr lvl="2">
              <a:lnSpc>
                <a:spcPct val="100000"/>
              </a:lnSpc>
            </a:pPr>
            <a:endParaRPr lang="en-US" dirty="0"/>
          </a:p>
        </p:txBody>
      </p:sp>
      <p:sp>
        <p:nvSpPr>
          <p:cNvPr id="7" name="Text Placeholder 6"/>
          <p:cNvSpPr>
            <a:spLocks noGrp="1"/>
          </p:cNvSpPr>
          <p:nvPr>
            <p:ph type="body" sz="quarter" idx="15"/>
          </p:nvPr>
        </p:nvSpPr>
        <p:spPr>
          <a:xfrm>
            <a:off x="252413" y="185739"/>
            <a:ext cx="4055266" cy="582888"/>
          </a:xfrm>
        </p:spPr>
        <p:txBody>
          <a:bodyPr/>
          <a:lstStyle/>
          <a:p>
            <a:r>
              <a:rPr lang="en-US" dirty="0"/>
              <a:t>Hamburger </a:t>
            </a:r>
            <a:r>
              <a:rPr lang="en-US" dirty="0" err="1"/>
              <a:t>Hafen</a:t>
            </a:r>
            <a:r>
              <a:rPr lang="en-US" dirty="0"/>
              <a:t> und </a:t>
            </a:r>
            <a:r>
              <a:rPr lang="en-US" dirty="0" err="1"/>
              <a:t>Logistik</a:t>
            </a:r>
            <a:r>
              <a:rPr lang="en-US" dirty="0"/>
              <a:t> AG </a:t>
            </a:r>
          </a:p>
          <a:p>
            <a:pPr lvl="1"/>
            <a:r>
              <a:rPr lang="en-US" dirty="0"/>
              <a:t>Hamburg, Germany</a:t>
            </a:r>
          </a:p>
        </p:txBody>
      </p:sp>
      <p:sp>
        <p:nvSpPr>
          <p:cNvPr id="8" name="Text Placeholder 7"/>
          <p:cNvSpPr>
            <a:spLocks noGrp="1"/>
          </p:cNvSpPr>
          <p:nvPr>
            <p:ph type="body" sz="quarter" idx="16"/>
          </p:nvPr>
        </p:nvSpPr>
        <p:spPr/>
        <p:txBody>
          <a:bodyPr/>
          <a:lstStyle/>
          <a:p>
            <a:r>
              <a:rPr lang="en-US" dirty="0"/>
              <a:t>Industry: Infrastructure</a:t>
            </a:r>
          </a:p>
          <a:p>
            <a:r>
              <a:rPr lang="en-US" dirty="0"/>
              <a:t>Products: InTouch HMI  (Standard Edition), InTouch HMI  (Standard Edition) for Terminal Services, System Platform</a:t>
            </a:r>
          </a:p>
          <a:p>
            <a:r>
              <a:rPr lang="en-US" b="0" dirty="0">
                <a:solidFill>
                  <a:schemeClr val="tx1">
                    <a:lumMod val="65000"/>
                    <a:lumOff val="35000"/>
                  </a:schemeClr>
                </a:solidFill>
              </a:rPr>
              <a:t>“The object-oriented approach of the AVEVA is very beneficial in the central development environment. The hierarchical structure of the shared system areas is centrally stored for easy access and maintenance.” </a:t>
            </a:r>
          </a:p>
          <a:p>
            <a:r>
              <a:rPr lang="en-US" dirty="0" err="1"/>
              <a:t>Rudiger</a:t>
            </a:r>
            <a:r>
              <a:rPr lang="en-US" dirty="0"/>
              <a:t> Friedrichs, </a:t>
            </a:r>
            <a:r>
              <a:rPr lang="en-US" b="0" dirty="0"/>
              <a:t>Project Manager, Industrial Systems </a:t>
            </a:r>
            <a:r>
              <a:rPr lang="en-US" b="0" dirty="0" err="1"/>
              <a:t>Cegelec</a:t>
            </a:r>
            <a:r>
              <a:rPr lang="en-US" b="0" dirty="0"/>
              <a:t> </a:t>
            </a:r>
          </a:p>
        </p:txBody>
      </p:sp>
      <p:grpSp>
        <p:nvGrpSpPr>
          <p:cNvPr id="11" name="Group 10">
            <a:extLst>
              <a:ext uri="{FF2B5EF4-FFF2-40B4-BE49-F238E27FC236}">
                <a16:creationId xmlns:a16="http://schemas.microsoft.com/office/drawing/2014/main" xmlns="" id="{471F0E03-E247-1945-8E18-7F11D1B298BE}"/>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D22434FB-49B3-8F4E-969A-068C83554E4B}"/>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AFC9B247-B99E-2C4B-A52E-37389DF727BD}"/>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F90BF25A-4D77-8B4E-A517-0437ADD565F4}"/>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E53FDDFB-B87D-FC42-BB29-32D3B06372C9}"/>
              </a:ext>
            </a:extLst>
          </p:cNvPr>
          <p:cNvSpPr>
            <a:spLocks noGrp="1"/>
          </p:cNvSpPr>
          <p:nvPr>
            <p:ph type="sldNum" sz="quarter" idx="4"/>
          </p:nvPr>
        </p:nvSpPr>
        <p:spPr/>
        <p:txBody>
          <a:bodyPr/>
          <a:lstStyle/>
          <a:p>
            <a:r>
              <a:rPr lang="en-US"/>
              <a:t>Page </a:t>
            </a:r>
            <a:fld id="{5A9C12DC-491F-9444-86A2-13AC5C62A2FC}" type="slidenum">
              <a:rPr lang="en-US" smtClean="0"/>
              <a:pPr/>
              <a:t>29</a:t>
            </a:fld>
            <a:endParaRPr lang="en-US" dirty="0"/>
          </a:p>
        </p:txBody>
      </p:sp>
      <p:sp>
        <p:nvSpPr>
          <p:cNvPr id="15" name="Footer Placeholder 14">
            <a:extLst>
              <a:ext uri="{FF2B5EF4-FFF2-40B4-BE49-F238E27FC236}">
                <a16:creationId xmlns:a16="http://schemas.microsoft.com/office/drawing/2014/main" xmlns="" id="{947EA9AB-B850-1D41-9F74-3926308E7911}"/>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2BD10103-0D57-D343-BBE9-80EFD7CAF167}"/>
              </a:ext>
            </a:extLst>
          </p:cNvPr>
          <p:cNvSpPr/>
          <p:nvPr/>
        </p:nvSpPr>
        <p:spPr>
          <a:xfrm>
            <a:off x="4802345" y="464355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799689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DAA8CC72-4401-A443-91C9-7B0EF82AF2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78" y="-72667"/>
            <a:ext cx="9249878" cy="5216168"/>
          </a:xfrm>
          <a:prstGeom prst="rect">
            <a:avLst/>
          </a:prstGeom>
        </p:spPr>
      </p:pic>
      <p:sp>
        <p:nvSpPr>
          <p:cNvPr id="8" name="Title 11">
            <a:extLst>
              <a:ext uri="{FF2B5EF4-FFF2-40B4-BE49-F238E27FC236}">
                <a16:creationId xmlns:a16="http://schemas.microsoft.com/office/drawing/2014/main" xmlns="" id="{226DDA0B-9C6B-2C4B-B665-38E62510BD2F}"/>
              </a:ext>
            </a:extLst>
          </p:cNvPr>
          <p:cNvSpPr txBox="1">
            <a:spLocks/>
          </p:cNvSpPr>
          <p:nvPr/>
        </p:nvSpPr>
        <p:spPr>
          <a:xfrm>
            <a:off x="274063" y="3046501"/>
            <a:ext cx="8673872" cy="461244"/>
          </a:xfrm>
          <a:prstGeom prst="rect">
            <a:avLst/>
          </a:prstGeom>
        </p:spPr>
        <p:txBody>
          <a:bodyPr lIns="0" tIns="0" rIns="0" bIns="0"/>
          <a:lstStyle>
            <a:lvl1pPr algn="ctr" defTabSz="457184"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364653"/>
                </a:solidFill>
                <a:latin typeface="Arial" panose="020B0604020202020204" pitchFamily="34" charset="0"/>
                <a:ea typeface="Arial Rounded MT Pro Light" charset="0"/>
                <a:cs typeface="Arial" panose="020B0604020202020204" pitchFamily="34" charset="0"/>
              </a:rPr>
              <a:t>Chemicals</a:t>
            </a:r>
          </a:p>
        </p:txBody>
      </p:sp>
      <p:pic>
        <p:nvPicPr>
          <p:cNvPr id="9" name="Picture 8">
            <a:extLst>
              <a:ext uri="{FF2B5EF4-FFF2-40B4-BE49-F238E27FC236}">
                <a16:creationId xmlns:a16="http://schemas.microsoft.com/office/drawing/2014/main" xmlns="" id="{405539B0-7B2D-B94E-91A7-EE9E604A5C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63" y="3694625"/>
            <a:ext cx="365760" cy="14631"/>
          </a:xfrm>
          <a:prstGeom prst="rect">
            <a:avLst/>
          </a:prstGeom>
        </p:spPr>
      </p:pic>
      <p:pic>
        <p:nvPicPr>
          <p:cNvPr id="10" name="Picture 9">
            <a:extLst>
              <a:ext uri="{FF2B5EF4-FFF2-40B4-BE49-F238E27FC236}">
                <a16:creationId xmlns:a16="http://schemas.microsoft.com/office/drawing/2014/main" xmlns="" id="{178E4EEB-3DE2-E844-9793-3A258E6829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7699" y="4814444"/>
            <a:ext cx="705329" cy="160162"/>
          </a:xfrm>
          <a:prstGeom prst="rect">
            <a:avLst/>
          </a:prstGeom>
        </p:spPr>
      </p:pic>
      <p:sp>
        <p:nvSpPr>
          <p:cNvPr id="12" name="Footer Placeholder 1">
            <a:extLst>
              <a:ext uri="{FF2B5EF4-FFF2-40B4-BE49-F238E27FC236}">
                <a16:creationId xmlns:a16="http://schemas.microsoft.com/office/drawing/2014/main" xmlns="" id="{D572B84A-1A62-304C-93EA-BCCC504BE459}"/>
              </a:ext>
            </a:extLst>
          </p:cNvPr>
          <p:cNvSpPr txBox="1">
            <a:spLocks/>
          </p:cNvSpPr>
          <p:nvPr/>
        </p:nvSpPr>
        <p:spPr>
          <a:xfrm>
            <a:off x="178896" y="4914000"/>
            <a:ext cx="199104" cy="60606"/>
          </a:xfrm>
          <a:prstGeom prst="rect">
            <a:avLst/>
          </a:prstGeom>
        </p:spPr>
        <p:txBody>
          <a:bodyPr vert="horz" wrap="square" lIns="0" tIns="0" rIns="0" bIns="0" rtlCol="0" anchor="t" anchorCtr="0">
            <a:noAutofit/>
          </a:bodyPr>
          <a:lstStyle>
            <a:defPPr>
              <a:defRPr lang="en-US"/>
            </a:defPPr>
            <a:lvl1pPr marL="0" algn="l" defTabSz="457184" rtl="0" eaLnBrk="1" latinLnBrk="0" hangingPunct="1">
              <a:defRPr sz="6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fld id="{95C52FFF-C217-CD4F-9C70-3AB1D7BD0912}" type="slidenum">
              <a:rPr lang="en-GB" smtClean="0"/>
              <a:t>3</a:t>
            </a:fld>
            <a:endParaRPr lang="en-GB" dirty="0"/>
          </a:p>
        </p:txBody>
      </p:sp>
      <p:sp>
        <p:nvSpPr>
          <p:cNvPr id="16" name="Footer Placeholder 25">
            <a:extLst>
              <a:ext uri="{FF2B5EF4-FFF2-40B4-BE49-F238E27FC236}">
                <a16:creationId xmlns:a16="http://schemas.microsoft.com/office/drawing/2014/main" xmlns="" id="{0CF45890-7571-7F40-8860-D695F9EC603B}"/>
              </a:ext>
            </a:extLst>
          </p:cNvPr>
          <p:cNvSpPr>
            <a:spLocks noGrp="1"/>
          </p:cNvSpPr>
          <p:nvPr>
            <p:ph type="ftr" sz="quarter" idx="18"/>
          </p:nvPr>
        </p:nvSpPr>
        <p:spPr>
          <a:xfrm>
            <a:off x="378000" y="4914000"/>
            <a:ext cx="5388300" cy="135000"/>
          </a:xfrm>
        </p:spPr>
        <p:txBody>
          <a:bodyPr/>
          <a:lstStyle/>
          <a:p>
            <a:r>
              <a:rPr lang="en-GB" dirty="0"/>
              <a:t>© 2018 AVEVA Group plc and its subsidiaries. All rights reserved.</a:t>
            </a:r>
          </a:p>
        </p:txBody>
      </p:sp>
    </p:spTree>
    <p:extLst>
      <p:ext uri="{BB962C8B-B14F-4D97-AF65-F5344CB8AC3E}">
        <p14:creationId xmlns:p14="http://schemas.microsoft.com/office/powerpoint/2010/main" val="1469892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048"/>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2141" y="-4275"/>
            <a:ext cx="4535532" cy="2897626"/>
          </a:xfrm>
          <a:prstGeom prst="rect">
            <a:avLst/>
          </a:prstGeom>
          <a:noFill/>
          <a:ln>
            <a:noFill/>
          </a:ln>
        </p:spPr>
      </p:pic>
      <p:sp>
        <p:nvSpPr>
          <p:cNvPr id="4" name="Content Placeholder 3"/>
          <p:cNvSpPr>
            <a:spLocks noGrp="1"/>
          </p:cNvSpPr>
          <p:nvPr>
            <p:ph sz="quarter" idx="11"/>
          </p:nvPr>
        </p:nvSpPr>
        <p:spPr>
          <a:xfrm>
            <a:off x="252413" y="1050317"/>
            <a:ext cx="4111420" cy="3418927"/>
          </a:xfrm>
        </p:spPr>
        <p:txBody>
          <a:bodyPr/>
          <a:lstStyle/>
          <a:p>
            <a:pPr>
              <a:spcAft>
                <a:spcPts val="200"/>
              </a:spcAft>
            </a:pPr>
            <a:r>
              <a:rPr lang="en-US" sz="900" dirty="0"/>
              <a:t>Goals </a:t>
            </a:r>
          </a:p>
          <a:p>
            <a:pPr lvl="2">
              <a:lnSpc>
                <a:spcPct val="100000"/>
              </a:lnSpc>
              <a:spcAft>
                <a:spcPts val="200"/>
              </a:spcAft>
            </a:pPr>
            <a:r>
              <a:rPr lang="en-US" dirty="0"/>
              <a:t>To establish a business management system (BMS) that provides comprehensive control of the hospital’s infrastructure operations</a:t>
            </a:r>
          </a:p>
          <a:p>
            <a:pPr lvl="2">
              <a:lnSpc>
                <a:spcPct val="100000"/>
              </a:lnSpc>
              <a:spcAft>
                <a:spcPts val="200"/>
              </a:spcAft>
            </a:pPr>
            <a:r>
              <a:rPr lang="en-US" dirty="0"/>
              <a:t>To allow optimal functioning of technical installations and enable</a:t>
            </a:r>
            <a:br>
              <a:rPr lang="en-US" dirty="0"/>
            </a:br>
            <a:r>
              <a:rPr lang="en-US" dirty="0"/>
              <a:t>fault detection with alarming capabilities</a:t>
            </a:r>
          </a:p>
          <a:p>
            <a:pPr lvl="2">
              <a:lnSpc>
                <a:spcPct val="100000"/>
              </a:lnSpc>
              <a:spcAft>
                <a:spcPts val="200"/>
              </a:spcAft>
            </a:pPr>
            <a:r>
              <a:rPr lang="en-US" dirty="0"/>
              <a:t>To successfully meet environmental requirements</a:t>
            </a:r>
          </a:p>
          <a:p>
            <a:pPr lvl="2">
              <a:lnSpc>
                <a:spcPct val="100000"/>
              </a:lnSpc>
              <a:spcAft>
                <a:spcPts val="200"/>
              </a:spcAft>
            </a:pPr>
            <a:r>
              <a:rPr lang="en-US" dirty="0"/>
              <a:t>To reduce the hospital’s operational and management costs</a:t>
            </a:r>
            <a:br>
              <a:rPr lang="en-US" dirty="0"/>
            </a:br>
            <a:endParaRPr lang="en-US" dirty="0"/>
          </a:p>
          <a:p>
            <a:pPr marL="6350" lvl="2" indent="0">
              <a:lnSpc>
                <a:spcPct val="100000"/>
              </a:lnSpc>
              <a:spcAft>
                <a:spcPts val="200"/>
              </a:spcAft>
              <a:buNone/>
            </a:pPr>
            <a:r>
              <a:rPr lang="en-US" dirty="0">
                <a:solidFill>
                  <a:srgbClr val="5482AB"/>
                </a:solidFill>
              </a:rPr>
              <a:t>Challenges </a:t>
            </a:r>
          </a:p>
          <a:p>
            <a:pPr lvl="2">
              <a:lnSpc>
                <a:spcPct val="100000"/>
              </a:lnSpc>
              <a:spcAft>
                <a:spcPts val="200"/>
              </a:spcAft>
            </a:pPr>
            <a:r>
              <a:rPr lang="en-US" dirty="0"/>
              <a:t>Guaranteeing a maximum response time of five seconds at any</a:t>
            </a:r>
            <a:br>
              <a:rPr lang="en-US" dirty="0"/>
            </a:br>
            <a:r>
              <a:rPr lang="en-US" dirty="0"/>
              <a:t>point of the site</a:t>
            </a:r>
          </a:p>
          <a:p>
            <a:pPr lvl="2">
              <a:lnSpc>
                <a:spcPct val="100000"/>
              </a:lnSpc>
              <a:spcAft>
                <a:spcPts val="200"/>
              </a:spcAft>
            </a:pPr>
            <a:r>
              <a:rPr lang="en-US" dirty="0"/>
              <a:t>Enabling all hospital equipment to communicate via a multiprotocol solution</a:t>
            </a:r>
          </a:p>
          <a:p>
            <a:pPr lvl="2">
              <a:lnSpc>
                <a:spcPct val="100000"/>
              </a:lnSpc>
              <a:spcAft>
                <a:spcPts val="200"/>
              </a:spcAft>
            </a:pPr>
            <a:r>
              <a:rPr lang="en-US" dirty="0"/>
              <a:t>Creating an ergonomic solution which is easy to use</a:t>
            </a:r>
            <a:br>
              <a:rPr lang="en-US" dirty="0"/>
            </a:br>
            <a:endParaRPr lang="en-US" dirty="0"/>
          </a:p>
          <a:p>
            <a:pPr marL="6350" lvl="2" indent="0">
              <a:lnSpc>
                <a:spcPct val="100000"/>
              </a:lnSpc>
              <a:spcAft>
                <a:spcPts val="200"/>
              </a:spcAft>
              <a:buNone/>
            </a:pPr>
            <a:r>
              <a:rPr lang="en-US" dirty="0">
                <a:solidFill>
                  <a:srgbClr val="5482AB"/>
                </a:solidFill>
              </a:rPr>
              <a:t>Results </a:t>
            </a:r>
          </a:p>
          <a:p>
            <a:pPr lvl="2">
              <a:lnSpc>
                <a:spcPct val="100000"/>
              </a:lnSpc>
              <a:spcAft>
                <a:spcPts val="200"/>
              </a:spcAft>
            </a:pPr>
            <a:r>
              <a:rPr lang="en-US" dirty="0"/>
              <a:t>Information is now available in real-time with the ability to manage approximately 1,500 hospital alarm points and 10,000 technical points</a:t>
            </a:r>
          </a:p>
          <a:p>
            <a:pPr lvl="2">
              <a:lnSpc>
                <a:spcPct val="100000"/>
              </a:lnSpc>
              <a:spcAft>
                <a:spcPts val="200"/>
              </a:spcAft>
            </a:pPr>
            <a:r>
              <a:rPr lang="en-US" dirty="0"/>
              <a:t>The optimization of energy and maintenance operations have resulted in reduced costs</a:t>
            </a:r>
          </a:p>
          <a:p>
            <a:pPr lvl="2">
              <a:lnSpc>
                <a:spcPct val="100000"/>
              </a:lnSpc>
              <a:spcAft>
                <a:spcPts val="200"/>
              </a:spcAft>
            </a:pPr>
            <a:r>
              <a:rPr lang="en-US" dirty="0"/>
              <a:t>Availability of traceable information and reporting enables for more</a:t>
            </a:r>
            <a:br>
              <a:rPr lang="en-US" dirty="0"/>
            </a:br>
            <a:r>
              <a:rPr lang="en-US" dirty="0"/>
              <a:t>efficient management of the system’s 80,000 data points</a:t>
            </a:r>
          </a:p>
          <a:p>
            <a:pPr lvl="2">
              <a:lnSpc>
                <a:spcPct val="100000"/>
              </a:lnSpc>
              <a:spcAft>
                <a:spcPts val="200"/>
              </a:spcAft>
            </a:pPr>
            <a:r>
              <a:rPr lang="en-US" dirty="0"/>
              <a:t>Improved response time enables staff to address incidents within</a:t>
            </a:r>
            <a:br>
              <a:rPr lang="en-US" dirty="0"/>
            </a:br>
            <a:r>
              <a:rPr lang="en-US" dirty="0"/>
              <a:t>a 5 second window</a:t>
            </a:r>
          </a:p>
        </p:txBody>
      </p:sp>
      <p:sp>
        <p:nvSpPr>
          <p:cNvPr id="7" name="Text Placeholder 6"/>
          <p:cNvSpPr>
            <a:spLocks noGrp="1"/>
          </p:cNvSpPr>
          <p:nvPr>
            <p:ph type="body" sz="quarter" idx="15"/>
          </p:nvPr>
        </p:nvSpPr>
        <p:spPr>
          <a:xfrm>
            <a:off x="252413" y="185739"/>
            <a:ext cx="3749675" cy="582888"/>
          </a:xfrm>
        </p:spPr>
        <p:txBody>
          <a:bodyPr/>
          <a:lstStyle/>
          <a:p>
            <a:r>
              <a:rPr lang="en-US" dirty="0" err="1"/>
              <a:t>L’hopital</a:t>
            </a:r>
            <a:r>
              <a:rPr lang="en-US" dirty="0"/>
              <a:t> New Orleans</a:t>
            </a:r>
            <a:br>
              <a:rPr lang="en-US" dirty="0"/>
            </a:br>
            <a:r>
              <a:rPr lang="en-US" sz="1400" dirty="0">
                <a:solidFill>
                  <a:schemeClr val="accent2"/>
                </a:solidFill>
              </a:rPr>
              <a:t>France</a:t>
            </a:r>
          </a:p>
          <a:p>
            <a:r>
              <a:rPr lang="en-US" dirty="0"/>
              <a:t> </a:t>
            </a:r>
          </a:p>
          <a:p>
            <a:endParaRPr lang="en-US" dirty="0"/>
          </a:p>
        </p:txBody>
      </p:sp>
      <p:sp>
        <p:nvSpPr>
          <p:cNvPr id="8" name="Text Placeholder 7"/>
          <p:cNvSpPr>
            <a:spLocks noGrp="1"/>
          </p:cNvSpPr>
          <p:nvPr>
            <p:ph type="body" sz="quarter" idx="16"/>
          </p:nvPr>
        </p:nvSpPr>
        <p:spPr/>
        <p:txBody>
          <a:bodyPr/>
          <a:lstStyle/>
          <a:p>
            <a:pPr lvl="0"/>
            <a:r>
              <a:rPr lang="en-US" dirty="0"/>
              <a:t>Industry: </a:t>
            </a:r>
            <a:r>
              <a:rPr lang="en-US" dirty="0" err="1"/>
              <a:t>Infastructure</a:t>
            </a:r>
            <a:endParaRPr lang="en-US" dirty="0"/>
          </a:p>
          <a:p>
            <a:pPr lvl="0"/>
            <a:r>
              <a:rPr lang="en-US" dirty="0"/>
              <a:t>Products: System Platform, Wonderware InTouch for Terminal Services, Process Historian</a:t>
            </a:r>
          </a:p>
          <a:p>
            <a:r>
              <a:rPr lang="en-US" b="0" dirty="0">
                <a:solidFill>
                  <a:schemeClr val="tx1">
                    <a:lumMod val="65000"/>
                    <a:lumOff val="35000"/>
                  </a:schemeClr>
                </a:solidFill>
              </a:rPr>
              <a:t>“With Wonderware System Platform, we now have a detailed log of all recorded data. </a:t>
            </a:r>
            <a:br>
              <a:rPr lang="en-US" b="0" dirty="0">
                <a:solidFill>
                  <a:schemeClr val="tx1">
                    <a:lumMod val="65000"/>
                    <a:lumOff val="35000"/>
                  </a:schemeClr>
                </a:solidFill>
              </a:rPr>
            </a:br>
            <a:r>
              <a:rPr lang="en-US" b="0" dirty="0">
                <a:solidFill>
                  <a:schemeClr val="tx1">
                    <a:lumMod val="65000"/>
                    <a:lumOff val="35000"/>
                  </a:schemeClr>
                </a:solidFill>
              </a:rPr>
              <a:t>This enables us to perform a quick analysis and guarantees traceability and optimal response times.”</a:t>
            </a:r>
          </a:p>
          <a:p>
            <a:r>
              <a:rPr lang="en-US" dirty="0"/>
              <a:t>Philippe </a:t>
            </a:r>
            <a:r>
              <a:rPr lang="en-US" dirty="0" err="1"/>
              <a:t>Chapuis</a:t>
            </a:r>
            <a:r>
              <a:rPr lang="en-US" dirty="0"/>
              <a:t>, </a:t>
            </a:r>
            <a:r>
              <a:rPr lang="en-US" b="0" dirty="0"/>
              <a:t>Engineer,</a:t>
            </a:r>
            <a:br>
              <a:rPr lang="en-US" b="0" dirty="0"/>
            </a:br>
            <a:r>
              <a:rPr lang="en-US" b="0" dirty="0"/>
              <a:t>Maintenance and Operations Manager, New Hospital of Orléans</a:t>
            </a:r>
          </a:p>
        </p:txBody>
      </p:sp>
      <p:grpSp>
        <p:nvGrpSpPr>
          <p:cNvPr id="11" name="Group 10">
            <a:extLst>
              <a:ext uri="{FF2B5EF4-FFF2-40B4-BE49-F238E27FC236}">
                <a16:creationId xmlns:a16="http://schemas.microsoft.com/office/drawing/2014/main" xmlns="" id="{D129D204-16D1-8C4F-986D-96454D547B4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FC5E901-EE8B-0E4A-AFD0-3717785C0D7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709455A-4972-2D44-A0E0-B06DA0F123B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A5B01AD-8FB8-174D-929A-CED97221894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DDE003B2-5F12-A645-820F-3FC3E0E0267A}"/>
              </a:ext>
            </a:extLst>
          </p:cNvPr>
          <p:cNvSpPr>
            <a:spLocks noGrp="1"/>
          </p:cNvSpPr>
          <p:nvPr>
            <p:ph type="sldNum" sz="quarter" idx="4"/>
          </p:nvPr>
        </p:nvSpPr>
        <p:spPr/>
        <p:txBody>
          <a:bodyPr/>
          <a:lstStyle/>
          <a:p>
            <a:r>
              <a:rPr lang="en-US"/>
              <a:t>Page </a:t>
            </a:r>
            <a:fld id="{5A9C12DC-491F-9444-86A2-13AC5C62A2FC}" type="slidenum">
              <a:rPr lang="en-US" smtClean="0"/>
              <a:pPr/>
              <a:t>30</a:t>
            </a:fld>
            <a:endParaRPr lang="en-US" dirty="0"/>
          </a:p>
        </p:txBody>
      </p:sp>
      <p:sp>
        <p:nvSpPr>
          <p:cNvPr id="16" name="Footer Placeholder 15">
            <a:extLst>
              <a:ext uri="{FF2B5EF4-FFF2-40B4-BE49-F238E27FC236}">
                <a16:creationId xmlns:a16="http://schemas.microsoft.com/office/drawing/2014/main" xmlns="" id="{44C73B8E-BD30-5042-8F28-BE6C43B9D08A}"/>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extLst>
              <a:ext uri="{FF2B5EF4-FFF2-40B4-BE49-F238E27FC236}">
                <a16:creationId xmlns:a16="http://schemas.microsoft.com/office/drawing/2014/main" xmlns="" id="{4AA9CA5E-5300-5949-8435-EA7670835701}"/>
              </a:ext>
            </a:extLst>
          </p:cNvPr>
          <p:cNvSpPr/>
          <p:nvPr/>
        </p:nvSpPr>
        <p:spPr>
          <a:xfrm>
            <a:off x="4802345" y="481950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706030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3271" y="-298"/>
            <a:ext cx="4577717" cy="2903845"/>
          </a:xfrm>
          <a:prstGeom prst="rect">
            <a:avLst/>
          </a:prstGeom>
        </p:spPr>
      </p:pic>
      <p:sp>
        <p:nvSpPr>
          <p:cNvPr id="4" name="Content Placeholder 3"/>
          <p:cNvSpPr>
            <a:spLocks noGrp="1"/>
          </p:cNvSpPr>
          <p:nvPr>
            <p:ph sz="quarter" idx="11"/>
          </p:nvPr>
        </p:nvSpPr>
        <p:spPr/>
        <p:txBody>
          <a:bodyPr/>
          <a:lstStyle/>
          <a:p>
            <a:r>
              <a:rPr lang="en-US" sz="900" dirty="0"/>
              <a:t>Goals</a:t>
            </a:r>
          </a:p>
          <a:p>
            <a:pPr lvl="2"/>
            <a:r>
              <a:rPr lang="en-US" dirty="0"/>
              <a:t>Enable efficient work cycles and arrange timing of auxiliary and maintenance work so less production time is spent on these issues</a:t>
            </a:r>
          </a:p>
          <a:p>
            <a:pPr lvl="2"/>
            <a:r>
              <a:rPr lang="en-US" dirty="0"/>
              <a:t>Seamless connection with existing corporate software and automation equipment from various manufacturers</a:t>
            </a:r>
          </a:p>
          <a:p>
            <a:r>
              <a:rPr lang="en-US" sz="900" dirty="0"/>
              <a:t>Challenges</a:t>
            </a:r>
          </a:p>
          <a:p>
            <a:pPr lvl="2"/>
            <a:r>
              <a:rPr lang="en-US" dirty="0"/>
              <a:t>Existing equipment and software from different manufacturers is part of production line</a:t>
            </a:r>
          </a:p>
          <a:p>
            <a:pPr lvl="2"/>
            <a:r>
              <a:rPr lang="en-US" dirty="0"/>
              <a:t>Efficiently collect and convert plant-level data into usable information</a:t>
            </a:r>
          </a:p>
          <a:p>
            <a:r>
              <a:rPr lang="en-US" sz="900" dirty="0"/>
              <a:t>Results</a:t>
            </a:r>
          </a:p>
          <a:p>
            <a:pPr lvl="2"/>
            <a:r>
              <a:rPr lang="en-US" dirty="0"/>
              <a:t>Plant has achieved a 20% increase in operating time</a:t>
            </a:r>
          </a:p>
          <a:p>
            <a:pPr lvl="2"/>
            <a:endParaRPr lang="en-US" dirty="0"/>
          </a:p>
        </p:txBody>
      </p:sp>
      <p:sp>
        <p:nvSpPr>
          <p:cNvPr id="7" name="Text Placeholder 6"/>
          <p:cNvSpPr>
            <a:spLocks noGrp="1"/>
          </p:cNvSpPr>
          <p:nvPr>
            <p:ph type="body" sz="quarter" idx="15"/>
          </p:nvPr>
        </p:nvSpPr>
        <p:spPr/>
        <p:txBody>
          <a:bodyPr/>
          <a:lstStyle/>
          <a:p>
            <a:r>
              <a:rPr lang="en-US" dirty="0" err="1"/>
              <a:t>Lassila</a:t>
            </a:r>
            <a:r>
              <a:rPr lang="en-US" dirty="0"/>
              <a:t> and </a:t>
            </a:r>
            <a:r>
              <a:rPr lang="en-US" dirty="0" err="1"/>
              <a:t>Tikanoja</a:t>
            </a:r>
            <a:endParaRPr lang="en-US" dirty="0"/>
          </a:p>
          <a:p>
            <a:r>
              <a:rPr lang="en-US" sz="1400" dirty="0">
                <a:solidFill>
                  <a:schemeClr val="accent2"/>
                </a:solidFill>
              </a:rPr>
              <a:t>Finland</a:t>
            </a:r>
          </a:p>
        </p:txBody>
      </p:sp>
      <p:sp>
        <p:nvSpPr>
          <p:cNvPr id="8" name="Text Placeholder 7"/>
          <p:cNvSpPr>
            <a:spLocks noGrp="1"/>
          </p:cNvSpPr>
          <p:nvPr>
            <p:ph type="body" sz="quarter" idx="16"/>
          </p:nvPr>
        </p:nvSpPr>
        <p:spPr/>
        <p:txBody>
          <a:bodyPr/>
          <a:lstStyle/>
          <a:p>
            <a:r>
              <a:rPr lang="en-US" dirty="0"/>
              <a:t>Industry: Infrastructure</a:t>
            </a:r>
          </a:p>
          <a:p>
            <a:r>
              <a:rPr lang="en-US" dirty="0"/>
              <a:t>Products: System Platform, Process Historian, Process Historian Client</a:t>
            </a:r>
          </a:p>
          <a:p>
            <a:pPr lvl="0"/>
            <a:r>
              <a:rPr lang="en-US" b="0" dirty="0">
                <a:solidFill>
                  <a:schemeClr val="tx1">
                    <a:lumMod val="65000"/>
                    <a:lumOff val="35000"/>
                  </a:schemeClr>
                </a:solidFill>
              </a:rPr>
              <a:t>“The Wonderware solution has helped in finding and eliminating the issues which slow down production. It has improved the operating time of the plant by approximately 20% as well as handles the production and work time management of the plant. I believe that many more benefits are still to come.”</a:t>
            </a:r>
          </a:p>
          <a:p>
            <a:pPr lvl="0"/>
            <a:r>
              <a:rPr lang="en-US" dirty="0"/>
              <a:t>Simo </a:t>
            </a:r>
            <a:r>
              <a:rPr lang="en-US" dirty="0" err="1"/>
              <a:t>Vihavainen</a:t>
            </a:r>
            <a:r>
              <a:rPr lang="en-US" dirty="0"/>
              <a:t>, </a:t>
            </a:r>
            <a:r>
              <a:rPr lang="en-US" b="0" dirty="0"/>
              <a:t>Maintenance Manager, </a:t>
            </a:r>
            <a:r>
              <a:rPr lang="en-US" b="0" dirty="0" err="1"/>
              <a:t>Lassila</a:t>
            </a:r>
            <a:r>
              <a:rPr lang="en-US" b="0" dirty="0"/>
              <a:t> and </a:t>
            </a:r>
            <a:r>
              <a:rPr lang="en-US" b="0" dirty="0" err="1"/>
              <a:t>Tikanoja</a:t>
            </a:r>
            <a:r>
              <a:rPr lang="en-US" b="0" dirty="0"/>
              <a:t>, plc.</a:t>
            </a:r>
          </a:p>
        </p:txBody>
      </p:sp>
      <p:grpSp>
        <p:nvGrpSpPr>
          <p:cNvPr id="11" name="Group 10">
            <a:extLst>
              <a:ext uri="{FF2B5EF4-FFF2-40B4-BE49-F238E27FC236}">
                <a16:creationId xmlns:a16="http://schemas.microsoft.com/office/drawing/2014/main" xmlns="" id="{3470155A-59BB-6F4D-8180-AC9D7DE8E34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EC59C99-243F-1C4E-972F-CADD84741807}"/>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BCD0AB74-BB96-6B4C-AD19-EBBE2E5A8892}"/>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537E3F89-078D-9944-B0E9-730CBA22A361}"/>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7F4BC200-CC45-8644-8E92-D870D5F5F34F}"/>
              </a:ext>
            </a:extLst>
          </p:cNvPr>
          <p:cNvSpPr>
            <a:spLocks noGrp="1"/>
          </p:cNvSpPr>
          <p:nvPr>
            <p:ph type="sldNum" sz="quarter" idx="4"/>
          </p:nvPr>
        </p:nvSpPr>
        <p:spPr/>
        <p:txBody>
          <a:bodyPr/>
          <a:lstStyle/>
          <a:p>
            <a:r>
              <a:rPr lang="en-US"/>
              <a:t>Page </a:t>
            </a:r>
            <a:fld id="{5A9C12DC-491F-9444-86A2-13AC5C62A2FC}" type="slidenum">
              <a:rPr lang="en-US" smtClean="0"/>
              <a:pPr/>
              <a:t>31</a:t>
            </a:fld>
            <a:endParaRPr lang="en-US" dirty="0"/>
          </a:p>
        </p:txBody>
      </p:sp>
      <p:sp>
        <p:nvSpPr>
          <p:cNvPr id="9" name="Footer Placeholder 8">
            <a:extLst>
              <a:ext uri="{FF2B5EF4-FFF2-40B4-BE49-F238E27FC236}">
                <a16:creationId xmlns:a16="http://schemas.microsoft.com/office/drawing/2014/main" xmlns="" id="{40D46DE3-9D3D-EE47-973C-AAA6CE6E9812}"/>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hlinkClick r:id="rId4"/>
            <a:extLst>
              <a:ext uri="{FF2B5EF4-FFF2-40B4-BE49-F238E27FC236}">
                <a16:creationId xmlns:a16="http://schemas.microsoft.com/office/drawing/2014/main" xmlns="" id="{A5DDC2DC-BF42-F14F-9833-6482BACE07DA}"/>
              </a:ext>
            </a:extLst>
          </p:cNvPr>
          <p:cNvSpPr/>
          <p:nvPr/>
        </p:nvSpPr>
        <p:spPr>
          <a:xfrm>
            <a:off x="4802345" y="461504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2665473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hape 531"/>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4613273" y="-8211"/>
            <a:ext cx="4577715" cy="2904779"/>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lnSpc>
                <a:spcPct val="100000"/>
              </a:lnSpc>
            </a:pPr>
            <a:r>
              <a:rPr lang="en-US" dirty="0"/>
              <a:t>Standardization of all control systems so that personnel could be assigned to any building without additional technical training </a:t>
            </a:r>
          </a:p>
          <a:p>
            <a:pPr lvl="2">
              <a:lnSpc>
                <a:spcPct val="100000"/>
              </a:lnSpc>
            </a:pPr>
            <a:r>
              <a:rPr lang="en-US" dirty="0"/>
              <a:t>Officials wanted to establish central control of Infrastructure management systems for all buildings to enable maximum asset performance and cost control, as well as support plans for system enhancements and museum expansion </a:t>
            </a:r>
          </a:p>
          <a:p>
            <a:r>
              <a:rPr lang="en-US" sz="900" dirty="0"/>
              <a:t>Challenges </a:t>
            </a:r>
          </a:p>
          <a:p>
            <a:pPr lvl="2">
              <a:lnSpc>
                <a:spcPct val="100000"/>
              </a:lnSpc>
            </a:pPr>
            <a:r>
              <a:rPr lang="en-US" dirty="0"/>
              <a:t>Systems managers had to use the museum’s existing IT infrastructure </a:t>
            </a:r>
            <a:br>
              <a:rPr lang="en-US" dirty="0"/>
            </a:br>
            <a:r>
              <a:rPr lang="en-US" dirty="0"/>
              <a:t>which required the implementation of an open-architecture design </a:t>
            </a:r>
          </a:p>
          <a:p>
            <a:pPr lvl="2">
              <a:lnSpc>
                <a:spcPct val="100000"/>
              </a:lnSpc>
            </a:pPr>
            <a:r>
              <a:rPr lang="en-US" dirty="0"/>
              <a:t>Because of a revolving staff assignment structure, the system needed </a:t>
            </a:r>
            <a:br>
              <a:rPr lang="en-US" dirty="0"/>
            </a:br>
            <a:r>
              <a:rPr lang="en-US" dirty="0"/>
              <a:t>to be very easy to use with minimal user training </a:t>
            </a:r>
          </a:p>
          <a:p>
            <a:r>
              <a:rPr lang="en-US" sz="900" dirty="0"/>
              <a:t>Results </a:t>
            </a:r>
          </a:p>
          <a:p>
            <a:pPr lvl="2">
              <a:lnSpc>
                <a:spcPct val="100000"/>
              </a:lnSpc>
            </a:pPr>
            <a:r>
              <a:rPr lang="en-US" dirty="0"/>
              <a:t>The AVEVA solution successfully linked all of the museum’s Infrastructure using a standardized control and management technology, with a common, simplified user interface </a:t>
            </a:r>
          </a:p>
          <a:p>
            <a:pPr lvl="2">
              <a:lnSpc>
                <a:spcPct val="100000"/>
              </a:lnSpc>
            </a:pPr>
            <a:r>
              <a:rPr lang="en-US" dirty="0"/>
              <a:t>The transmission of data is now conducted in real-time, enabling staff </a:t>
            </a:r>
            <a:br>
              <a:rPr lang="en-US" dirty="0"/>
            </a:br>
            <a:r>
              <a:rPr lang="en-US" dirty="0"/>
              <a:t>to immediately address potential issues within the system </a:t>
            </a:r>
          </a:p>
          <a:p>
            <a:pPr lvl="2">
              <a:lnSpc>
                <a:spcPct val="100000"/>
              </a:lnSpc>
            </a:pPr>
            <a:endParaRPr lang="en-US" dirty="0"/>
          </a:p>
        </p:txBody>
      </p:sp>
      <p:sp>
        <p:nvSpPr>
          <p:cNvPr id="7" name="Text Placeholder 6"/>
          <p:cNvSpPr>
            <a:spLocks noGrp="1"/>
          </p:cNvSpPr>
          <p:nvPr>
            <p:ph type="body" sz="quarter" idx="15"/>
          </p:nvPr>
        </p:nvSpPr>
        <p:spPr/>
        <p:txBody>
          <a:bodyPr/>
          <a:lstStyle/>
          <a:p>
            <a:r>
              <a:rPr lang="en-US" dirty="0" err="1"/>
              <a:t>Museumsinsel</a:t>
            </a:r>
            <a:r>
              <a:rPr lang="en-US" dirty="0"/>
              <a:t> Berlin </a:t>
            </a:r>
          </a:p>
          <a:p>
            <a:pPr lvl="1"/>
            <a:r>
              <a:rPr lang="en-US" dirty="0"/>
              <a:t>Berlin, Germany</a:t>
            </a:r>
          </a:p>
        </p:txBody>
      </p:sp>
      <p:sp>
        <p:nvSpPr>
          <p:cNvPr id="8" name="Text Placeholder 7"/>
          <p:cNvSpPr>
            <a:spLocks noGrp="1"/>
          </p:cNvSpPr>
          <p:nvPr>
            <p:ph type="body" sz="quarter" idx="16"/>
          </p:nvPr>
        </p:nvSpPr>
        <p:spPr/>
        <p:txBody>
          <a:bodyPr/>
          <a:lstStyle/>
          <a:p>
            <a:r>
              <a:rPr lang="en-US" dirty="0"/>
              <a:t>Industry: Infrastructure</a:t>
            </a:r>
          </a:p>
          <a:p>
            <a:r>
              <a:rPr lang="en-US" dirty="0"/>
              <a:t>Products: InTouch HMI  (Standard Edition), Process Historian,</a:t>
            </a:r>
            <a:br>
              <a:rPr lang="en-US" dirty="0"/>
            </a:br>
            <a:r>
              <a:rPr lang="en-US" dirty="0"/>
              <a:t>Process Historian Client</a:t>
            </a:r>
          </a:p>
          <a:p>
            <a:r>
              <a:rPr lang="en-US" b="0" dirty="0">
                <a:solidFill>
                  <a:schemeClr val="tx1">
                    <a:lumMod val="65000"/>
                    <a:lumOff val="35000"/>
                  </a:schemeClr>
                </a:solidFill>
              </a:rPr>
              <a:t>We selected a combination of AVEVA designed to specifically address our need to manage the various building automation systems throughout the museum complex.” </a:t>
            </a:r>
          </a:p>
          <a:p>
            <a:r>
              <a:rPr lang="en-US" dirty="0"/>
              <a:t>Erik Zimmer, </a:t>
            </a:r>
            <a:r>
              <a:rPr lang="en-US" b="0" dirty="0"/>
              <a:t>Administrator of GLT/MSR Technology</a:t>
            </a:r>
          </a:p>
        </p:txBody>
      </p:sp>
      <p:grpSp>
        <p:nvGrpSpPr>
          <p:cNvPr id="11" name="Group 10">
            <a:extLst>
              <a:ext uri="{FF2B5EF4-FFF2-40B4-BE49-F238E27FC236}">
                <a16:creationId xmlns:a16="http://schemas.microsoft.com/office/drawing/2014/main" xmlns="" id="{82331B50-3D2B-DA49-A587-66F70A63BA2B}"/>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0E2395C8-8F25-1746-B14F-BE0AFA67522C}"/>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D252218C-18FB-A14D-BAB5-9E3EE0337482}"/>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22423E12-3C17-FC4B-9436-18E70DC77474}"/>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7B5A2FFA-4F0E-0747-9B21-0FD9F7657A4D}"/>
              </a:ext>
            </a:extLst>
          </p:cNvPr>
          <p:cNvSpPr>
            <a:spLocks noGrp="1"/>
          </p:cNvSpPr>
          <p:nvPr>
            <p:ph type="sldNum" sz="quarter" idx="4"/>
          </p:nvPr>
        </p:nvSpPr>
        <p:spPr/>
        <p:txBody>
          <a:bodyPr/>
          <a:lstStyle/>
          <a:p>
            <a:r>
              <a:rPr lang="en-US"/>
              <a:t>Page </a:t>
            </a:r>
            <a:fld id="{5A9C12DC-491F-9444-86A2-13AC5C62A2FC}" type="slidenum">
              <a:rPr lang="en-US" smtClean="0"/>
              <a:pPr/>
              <a:t>32</a:t>
            </a:fld>
            <a:endParaRPr lang="en-US" dirty="0"/>
          </a:p>
        </p:txBody>
      </p:sp>
      <p:sp>
        <p:nvSpPr>
          <p:cNvPr id="9" name="Footer Placeholder 8">
            <a:extLst>
              <a:ext uri="{FF2B5EF4-FFF2-40B4-BE49-F238E27FC236}">
                <a16:creationId xmlns:a16="http://schemas.microsoft.com/office/drawing/2014/main" xmlns="" id="{A849E2B2-8F13-A34E-8D0A-056E9C3AA11D}"/>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294ECE24-EBCF-3A4D-ABDD-A770C53F25C3}"/>
              </a:ext>
            </a:extLst>
          </p:cNvPr>
          <p:cNvSpPr/>
          <p:nvPr/>
        </p:nvSpPr>
        <p:spPr>
          <a:xfrm>
            <a:off x="4802345" y="463681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4121112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927"/>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66" y="463"/>
            <a:ext cx="4577721" cy="2903846"/>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 Construct and operate a safe and efficient metro system</a:t>
            </a:r>
            <a:br>
              <a:rPr lang="en-US" dirty="0"/>
            </a:br>
            <a:r>
              <a:rPr lang="en-US" dirty="0"/>
              <a:t> for the city of Nanjing </a:t>
            </a:r>
          </a:p>
          <a:p>
            <a:pPr lvl="2"/>
            <a:r>
              <a:rPr lang="en-US" dirty="0"/>
              <a:t> Provide a comfortable travel experience while</a:t>
            </a:r>
            <a:br>
              <a:rPr lang="en-US" dirty="0"/>
            </a:br>
            <a:r>
              <a:rPr lang="en-US" dirty="0"/>
              <a:t>reducing energy consumption </a:t>
            </a:r>
          </a:p>
          <a:p>
            <a:r>
              <a:rPr lang="en-US" sz="900" dirty="0"/>
              <a:t>Challenges </a:t>
            </a:r>
          </a:p>
          <a:p>
            <a:pPr lvl="2"/>
            <a:r>
              <a:rPr lang="en-US" dirty="0"/>
              <a:t> Nanjing is a large city with only one other metro line </a:t>
            </a:r>
          </a:p>
          <a:p>
            <a:pPr lvl="2"/>
            <a:r>
              <a:rPr lang="en-US" dirty="0"/>
              <a:t> The new solution must manage 24 stations as well as a control center, repair depot and other supporting Infrastructure </a:t>
            </a:r>
          </a:p>
          <a:p>
            <a:r>
              <a:rPr lang="en-US" sz="900" dirty="0"/>
              <a:t>Results </a:t>
            </a:r>
          </a:p>
          <a:p>
            <a:pPr lvl="2"/>
            <a:r>
              <a:rPr lang="en-US" dirty="0"/>
              <a:t> The Wonderware solution forms the foundation for the new train line which serves over five million citizens of Nanjing </a:t>
            </a:r>
          </a:p>
          <a:p>
            <a:pPr lvl="2"/>
            <a:r>
              <a:rPr lang="en-US" dirty="0"/>
              <a:t> Development and implementation of the line has been efficient and the scalability of the Wonderware software will ensure that planned expansion will be efficient </a:t>
            </a:r>
          </a:p>
        </p:txBody>
      </p:sp>
      <p:sp>
        <p:nvSpPr>
          <p:cNvPr id="7" name="Text Placeholder 6"/>
          <p:cNvSpPr>
            <a:spLocks noGrp="1"/>
          </p:cNvSpPr>
          <p:nvPr>
            <p:ph type="body" sz="quarter" idx="15"/>
          </p:nvPr>
        </p:nvSpPr>
        <p:spPr/>
        <p:txBody>
          <a:bodyPr/>
          <a:lstStyle/>
          <a:p>
            <a:r>
              <a:rPr lang="en-US" dirty="0"/>
              <a:t>Nanjing Metro</a:t>
            </a:r>
            <a:br>
              <a:rPr lang="en-US" dirty="0"/>
            </a:br>
            <a:r>
              <a:rPr lang="en-US" sz="1400" dirty="0">
                <a:solidFill>
                  <a:schemeClr val="accent2"/>
                </a:solidFill>
              </a:rPr>
              <a:t>Nanjing, China</a:t>
            </a:r>
          </a:p>
        </p:txBody>
      </p:sp>
      <p:sp>
        <p:nvSpPr>
          <p:cNvPr id="8" name="Text Placeholder 7"/>
          <p:cNvSpPr>
            <a:spLocks noGrp="1"/>
          </p:cNvSpPr>
          <p:nvPr>
            <p:ph type="body" sz="quarter" idx="16"/>
          </p:nvPr>
        </p:nvSpPr>
        <p:spPr/>
        <p:txBody>
          <a:bodyPr tIns="274320"/>
          <a:lstStyle/>
          <a:p>
            <a:r>
              <a:rPr lang="en-US" dirty="0"/>
              <a:t> Industry: Infrastructure</a:t>
            </a:r>
          </a:p>
          <a:p>
            <a:r>
              <a:rPr lang="en-US" dirty="0"/>
              <a:t>Products: Process Historian Client, InTouch HMI  (Standard Edition), </a:t>
            </a:r>
            <a:br>
              <a:rPr lang="en-US" dirty="0"/>
            </a:br>
            <a:r>
              <a:rPr lang="en-US" dirty="0"/>
              <a:t>System Platform</a:t>
            </a:r>
          </a:p>
          <a:p>
            <a:r>
              <a:rPr lang="en-US" b="0" dirty="0">
                <a:solidFill>
                  <a:schemeClr val="tx1">
                    <a:lumMod val="65000"/>
                    <a:lumOff val="35000"/>
                  </a:schemeClr>
                </a:solidFill>
              </a:rPr>
              <a:t>“The Wonderware solution) has significantly increased efficiency, reduced our error rate, made it easy for us to add functions and has allow us to maintenance the system at a much lower cost. It will definitely help us as we continually expand.”</a:t>
            </a:r>
          </a:p>
          <a:p>
            <a:r>
              <a:rPr lang="en-US" dirty="0" err="1"/>
              <a:t>Niu</a:t>
            </a:r>
            <a:r>
              <a:rPr lang="en-US" dirty="0"/>
              <a:t> </a:t>
            </a:r>
            <a:r>
              <a:rPr lang="en-US" dirty="0" err="1"/>
              <a:t>weixing</a:t>
            </a:r>
            <a:r>
              <a:rPr lang="en-US" dirty="0"/>
              <a:t>, </a:t>
            </a:r>
            <a:r>
              <a:rPr lang="en-US" b="0" dirty="0"/>
              <a:t>Project Engineer</a:t>
            </a:r>
          </a:p>
        </p:txBody>
      </p:sp>
      <p:grpSp>
        <p:nvGrpSpPr>
          <p:cNvPr id="11" name="Group 10">
            <a:extLst>
              <a:ext uri="{FF2B5EF4-FFF2-40B4-BE49-F238E27FC236}">
                <a16:creationId xmlns:a16="http://schemas.microsoft.com/office/drawing/2014/main" xmlns="" id="{C8AFFCFD-33EB-274E-AF89-9405C786299E}"/>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22AA5132-E6C9-D040-BB10-85A99183FCC2}"/>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8BD4E751-75D2-4344-931B-F6881296345C}"/>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A3C8D53B-A48F-AD49-AB5B-7FCE36C542C1}"/>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B44FE9FD-8361-7546-8398-301E316F3727}"/>
              </a:ext>
            </a:extLst>
          </p:cNvPr>
          <p:cNvSpPr>
            <a:spLocks noGrp="1"/>
          </p:cNvSpPr>
          <p:nvPr>
            <p:ph type="sldNum" sz="quarter" idx="4"/>
          </p:nvPr>
        </p:nvSpPr>
        <p:spPr/>
        <p:txBody>
          <a:bodyPr/>
          <a:lstStyle/>
          <a:p>
            <a:r>
              <a:rPr lang="en-US"/>
              <a:t>Page </a:t>
            </a:r>
            <a:fld id="{5A9C12DC-491F-9444-86A2-13AC5C62A2FC}" type="slidenum">
              <a:rPr lang="en-US" smtClean="0"/>
              <a:pPr/>
              <a:t>33</a:t>
            </a:fld>
            <a:endParaRPr lang="en-US" dirty="0"/>
          </a:p>
        </p:txBody>
      </p:sp>
      <p:sp>
        <p:nvSpPr>
          <p:cNvPr id="9" name="Footer Placeholder 8">
            <a:extLst>
              <a:ext uri="{FF2B5EF4-FFF2-40B4-BE49-F238E27FC236}">
                <a16:creationId xmlns:a16="http://schemas.microsoft.com/office/drawing/2014/main" xmlns="" id="{9744B517-D5FC-9345-B229-CA8DEC8E582D}"/>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hlinkClick r:id="rId4"/>
            <a:extLst>
              <a:ext uri="{FF2B5EF4-FFF2-40B4-BE49-F238E27FC236}">
                <a16:creationId xmlns:a16="http://schemas.microsoft.com/office/drawing/2014/main" xmlns="" id="{BB219817-C0D0-4A4E-A1DB-2EF3DB3215DC}"/>
              </a:ext>
            </a:extLst>
          </p:cNvPr>
          <p:cNvSpPr/>
          <p:nvPr/>
        </p:nvSpPr>
        <p:spPr>
          <a:xfrm>
            <a:off x="4802345" y="471180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675238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997"/>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71" y="-44553"/>
            <a:ext cx="4653821" cy="2952121"/>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Operate more than 21,500 route miles in 22 states</a:t>
            </a:r>
            <a:br>
              <a:rPr lang="en-US" dirty="0"/>
            </a:br>
            <a:r>
              <a:rPr lang="en-US" dirty="0"/>
              <a:t>and Ontario, Canada</a:t>
            </a:r>
          </a:p>
          <a:p>
            <a:pPr lvl="2"/>
            <a:r>
              <a:rPr lang="en-US" dirty="0"/>
              <a:t>Completely automate the operation of the trainyard</a:t>
            </a:r>
          </a:p>
          <a:p>
            <a:pPr lvl="2"/>
            <a:r>
              <a:rPr lang="en-US" dirty="0"/>
              <a:t>Decrease labor cost and replaces old and antiquated equipment </a:t>
            </a:r>
          </a:p>
          <a:p>
            <a:r>
              <a:rPr lang="en-US" sz="900" dirty="0"/>
              <a:t>Challenges </a:t>
            </a:r>
          </a:p>
          <a:p>
            <a:pPr lvl="2"/>
            <a:r>
              <a:rPr lang="en-US" dirty="0"/>
              <a:t>Receive up to 2,000 train cars in any given day while assuring efficiency and safety</a:t>
            </a:r>
          </a:p>
          <a:p>
            <a:pPr lvl="2"/>
            <a:r>
              <a:rPr lang="en-US" dirty="0"/>
              <a:t>Provide critical information using devices that are easily accessible by trainyard personnel  </a:t>
            </a:r>
          </a:p>
          <a:p>
            <a:r>
              <a:rPr lang="en-US" sz="900" dirty="0"/>
              <a:t>Results </a:t>
            </a:r>
          </a:p>
          <a:p>
            <a:pPr lvl="2"/>
            <a:r>
              <a:rPr lang="en-US" dirty="0"/>
              <a:t>Using the InTouch package, the development time for the HMI was reduced to 40 to 50 percent</a:t>
            </a:r>
          </a:p>
          <a:p>
            <a:pPr lvl="2"/>
            <a:r>
              <a:rPr lang="en-US" dirty="0"/>
              <a:t>The new software has increased the work efficiency of both the yardmasters and the trainmasters at Buckeye trainyard</a:t>
            </a:r>
          </a:p>
        </p:txBody>
      </p:sp>
      <p:sp>
        <p:nvSpPr>
          <p:cNvPr id="7" name="Text Placeholder 6"/>
          <p:cNvSpPr>
            <a:spLocks noGrp="1"/>
          </p:cNvSpPr>
          <p:nvPr>
            <p:ph type="body" sz="quarter" idx="15"/>
          </p:nvPr>
        </p:nvSpPr>
        <p:spPr/>
        <p:txBody>
          <a:bodyPr/>
          <a:lstStyle/>
          <a:p>
            <a:r>
              <a:rPr lang="en-US" dirty="0"/>
              <a:t>Norfolk Southern Railway</a:t>
            </a:r>
            <a:br>
              <a:rPr lang="en-US" dirty="0"/>
            </a:br>
            <a:r>
              <a:rPr lang="en-US" sz="1400" dirty="0">
                <a:solidFill>
                  <a:schemeClr val="accent2"/>
                </a:solidFill>
              </a:rPr>
              <a:t>Norfolk, Virginia, U.S.A</a:t>
            </a:r>
          </a:p>
        </p:txBody>
      </p:sp>
      <p:sp>
        <p:nvSpPr>
          <p:cNvPr id="8" name="Text Placeholder 7"/>
          <p:cNvSpPr>
            <a:spLocks noGrp="1"/>
          </p:cNvSpPr>
          <p:nvPr>
            <p:ph type="body" sz="quarter" idx="16"/>
          </p:nvPr>
        </p:nvSpPr>
        <p:spPr/>
        <p:txBody>
          <a:bodyPr/>
          <a:lstStyle/>
          <a:p>
            <a:r>
              <a:rPr lang="en-US" dirty="0"/>
              <a:t>Industry: Infrastructure</a:t>
            </a:r>
          </a:p>
          <a:p>
            <a:r>
              <a:rPr lang="en-US" dirty="0"/>
              <a:t>Products: InTouch HMI, Industrial Computers</a:t>
            </a:r>
          </a:p>
          <a:p>
            <a:r>
              <a:rPr lang="en-US" b="0" dirty="0">
                <a:solidFill>
                  <a:schemeClr val="tx1">
                    <a:lumMod val="65000"/>
                    <a:lumOff val="35000"/>
                  </a:schemeClr>
                </a:solidFill>
              </a:rPr>
              <a:t>“The new Wonderware system has definitely decreased  the labor costs involved with the repair and upkeep of the system on a day-today basis. We’ve been able to remove a lot of old and antiquated equipment we no longer need due to the upgrades in the current software.” </a:t>
            </a:r>
            <a:endParaRPr lang="en-US" dirty="0"/>
          </a:p>
          <a:p>
            <a:r>
              <a:rPr lang="en-US" dirty="0"/>
              <a:t>Tim Forman, </a:t>
            </a:r>
            <a:r>
              <a:rPr lang="en-US" b="0" dirty="0"/>
              <a:t>Trainmaster Norfolk, Southern Railway</a:t>
            </a:r>
          </a:p>
          <a:p>
            <a:endParaRPr lang="en-US" dirty="0"/>
          </a:p>
        </p:txBody>
      </p:sp>
      <p:grpSp>
        <p:nvGrpSpPr>
          <p:cNvPr id="11" name="Group 10">
            <a:extLst>
              <a:ext uri="{FF2B5EF4-FFF2-40B4-BE49-F238E27FC236}">
                <a16:creationId xmlns:a16="http://schemas.microsoft.com/office/drawing/2014/main" xmlns="" id="{87FE7976-D204-5244-B613-67204E7D984E}"/>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017E3F2E-3CA6-7148-BC62-C4E9302011AF}"/>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973B5BFA-A658-5849-8718-E910BB439DA3}"/>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C0A6D036-B904-8540-8631-18DA756020E4}"/>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34A6C5E7-66A1-D541-A963-536BE3B0A7FC}"/>
              </a:ext>
            </a:extLst>
          </p:cNvPr>
          <p:cNvSpPr>
            <a:spLocks noGrp="1"/>
          </p:cNvSpPr>
          <p:nvPr>
            <p:ph type="sldNum" sz="quarter" idx="4"/>
          </p:nvPr>
        </p:nvSpPr>
        <p:spPr/>
        <p:txBody>
          <a:bodyPr/>
          <a:lstStyle/>
          <a:p>
            <a:r>
              <a:rPr lang="en-US"/>
              <a:t>Page </a:t>
            </a:r>
            <a:fld id="{5A9C12DC-491F-9444-86A2-13AC5C62A2FC}" type="slidenum">
              <a:rPr lang="en-US" smtClean="0"/>
              <a:pPr/>
              <a:t>34</a:t>
            </a:fld>
            <a:endParaRPr lang="en-US" dirty="0"/>
          </a:p>
        </p:txBody>
      </p:sp>
      <p:sp>
        <p:nvSpPr>
          <p:cNvPr id="15" name="Footer Placeholder 14">
            <a:extLst>
              <a:ext uri="{FF2B5EF4-FFF2-40B4-BE49-F238E27FC236}">
                <a16:creationId xmlns:a16="http://schemas.microsoft.com/office/drawing/2014/main" xmlns="" id="{9EF149D7-E95E-8941-9C6D-17470F43E66C}"/>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97149122-3019-D449-80DE-65533ABCCCCF}"/>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66386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997"/>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2989" y="-55553"/>
            <a:ext cx="4621715" cy="2952121"/>
          </a:xfrm>
          <a:prstGeom prst="rect">
            <a:avLst/>
          </a:prstGeom>
          <a:noFill/>
          <a:ln>
            <a:noFill/>
          </a:ln>
        </p:spPr>
      </p:pic>
      <p:sp>
        <p:nvSpPr>
          <p:cNvPr id="4" name="Content Placeholder 3"/>
          <p:cNvSpPr>
            <a:spLocks noGrp="1"/>
          </p:cNvSpPr>
          <p:nvPr>
            <p:ph sz="quarter" idx="11"/>
          </p:nvPr>
        </p:nvSpPr>
        <p:spPr>
          <a:xfrm>
            <a:off x="252413" y="1050317"/>
            <a:ext cx="4055266" cy="3418927"/>
          </a:xfrm>
        </p:spPr>
        <p:txBody>
          <a:bodyPr/>
          <a:lstStyle/>
          <a:p>
            <a:r>
              <a:rPr lang="en-US" sz="900" dirty="0"/>
              <a:t>Goals </a:t>
            </a:r>
          </a:p>
          <a:p>
            <a:pPr lvl="2">
              <a:lnSpc>
                <a:spcPct val="100000"/>
              </a:lnSpc>
            </a:pPr>
            <a:r>
              <a:rPr lang="en-US" dirty="0"/>
              <a:t>To enable diverse and distributed technical equipment to communicate through an open system which can interface with the different processes</a:t>
            </a:r>
          </a:p>
          <a:p>
            <a:pPr lvl="2">
              <a:lnSpc>
                <a:spcPct val="100000"/>
              </a:lnSpc>
            </a:pPr>
            <a:r>
              <a:rPr lang="en-US" dirty="0"/>
              <a:t>To deploy the </a:t>
            </a:r>
            <a:r>
              <a:rPr lang="en-US" dirty="0" err="1"/>
              <a:t>Hypervision</a:t>
            </a:r>
            <a:r>
              <a:rPr lang="en-US" dirty="0"/>
              <a:t> solution to help minimize impact on the historical site and with no interruption to its operation</a:t>
            </a:r>
          </a:p>
          <a:p>
            <a:pPr lvl="0">
              <a:buClr>
                <a:srgbClr val="E5E5E5"/>
              </a:buClr>
            </a:pPr>
            <a:r>
              <a:rPr lang="en-US" sz="900" dirty="0"/>
              <a:t>Challenges</a:t>
            </a:r>
          </a:p>
          <a:p>
            <a:pPr lvl="2">
              <a:lnSpc>
                <a:spcPct val="100000"/>
              </a:lnSpc>
            </a:pPr>
            <a:r>
              <a:rPr lang="en-US" dirty="0"/>
              <a:t>The site was operating a disparate collection of hardware and software that was not integrated, preventing staff to view real-time operations</a:t>
            </a:r>
          </a:p>
          <a:p>
            <a:pPr lvl="2">
              <a:lnSpc>
                <a:spcPct val="100000"/>
              </a:lnSpc>
            </a:pPr>
            <a:r>
              <a:rPr lang="en-US" dirty="0"/>
              <a:t>There was an enormous collection of data stored in various formats that was not centralized or optimized for effective use</a:t>
            </a:r>
          </a:p>
          <a:p>
            <a:pPr lvl="2">
              <a:lnSpc>
                <a:spcPct val="100000"/>
              </a:lnSpc>
            </a:pPr>
            <a:r>
              <a:rPr lang="en-US" dirty="0"/>
              <a:t>The system was not scalable</a:t>
            </a:r>
          </a:p>
          <a:p>
            <a:pPr lvl="0">
              <a:buClr>
                <a:srgbClr val="E5E5E5"/>
              </a:buClr>
            </a:pPr>
            <a:r>
              <a:rPr lang="en-US" sz="900" dirty="0"/>
              <a:t>Results</a:t>
            </a:r>
          </a:p>
          <a:p>
            <a:pPr lvl="2">
              <a:lnSpc>
                <a:spcPct val="100000"/>
              </a:lnSpc>
            </a:pPr>
            <a:r>
              <a:rPr lang="en-US" dirty="0"/>
              <a:t>Response times for addressing maintenance issues significantly shortened</a:t>
            </a:r>
          </a:p>
          <a:p>
            <a:pPr lvl="2">
              <a:lnSpc>
                <a:spcPct val="100000"/>
              </a:lnSpc>
            </a:pPr>
            <a:r>
              <a:rPr lang="en-US" dirty="0"/>
              <a:t>System and data integration was greatly improved, while decreasing system development costs</a:t>
            </a:r>
          </a:p>
          <a:p>
            <a:pPr lvl="2">
              <a:lnSpc>
                <a:spcPct val="100000"/>
              </a:lnSpc>
            </a:pPr>
            <a:r>
              <a:rPr lang="en-US" dirty="0"/>
              <a:t>Implementation of real-time data communication and hot server redundancy greatly enhanced the management team’s success</a:t>
            </a:r>
          </a:p>
          <a:p>
            <a:pPr lvl="2">
              <a:lnSpc>
                <a:spcPct val="100000"/>
              </a:lnSpc>
            </a:pPr>
            <a:r>
              <a:rPr lang="en-US" dirty="0"/>
              <a:t>Access to trackable data and reporting capabilities enable the team to improve a variety of site operations, including energy use</a:t>
            </a:r>
          </a:p>
        </p:txBody>
      </p:sp>
      <p:sp>
        <p:nvSpPr>
          <p:cNvPr id="7" name="Text Placeholder 6"/>
          <p:cNvSpPr>
            <a:spLocks noGrp="1"/>
          </p:cNvSpPr>
          <p:nvPr>
            <p:ph type="body" sz="quarter" idx="15"/>
          </p:nvPr>
        </p:nvSpPr>
        <p:spPr/>
        <p:txBody>
          <a:bodyPr/>
          <a:lstStyle/>
          <a:p>
            <a:r>
              <a:rPr lang="en-US" dirty="0"/>
              <a:t>Palace of Versailles</a:t>
            </a:r>
            <a:br>
              <a:rPr lang="en-US" dirty="0"/>
            </a:br>
            <a:r>
              <a:rPr lang="en-US" sz="1400" dirty="0">
                <a:solidFill>
                  <a:schemeClr val="accent2"/>
                </a:solidFill>
              </a:rPr>
              <a:t>France</a:t>
            </a:r>
          </a:p>
        </p:txBody>
      </p:sp>
      <p:sp>
        <p:nvSpPr>
          <p:cNvPr id="8" name="Text Placeholder 7"/>
          <p:cNvSpPr>
            <a:spLocks noGrp="1"/>
          </p:cNvSpPr>
          <p:nvPr>
            <p:ph type="body" sz="quarter" idx="16"/>
          </p:nvPr>
        </p:nvSpPr>
        <p:spPr/>
        <p:txBody>
          <a:bodyPr/>
          <a:lstStyle/>
          <a:p>
            <a:r>
              <a:rPr lang="en-US" dirty="0"/>
              <a:t>Industry: Infrastructure</a:t>
            </a:r>
          </a:p>
          <a:p>
            <a:r>
              <a:rPr lang="en-US" dirty="0"/>
              <a:t>Products: System Platform, Process Historian, InTouch HMI (Standard Edition)</a:t>
            </a:r>
          </a:p>
          <a:p>
            <a:r>
              <a:rPr lang="en-US" b="0" dirty="0">
                <a:solidFill>
                  <a:schemeClr val="tx1">
                    <a:lumMod val="65000"/>
                    <a:lumOff val="35000"/>
                  </a:schemeClr>
                </a:solidFill>
              </a:rPr>
              <a:t>“Wonderware software solutions were key to our team’s success in achieving the project’s three main objectives - historical restoration of the property; the modernization of management processes, enhancement of the technical networks; and improvement of the visitor’s experience.” </a:t>
            </a:r>
          </a:p>
          <a:p>
            <a:r>
              <a:rPr lang="en-US" dirty="0"/>
              <a:t>Tim Forman, </a:t>
            </a:r>
            <a:r>
              <a:rPr lang="en-US" b="0" dirty="0"/>
              <a:t>Trainmaster Norfolk, Southern Railway</a:t>
            </a:r>
          </a:p>
          <a:p>
            <a:endParaRPr lang="en-US" dirty="0"/>
          </a:p>
        </p:txBody>
      </p:sp>
      <p:grpSp>
        <p:nvGrpSpPr>
          <p:cNvPr id="11" name="Group 10">
            <a:extLst>
              <a:ext uri="{FF2B5EF4-FFF2-40B4-BE49-F238E27FC236}">
                <a16:creationId xmlns:a16="http://schemas.microsoft.com/office/drawing/2014/main" xmlns="" id="{87FE7976-D204-5244-B613-67204E7D984E}"/>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017E3F2E-3CA6-7148-BC62-C4E9302011AF}"/>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973B5BFA-A658-5849-8718-E910BB439DA3}"/>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C0A6D036-B904-8540-8631-18DA756020E4}"/>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34A6C5E7-66A1-D541-A963-536BE3B0A7FC}"/>
              </a:ext>
            </a:extLst>
          </p:cNvPr>
          <p:cNvSpPr>
            <a:spLocks noGrp="1"/>
          </p:cNvSpPr>
          <p:nvPr>
            <p:ph type="sldNum" sz="quarter" idx="4"/>
          </p:nvPr>
        </p:nvSpPr>
        <p:spPr/>
        <p:txBody>
          <a:bodyPr/>
          <a:lstStyle/>
          <a:p>
            <a:r>
              <a:rPr lang="en-US"/>
              <a:t>Page </a:t>
            </a:r>
            <a:fld id="{5A9C12DC-491F-9444-86A2-13AC5C62A2FC}" type="slidenum">
              <a:rPr lang="en-US" smtClean="0"/>
              <a:pPr/>
              <a:t>35</a:t>
            </a:fld>
            <a:endParaRPr lang="en-US" dirty="0"/>
          </a:p>
        </p:txBody>
      </p:sp>
      <p:sp>
        <p:nvSpPr>
          <p:cNvPr id="15" name="Footer Placeholder 14">
            <a:extLst>
              <a:ext uri="{FF2B5EF4-FFF2-40B4-BE49-F238E27FC236}">
                <a16:creationId xmlns:a16="http://schemas.microsoft.com/office/drawing/2014/main" xmlns="" id="{9EF149D7-E95E-8941-9C6D-17470F43E66C}"/>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extLst>
              <a:ext uri="{FF2B5EF4-FFF2-40B4-BE49-F238E27FC236}">
                <a16:creationId xmlns:a16="http://schemas.microsoft.com/office/drawing/2014/main" xmlns="" id="{97149122-3019-D449-80DE-65533ABCCCCF}"/>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4543115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hape 545"/>
          <p:cNvPicPr preferRelativeResize="0"/>
          <p:nvPr/>
        </p:nvPicPr>
        <p:blipFill rotWithShape="1">
          <a:blip r:embed="rId3" cstate="email">
            <a:extLst>
              <a:ext uri="{28A0092B-C50C-407E-A947-70E740481C1C}">
                <a14:useLocalDpi xmlns:a14="http://schemas.microsoft.com/office/drawing/2010/main"/>
              </a:ext>
            </a:extLst>
          </a:blip>
          <a:srcRect t="-33" b="-1"/>
          <a:stretch/>
        </p:blipFill>
        <p:spPr>
          <a:xfrm>
            <a:off x="4613268" y="0"/>
            <a:ext cx="4564780" cy="2896568"/>
          </a:xfrm>
          <a:prstGeom prst="rect">
            <a:avLst/>
          </a:prstGeom>
          <a:noFill/>
          <a:ln>
            <a:noFill/>
          </a:ln>
        </p:spPr>
      </p:pic>
      <p:sp>
        <p:nvSpPr>
          <p:cNvPr id="4" name="Content Placeholder 3"/>
          <p:cNvSpPr>
            <a:spLocks noGrp="1"/>
          </p:cNvSpPr>
          <p:nvPr>
            <p:ph sz="quarter" idx="11"/>
          </p:nvPr>
        </p:nvSpPr>
        <p:spPr>
          <a:xfrm>
            <a:off x="252413" y="1050317"/>
            <a:ext cx="3798928" cy="3418927"/>
          </a:xfrm>
        </p:spPr>
        <p:txBody>
          <a:bodyPr/>
          <a:lstStyle/>
          <a:p>
            <a:r>
              <a:rPr lang="en-US" sz="900" dirty="0"/>
              <a:t>Goals </a:t>
            </a:r>
          </a:p>
          <a:p>
            <a:pPr lvl="2"/>
            <a:r>
              <a:rPr lang="en-US" dirty="0"/>
              <a:t>To get a 50 percent increase in the number of work order tasks to be accomplished in Infrastructure maintenance </a:t>
            </a:r>
          </a:p>
          <a:p>
            <a:pPr lvl="2"/>
            <a:r>
              <a:rPr lang="en-US" dirty="0"/>
              <a:t>Manage the entire work order process, including scheduling</a:t>
            </a:r>
            <a:br>
              <a:rPr lang="en-US" dirty="0"/>
            </a:br>
            <a:r>
              <a:rPr lang="en-US" dirty="0"/>
              <a:t>and materials availability </a:t>
            </a:r>
          </a:p>
          <a:p>
            <a:pPr lvl="2"/>
            <a:r>
              <a:rPr lang="en-US" dirty="0"/>
              <a:t>Better way to track staff activities, spare parts inventories,</a:t>
            </a:r>
            <a:br>
              <a:rPr lang="en-US" dirty="0"/>
            </a:br>
            <a:r>
              <a:rPr lang="en-US" dirty="0"/>
              <a:t>and work orders </a:t>
            </a:r>
          </a:p>
          <a:p>
            <a:r>
              <a:rPr lang="en-US" sz="900" dirty="0"/>
              <a:t>Challenges </a:t>
            </a:r>
          </a:p>
          <a:p>
            <a:pPr lvl="2"/>
            <a:r>
              <a:rPr lang="en-US" dirty="0"/>
              <a:t>Upgrade aging system, reduce operation costs and increase service levels</a:t>
            </a:r>
            <a:br>
              <a:rPr lang="en-US" dirty="0"/>
            </a:br>
            <a:r>
              <a:rPr lang="en-US" dirty="0"/>
              <a:t>with a greater accountability for a $100 million annual capital budget </a:t>
            </a:r>
          </a:p>
          <a:p>
            <a:r>
              <a:rPr lang="en-US" sz="900" dirty="0"/>
              <a:t>Results </a:t>
            </a:r>
          </a:p>
          <a:p>
            <a:pPr lvl="2"/>
            <a:r>
              <a:rPr lang="en-US" dirty="0"/>
              <a:t>Doubled productivity from 50,000 to 100,000 tasks a year </a:t>
            </a:r>
          </a:p>
          <a:p>
            <a:pPr lvl="2"/>
            <a:r>
              <a:rPr lang="en-US" dirty="0"/>
              <a:t>Reduced average cost of completing a task down from $627 to $400 </a:t>
            </a:r>
          </a:p>
          <a:p>
            <a:pPr lvl="2"/>
            <a:r>
              <a:rPr lang="en-US" dirty="0"/>
              <a:t>Expected savings to be almost $10 million in the first year </a:t>
            </a:r>
          </a:p>
          <a:p>
            <a:pPr lvl="2"/>
            <a:r>
              <a:rPr lang="en-US" dirty="0"/>
              <a:t>Improved average operational cost of $5.53 a foot, compared to other government Infrastructure cost of $5.91 per square foot </a:t>
            </a:r>
          </a:p>
          <a:p>
            <a:pPr lvl="2"/>
            <a:r>
              <a:rPr lang="en-US" dirty="0"/>
              <a:t>Increased ability to monitor parts inventories and purchasing activities </a:t>
            </a:r>
            <a:br>
              <a:rPr lang="en-US" dirty="0"/>
            </a:br>
            <a:r>
              <a:rPr lang="en-US" dirty="0"/>
              <a:t>so mechanics no longer have to wait for parts </a:t>
            </a:r>
          </a:p>
          <a:p>
            <a:pPr lvl="2"/>
            <a:endParaRPr lang="en-US" sz="800" dirty="0"/>
          </a:p>
        </p:txBody>
      </p:sp>
      <p:sp>
        <p:nvSpPr>
          <p:cNvPr id="7" name="Text Placeholder 6"/>
          <p:cNvSpPr>
            <a:spLocks noGrp="1"/>
          </p:cNvSpPr>
          <p:nvPr>
            <p:ph type="body" sz="quarter" idx="15"/>
          </p:nvPr>
        </p:nvSpPr>
        <p:spPr/>
        <p:txBody>
          <a:bodyPr/>
          <a:lstStyle/>
          <a:p>
            <a:r>
              <a:rPr lang="en-US"/>
              <a:t>Philadelphia School District</a:t>
            </a:r>
          </a:p>
          <a:p>
            <a:pPr lvl="1"/>
            <a:r>
              <a:rPr lang="en-US"/>
              <a:t>Philadelphia, United States</a:t>
            </a:r>
            <a:endParaRPr lang="en-US" dirty="0"/>
          </a:p>
        </p:txBody>
      </p:sp>
      <p:sp>
        <p:nvSpPr>
          <p:cNvPr id="8" name="Text Placeholder 7"/>
          <p:cNvSpPr>
            <a:spLocks noGrp="1"/>
          </p:cNvSpPr>
          <p:nvPr>
            <p:ph type="body" sz="quarter" idx="16"/>
          </p:nvPr>
        </p:nvSpPr>
        <p:spPr/>
        <p:txBody>
          <a:bodyPr/>
          <a:lstStyle/>
          <a:p>
            <a:r>
              <a:rPr lang="en-US" dirty="0"/>
              <a:t>Industry: Infrastructure</a:t>
            </a:r>
          </a:p>
          <a:p>
            <a:r>
              <a:rPr lang="en-US" dirty="0"/>
              <a:t>Products: InTouch HMI  (Standard Edition)</a:t>
            </a:r>
          </a:p>
          <a:p>
            <a:r>
              <a:rPr lang="en-US" b="0" dirty="0">
                <a:solidFill>
                  <a:schemeClr val="tx1">
                    <a:lumMod val="65000"/>
                    <a:lumOff val="35000"/>
                  </a:schemeClr>
                </a:solidFill>
              </a:rPr>
              <a:t>“We are one of the first school districts anywhere, especially of this size, to take on a computerized management maintenance system package with the power of AVEVA.” </a:t>
            </a:r>
          </a:p>
          <a:p>
            <a:r>
              <a:rPr lang="en-US" dirty="0"/>
              <a:t>Tom </a:t>
            </a:r>
            <a:r>
              <a:rPr lang="en-US" dirty="0" err="1"/>
              <a:t>McGlinchy</a:t>
            </a:r>
            <a:r>
              <a:rPr lang="en-US" dirty="0"/>
              <a:t> , </a:t>
            </a:r>
            <a:r>
              <a:rPr lang="en-US" b="0" dirty="0"/>
              <a:t>Chief Operating Officer</a:t>
            </a:r>
          </a:p>
        </p:txBody>
      </p:sp>
      <p:grpSp>
        <p:nvGrpSpPr>
          <p:cNvPr id="11" name="Group 10">
            <a:extLst>
              <a:ext uri="{FF2B5EF4-FFF2-40B4-BE49-F238E27FC236}">
                <a16:creationId xmlns:a16="http://schemas.microsoft.com/office/drawing/2014/main" xmlns="" id="{DEA5EDA5-C198-7641-8D5F-620307B4DF42}"/>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AE7117C8-3CCA-4E49-8654-D14AA90CF31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896DDB81-45AC-E046-9167-E72C0A73B5A1}"/>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4D98C3CB-74F2-7D48-B1AA-E2079AE403C7}"/>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55432D01-3A72-CF45-93ED-2C303B20376E}"/>
              </a:ext>
            </a:extLst>
          </p:cNvPr>
          <p:cNvSpPr>
            <a:spLocks noGrp="1"/>
          </p:cNvSpPr>
          <p:nvPr>
            <p:ph type="sldNum" sz="quarter" idx="4"/>
          </p:nvPr>
        </p:nvSpPr>
        <p:spPr/>
        <p:txBody>
          <a:bodyPr/>
          <a:lstStyle/>
          <a:p>
            <a:r>
              <a:rPr lang="en-US"/>
              <a:t>Page </a:t>
            </a:r>
            <a:fld id="{5A9C12DC-491F-9444-86A2-13AC5C62A2FC}" type="slidenum">
              <a:rPr lang="en-US" smtClean="0"/>
              <a:pPr/>
              <a:t>36</a:t>
            </a:fld>
            <a:endParaRPr lang="en-US" dirty="0"/>
          </a:p>
        </p:txBody>
      </p:sp>
      <p:sp>
        <p:nvSpPr>
          <p:cNvPr id="10" name="Footer Placeholder 9">
            <a:extLst>
              <a:ext uri="{FF2B5EF4-FFF2-40B4-BE49-F238E27FC236}">
                <a16:creationId xmlns:a16="http://schemas.microsoft.com/office/drawing/2014/main" xmlns="" id="{F661B0BB-94F4-6345-A958-6050286491E0}"/>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2EA794A9-28DD-9B4D-9614-CC2A75DFDD10}"/>
              </a:ext>
            </a:extLst>
          </p:cNvPr>
          <p:cNvSpPr/>
          <p:nvPr/>
        </p:nvSpPr>
        <p:spPr>
          <a:xfrm>
            <a:off x="4802345" y="4511916"/>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2449081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559"/>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4613271" y="-4562"/>
            <a:ext cx="4577717" cy="2909842"/>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Move cargo expeditiously to provide cargo-handling services that enhance customers productivity in distributing goods </a:t>
            </a:r>
          </a:p>
          <a:p>
            <a:pPr lvl="2"/>
            <a:r>
              <a:rPr lang="en-US" dirty="0"/>
              <a:t>Provide high-quality service with great cost efficiency in order to maximize the business benefit to the Port of Portland </a:t>
            </a:r>
          </a:p>
          <a:p>
            <a:r>
              <a:rPr lang="en-US" sz="900" dirty="0"/>
              <a:t>Challenges </a:t>
            </a:r>
          </a:p>
          <a:p>
            <a:pPr lvl="2"/>
            <a:r>
              <a:rPr lang="en-US" dirty="0"/>
              <a:t>Locate a single system that can handle the marine Infrastructure and equipment maintenance department’s immediate needs and add dredging operations management and aviation Infrastructure maintenance at Portland International Airport (PDX) in the future. </a:t>
            </a:r>
          </a:p>
          <a:p>
            <a:r>
              <a:rPr lang="en-US" sz="900" dirty="0"/>
              <a:t>Results </a:t>
            </a:r>
          </a:p>
          <a:p>
            <a:pPr lvl="2"/>
            <a:r>
              <a:rPr lang="en-US" dirty="0"/>
              <a:t>Streamlined operations to continue to move more than 30 million tons </a:t>
            </a:r>
            <a:br>
              <a:rPr lang="en-US" dirty="0"/>
            </a:br>
            <a:r>
              <a:rPr lang="en-US" dirty="0"/>
              <a:t>of cargo through port Infrastructure every year </a:t>
            </a:r>
          </a:p>
          <a:p>
            <a:pPr lvl="2"/>
            <a:r>
              <a:rPr lang="en-US" dirty="0"/>
              <a:t>Reducing inventory in both the electric shop and the equipment shop </a:t>
            </a:r>
            <a:br>
              <a:rPr lang="en-US" dirty="0"/>
            </a:br>
            <a:r>
              <a:rPr lang="en-US" dirty="0"/>
              <a:t>by at least 65% </a:t>
            </a:r>
          </a:p>
          <a:p>
            <a:pPr lvl="2"/>
            <a:r>
              <a:rPr lang="en-US" dirty="0"/>
              <a:t>Improved tracking: port departments can now monitor the time it takes </a:t>
            </a:r>
            <a:br>
              <a:rPr lang="en-US" dirty="0"/>
            </a:br>
            <a:r>
              <a:rPr lang="en-US" dirty="0"/>
              <a:t>for someone to go out and do a maintenance or repair job </a:t>
            </a:r>
          </a:p>
          <a:p>
            <a:pPr lvl="2"/>
            <a:r>
              <a:rPr lang="en-US" dirty="0"/>
              <a:t>PM changes have saved a quarter of a million dollars in the first year </a:t>
            </a:r>
          </a:p>
          <a:p>
            <a:pPr lvl="2"/>
            <a:endParaRPr lang="en-US" dirty="0"/>
          </a:p>
        </p:txBody>
      </p:sp>
      <p:sp>
        <p:nvSpPr>
          <p:cNvPr id="7" name="Text Placeholder 6"/>
          <p:cNvSpPr>
            <a:spLocks noGrp="1"/>
          </p:cNvSpPr>
          <p:nvPr>
            <p:ph type="body" sz="quarter" idx="15"/>
          </p:nvPr>
        </p:nvSpPr>
        <p:spPr/>
        <p:txBody>
          <a:bodyPr/>
          <a:lstStyle/>
          <a:p>
            <a:r>
              <a:rPr lang="en-US"/>
              <a:t>Port of Portland</a:t>
            </a:r>
          </a:p>
          <a:p>
            <a:pPr lvl="1"/>
            <a:r>
              <a:rPr lang="en-US"/>
              <a:t>Portland, United States</a:t>
            </a:r>
            <a:endParaRPr lang="en-US" dirty="0"/>
          </a:p>
        </p:txBody>
      </p:sp>
      <p:sp>
        <p:nvSpPr>
          <p:cNvPr id="8" name="Text Placeholder 7"/>
          <p:cNvSpPr>
            <a:spLocks noGrp="1"/>
          </p:cNvSpPr>
          <p:nvPr>
            <p:ph type="body" sz="quarter" idx="16"/>
          </p:nvPr>
        </p:nvSpPr>
        <p:spPr/>
        <p:txBody>
          <a:bodyPr/>
          <a:lstStyle/>
          <a:p>
            <a:r>
              <a:rPr lang="en-US" dirty="0"/>
              <a:t>Industry: Infrastructure</a:t>
            </a:r>
          </a:p>
          <a:p>
            <a:r>
              <a:rPr lang="en-US" dirty="0"/>
              <a:t>Products: InTouch HMI  (Standard Edition)</a:t>
            </a:r>
          </a:p>
          <a:p>
            <a:r>
              <a:rPr lang="en-US" b="0" dirty="0">
                <a:solidFill>
                  <a:schemeClr val="tx1">
                    <a:lumMod val="65000"/>
                    <a:lumOff val="35000"/>
                  </a:schemeClr>
                </a:solidFill>
              </a:rPr>
              <a:t>“Using a powerful toolset like the AVEVA solution, we now have the ability to manage infrastructure maintenance in such a way that we’re making the best use of our physical assets.” </a:t>
            </a:r>
          </a:p>
          <a:p>
            <a:r>
              <a:rPr lang="en-US" dirty="0"/>
              <a:t>Robert </a:t>
            </a:r>
            <a:r>
              <a:rPr lang="en-US" dirty="0" err="1"/>
              <a:t>Maracle</a:t>
            </a:r>
            <a:r>
              <a:rPr lang="en-US" dirty="0"/>
              <a:t>, </a:t>
            </a:r>
            <a:r>
              <a:rPr lang="en-US" b="0" dirty="0"/>
              <a:t>General Superintendent of Marine Equipment Maintenance</a:t>
            </a:r>
          </a:p>
        </p:txBody>
      </p:sp>
      <p:grpSp>
        <p:nvGrpSpPr>
          <p:cNvPr id="11" name="Group 10">
            <a:extLst>
              <a:ext uri="{FF2B5EF4-FFF2-40B4-BE49-F238E27FC236}">
                <a16:creationId xmlns:a16="http://schemas.microsoft.com/office/drawing/2014/main" xmlns="" id="{F6525289-86C6-D440-98BF-6B9E98224D77}"/>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2D049FB0-3C42-E64F-91AA-A7BE77082C99}"/>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ADD0064A-90B4-E74F-9F04-3C45A9EECAD5}"/>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FF26AA04-1E8F-B644-8630-E2B9358315CE}"/>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3F38F579-704E-1146-8481-E029DD1391D5}"/>
              </a:ext>
            </a:extLst>
          </p:cNvPr>
          <p:cNvSpPr>
            <a:spLocks noGrp="1"/>
          </p:cNvSpPr>
          <p:nvPr>
            <p:ph type="sldNum" sz="quarter" idx="4"/>
          </p:nvPr>
        </p:nvSpPr>
        <p:spPr/>
        <p:txBody>
          <a:bodyPr/>
          <a:lstStyle/>
          <a:p>
            <a:r>
              <a:rPr lang="en-US"/>
              <a:t>Page </a:t>
            </a:r>
            <a:fld id="{5A9C12DC-491F-9444-86A2-13AC5C62A2FC}" type="slidenum">
              <a:rPr lang="en-US" smtClean="0"/>
              <a:pPr/>
              <a:t>37</a:t>
            </a:fld>
            <a:endParaRPr lang="en-US" dirty="0"/>
          </a:p>
        </p:txBody>
      </p:sp>
      <p:sp>
        <p:nvSpPr>
          <p:cNvPr id="15" name="Footer Placeholder 14">
            <a:extLst>
              <a:ext uri="{FF2B5EF4-FFF2-40B4-BE49-F238E27FC236}">
                <a16:creationId xmlns:a16="http://schemas.microsoft.com/office/drawing/2014/main" xmlns="" id="{D48D9936-0FBF-9044-947A-E9C6D009D053}"/>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A849A95D-085F-A74E-A096-6CAAD7A6E0A0}"/>
              </a:ext>
            </a:extLst>
          </p:cNvPr>
          <p:cNvSpPr/>
          <p:nvPr/>
        </p:nvSpPr>
        <p:spPr>
          <a:xfrm>
            <a:off x="4802345" y="4511916"/>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554596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252413" y="1050317"/>
            <a:ext cx="4158408" cy="3418927"/>
          </a:xfrm>
        </p:spPr>
        <p:txBody>
          <a:bodyPr/>
          <a:lstStyle/>
          <a:p>
            <a:pPr>
              <a:lnSpc>
                <a:spcPts val="1000"/>
              </a:lnSpc>
              <a:spcAft>
                <a:spcPts val="500"/>
              </a:spcAft>
            </a:pPr>
            <a:r>
              <a:rPr lang="en-US" sz="900" dirty="0"/>
              <a:t>Goals</a:t>
            </a:r>
          </a:p>
          <a:p>
            <a:pPr lvl="2">
              <a:lnSpc>
                <a:spcPts val="1000"/>
              </a:lnSpc>
            </a:pPr>
            <a:r>
              <a:rPr lang="en-US" dirty="0"/>
              <a:t>Improve safety, reduce energy and maintenance costs of the AI2 Motorway</a:t>
            </a:r>
          </a:p>
          <a:p>
            <a:pPr lvl="2">
              <a:lnSpc>
                <a:spcPts val="1000"/>
              </a:lnSpc>
            </a:pPr>
            <a:r>
              <a:rPr lang="en-US" dirty="0"/>
              <a:t>Obtain real-time information about status and alarm conditions of toll</a:t>
            </a:r>
            <a:br>
              <a:rPr lang="en-US" dirty="0"/>
            </a:br>
            <a:r>
              <a:rPr lang="en-US" dirty="0"/>
              <a:t>gate and tunnel equipment</a:t>
            </a:r>
          </a:p>
          <a:p>
            <a:pPr lvl="2">
              <a:lnSpc>
                <a:spcPts val="1000"/>
              </a:lnSpc>
            </a:pPr>
            <a:r>
              <a:rPr lang="en-US" dirty="0"/>
              <a:t>Enable the automatic control and operation of tunnel lighting and </a:t>
            </a:r>
            <a:br>
              <a:rPr lang="en-US" dirty="0"/>
            </a:br>
            <a:r>
              <a:rPr lang="en-US" dirty="0"/>
              <a:t>ventilation systems</a:t>
            </a:r>
          </a:p>
          <a:p>
            <a:pPr>
              <a:lnSpc>
                <a:spcPts val="1000"/>
              </a:lnSpc>
              <a:spcAft>
                <a:spcPts val="500"/>
              </a:spcAft>
            </a:pPr>
            <a:r>
              <a:rPr lang="en-US" sz="900" dirty="0"/>
              <a:t>Challenges</a:t>
            </a:r>
          </a:p>
          <a:p>
            <a:pPr lvl="2">
              <a:lnSpc>
                <a:spcPts val="1000"/>
              </a:lnSpc>
            </a:pPr>
            <a:r>
              <a:rPr lang="en-US" dirty="0"/>
              <a:t>Manage a critical infrastructure with 24 tunnels and 75 km classified </a:t>
            </a:r>
            <a:br>
              <a:rPr lang="en-US" dirty="0"/>
            </a:br>
            <a:r>
              <a:rPr lang="en-US" dirty="0"/>
              <a:t>as “B-class mountain” motorway</a:t>
            </a:r>
          </a:p>
          <a:p>
            <a:pPr lvl="2">
              <a:lnSpc>
                <a:spcPts val="1000"/>
              </a:lnSpc>
            </a:pPr>
            <a:r>
              <a:rPr lang="en-US" dirty="0"/>
              <a:t>Deploy an application featuring a large number of control units and ensuring uninterrupted operation</a:t>
            </a:r>
          </a:p>
          <a:p>
            <a:pPr lvl="2">
              <a:lnSpc>
                <a:spcPts val="1000"/>
              </a:lnSpc>
            </a:pPr>
            <a:r>
              <a:rPr lang="en-US" dirty="0"/>
              <a:t>Immediately identify possible anomalies or malfunctions along the motorway, providing diversified information and access to each role </a:t>
            </a:r>
            <a:br>
              <a:rPr lang="en-US" dirty="0"/>
            </a:br>
            <a:r>
              <a:rPr lang="en-US" dirty="0"/>
              <a:t>within the organization</a:t>
            </a:r>
          </a:p>
          <a:p>
            <a:pPr lvl="2">
              <a:lnSpc>
                <a:spcPts val="1000"/>
              </a:lnSpc>
            </a:pPr>
            <a:r>
              <a:rPr lang="en-US" dirty="0"/>
              <a:t>Use high-performance automation solutions to guarantee real-time </a:t>
            </a:r>
            <a:br>
              <a:rPr lang="en-US" dirty="0"/>
            </a:br>
            <a:r>
              <a:rPr lang="en-US" dirty="0"/>
              <a:t>data collection and system monitoring</a:t>
            </a:r>
          </a:p>
          <a:p>
            <a:pPr>
              <a:lnSpc>
                <a:spcPts val="1000"/>
              </a:lnSpc>
              <a:spcAft>
                <a:spcPts val="500"/>
              </a:spcAft>
            </a:pPr>
            <a:r>
              <a:rPr lang="en-US" sz="900" dirty="0"/>
              <a:t> Results</a:t>
            </a:r>
          </a:p>
          <a:p>
            <a:pPr lvl="2">
              <a:lnSpc>
                <a:spcPts val="1000"/>
              </a:lnSpc>
            </a:pPr>
            <a:r>
              <a:rPr lang="en-US" dirty="0"/>
              <a:t>Safe operation of the A12 highway</a:t>
            </a:r>
          </a:p>
          <a:p>
            <a:pPr lvl="2">
              <a:lnSpc>
                <a:spcPts val="1000"/>
              </a:lnSpc>
            </a:pPr>
            <a:r>
              <a:rPr lang="en-US" dirty="0"/>
              <a:t>Optimization of energy consumption is realized through the automated management of tunnel lighting and ventilation systems</a:t>
            </a:r>
          </a:p>
          <a:p>
            <a:pPr lvl="2">
              <a:lnSpc>
                <a:spcPts val="1000"/>
              </a:lnSpc>
            </a:pPr>
            <a:r>
              <a:rPr lang="en-US" dirty="0"/>
              <a:t>Preventive maintenance system based on the centralized real-time monitoring of installed equipment enables savings in cost of spare parts</a:t>
            </a:r>
          </a:p>
          <a:p>
            <a:pPr lvl="2">
              <a:lnSpc>
                <a:spcPts val="1000"/>
              </a:lnSpc>
            </a:pPr>
            <a:endParaRPr lang="en-US" sz="800" dirty="0"/>
          </a:p>
          <a:p>
            <a:pPr>
              <a:lnSpc>
                <a:spcPts val="1000"/>
              </a:lnSpc>
              <a:spcAft>
                <a:spcPts val="500"/>
              </a:spcAft>
            </a:pPr>
            <a:endParaRPr lang="en-US" sz="800" dirty="0"/>
          </a:p>
          <a:p>
            <a:pPr>
              <a:lnSpc>
                <a:spcPts val="1000"/>
              </a:lnSpc>
              <a:spcAft>
                <a:spcPts val="500"/>
              </a:spcAft>
            </a:pPr>
            <a:endParaRPr lang="en-US" sz="800" dirty="0"/>
          </a:p>
        </p:txBody>
      </p:sp>
      <p:sp>
        <p:nvSpPr>
          <p:cNvPr id="15" name="Rectangle 14">
            <a:extLst>
              <a:ext uri="{FF2B5EF4-FFF2-40B4-BE49-F238E27FC236}">
                <a16:creationId xmlns:a16="http://schemas.microsoft.com/office/drawing/2014/main" xmlns="" id="{C259C678-8928-A545-B60E-EF6F504F0E69}"/>
              </a:ext>
            </a:extLst>
          </p:cNvPr>
          <p:cNvSpPr/>
          <p:nvPr/>
        </p:nvSpPr>
        <p:spPr>
          <a:xfrm>
            <a:off x="4611224" y="0"/>
            <a:ext cx="4532776" cy="2896568"/>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5"/>
          </p:nvPr>
        </p:nvSpPr>
        <p:spPr/>
        <p:txBody>
          <a:bodyPr/>
          <a:lstStyle/>
          <a:p>
            <a:r>
              <a:rPr lang="en-US" dirty="0"/>
              <a:t>SALT – </a:t>
            </a:r>
            <a:r>
              <a:rPr lang="en-US" dirty="0" err="1"/>
              <a:t>Societa</a:t>
            </a:r>
            <a:r>
              <a:rPr lang="en-US" dirty="0"/>
              <a:t>̀ Autostrada </a:t>
            </a:r>
            <a:r>
              <a:rPr lang="en-US" dirty="0" err="1"/>
              <a:t>Ligure</a:t>
            </a:r>
            <a:r>
              <a:rPr lang="en-US" dirty="0"/>
              <a:t> Toscana p.a. </a:t>
            </a:r>
            <a:r>
              <a:rPr lang="en-US" sz="1400" dirty="0">
                <a:solidFill>
                  <a:schemeClr val="accent2"/>
                </a:solidFill>
              </a:rPr>
              <a:t>Italy</a:t>
            </a:r>
          </a:p>
          <a:p>
            <a:endParaRPr lang="en-US" dirty="0"/>
          </a:p>
        </p:txBody>
      </p:sp>
      <p:sp>
        <p:nvSpPr>
          <p:cNvPr id="8" name="Text Placeholder 7"/>
          <p:cNvSpPr>
            <a:spLocks noGrp="1"/>
          </p:cNvSpPr>
          <p:nvPr>
            <p:ph type="body" sz="quarter" idx="16"/>
          </p:nvPr>
        </p:nvSpPr>
        <p:spPr/>
        <p:txBody>
          <a:bodyPr/>
          <a:lstStyle/>
          <a:p>
            <a:r>
              <a:rPr lang="en-US" dirty="0"/>
              <a:t>Industry: Infrastructure</a:t>
            </a:r>
          </a:p>
          <a:p>
            <a:r>
              <a:rPr lang="en-US" dirty="0"/>
              <a:t>Products: System Platform, Process Historian, InTouch HMI (Standard Edition)</a:t>
            </a:r>
          </a:p>
          <a:p>
            <a:r>
              <a:rPr lang="en-US" b="0" dirty="0">
                <a:solidFill>
                  <a:schemeClr val="tx1">
                    <a:lumMod val="65000"/>
                    <a:lumOff val="35000"/>
                  </a:schemeClr>
                </a:solidFill>
              </a:rPr>
              <a:t>“Adopting an industry-grade automation solution was the first step to the successful implementation of a project characterized by a large number of controls, and mostly, by the need to guarantee uninterrupted operation.”</a:t>
            </a:r>
          </a:p>
          <a:p>
            <a:r>
              <a:rPr lang="en-US" dirty="0" err="1"/>
              <a:t>Eraldo</a:t>
            </a:r>
            <a:r>
              <a:rPr lang="en-US" dirty="0"/>
              <a:t> Benedetto, </a:t>
            </a:r>
            <a:r>
              <a:rPr lang="en-US" b="0" dirty="0"/>
              <a:t>Automation Manager, Giordano &amp; C. S.p.A.</a:t>
            </a:r>
          </a:p>
        </p:txBody>
      </p:sp>
      <p:grpSp>
        <p:nvGrpSpPr>
          <p:cNvPr id="10" name="Group 9">
            <a:extLst>
              <a:ext uri="{FF2B5EF4-FFF2-40B4-BE49-F238E27FC236}">
                <a16:creationId xmlns:a16="http://schemas.microsoft.com/office/drawing/2014/main" xmlns="" id="{C6FD646F-B85A-F14C-A9C9-C2423AB891FE}"/>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65D8952B-9A07-BD43-A061-63F59973754C}"/>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BA2E8DBF-FF11-654A-B897-95206E23BE1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97C1CB57-4A83-244E-AF25-86EB63A18438}"/>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9320863B-5EF1-8949-B465-B0C2914D2E8A}"/>
              </a:ext>
            </a:extLst>
          </p:cNvPr>
          <p:cNvSpPr>
            <a:spLocks noGrp="1"/>
          </p:cNvSpPr>
          <p:nvPr>
            <p:ph type="sldNum" sz="quarter" idx="4"/>
          </p:nvPr>
        </p:nvSpPr>
        <p:spPr/>
        <p:txBody>
          <a:bodyPr/>
          <a:lstStyle/>
          <a:p>
            <a:r>
              <a:rPr lang="en-US"/>
              <a:t>Page </a:t>
            </a:r>
            <a:fld id="{5A9C12DC-491F-9444-86A2-13AC5C62A2FC}" type="slidenum">
              <a:rPr lang="en-US" smtClean="0"/>
              <a:pPr/>
              <a:t>38</a:t>
            </a:fld>
            <a:endParaRPr lang="en-US" dirty="0"/>
          </a:p>
        </p:txBody>
      </p:sp>
      <p:sp>
        <p:nvSpPr>
          <p:cNvPr id="14" name="Footer Placeholder 13">
            <a:extLst>
              <a:ext uri="{FF2B5EF4-FFF2-40B4-BE49-F238E27FC236}">
                <a16:creationId xmlns:a16="http://schemas.microsoft.com/office/drawing/2014/main" xmlns="" id="{19A23570-8125-9847-8DCB-8B1D4C6FC878}"/>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E2341FEE-3449-ED42-9FD0-3D7B44F46399}"/>
              </a:ext>
            </a:extLst>
          </p:cNvPr>
          <p:cNvSpPr/>
          <p:nvPr/>
        </p:nvSpPr>
        <p:spPr>
          <a:xfrm>
            <a:off x="4802345" y="4511731"/>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660626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1"/>
          </p:nvPr>
        </p:nvSpPr>
        <p:spPr/>
        <p:txBody>
          <a:bodyPr/>
          <a:lstStyle/>
          <a:p>
            <a:r>
              <a:rPr lang="en-US" sz="900" dirty="0"/>
              <a:t>Goals</a:t>
            </a:r>
          </a:p>
          <a:p>
            <a:pPr lvl="2"/>
            <a:r>
              <a:rPr lang="en-US" dirty="0"/>
              <a:t>Improve safety as well as reduce energy use and maintenance costs </a:t>
            </a:r>
            <a:br>
              <a:rPr lang="en-US" dirty="0"/>
            </a:br>
            <a:r>
              <a:rPr lang="en-US" dirty="0"/>
              <a:t>of Italy’s A12 motorway</a:t>
            </a:r>
          </a:p>
          <a:p>
            <a:pPr lvl="2"/>
            <a:r>
              <a:rPr lang="en-US" dirty="0"/>
              <a:t>Enable the automatic control and operation of tunnel lighting and ventilation systems to enhance driver safety</a:t>
            </a:r>
          </a:p>
          <a:p>
            <a:r>
              <a:rPr lang="en-US" sz="900" dirty="0"/>
              <a:t>Challenges</a:t>
            </a:r>
          </a:p>
          <a:p>
            <a:pPr lvl="2"/>
            <a:r>
              <a:rPr lang="en-US" dirty="0"/>
              <a:t>Manage a critical infrastructure that includes 24 tunnels and 45 miles </a:t>
            </a:r>
            <a:br>
              <a:rPr lang="en-US" dirty="0"/>
            </a:br>
            <a:r>
              <a:rPr lang="en-US" dirty="0"/>
              <a:t>of “B-class mountain” motorway</a:t>
            </a:r>
          </a:p>
          <a:p>
            <a:pPr lvl="2"/>
            <a:r>
              <a:rPr lang="en-US" dirty="0"/>
              <a:t>Manage a large number of control units and ensure </a:t>
            </a:r>
            <a:br>
              <a:rPr lang="en-US" dirty="0"/>
            </a:br>
            <a:r>
              <a:rPr lang="en-US" dirty="0"/>
              <a:t>uninterrupted operation</a:t>
            </a:r>
          </a:p>
          <a:p>
            <a:pPr lvl="2"/>
            <a:r>
              <a:rPr lang="en-US" dirty="0"/>
              <a:t>Immediately identify anomalies or malfunctions along the motorway, providing diversified information and access to each operator</a:t>
            </a:r>
          </a:p>
          <a:p>
            <a:r>
              <a:rPr lang="en-US" sz="900" dirty="0"/>
              <a:t>Results</a:t>
            </a:r>
          </a:p>
          <a:p>
            <a:pPr lvl="2"/>
            <a:r>
              <a:rPr lang="en-US" dirty="0"/>
              <a:t>A12 motorway safety has been enhanced</a:t>
            </a:r>
          </a:p>
          <a:p>
            <a:pPr lvl="2"/>
            <a:r>
              <a:rPr lang="en-US" dirty="0"/>
              <a:t>Energy consumption has been reduced via the automated management of tunnel lighting and ventilation systems</a:t>
            </a:r>
          </a:p>
          <a:p>
            <a:pPr lvl="2"/>
            <a:r>
              <a:rPr lang="en-US" dirty="0"/>
              <a:t>A preventive maintenance system has been established based on the centralized real-time monitoring of installed equipment, decreasing maintenance costs</a:t>
            </a:r>
          </a:p>
          <a:p>
            <a:pPr lvl="2"/>
            <a:endParaRPr lang="en-US" dirty="0"/>
          </a:p>
          <a:p>
            <a:endParaRPr lang="en-US" dirty="0"/>
          </a:p>
        </p:txBody>
      </p:sp>
      <p:sp>
        <p:nvSpPr>
          <p:cNvPr id="9" name="Text Placeholder 8"/>
          <p:cNvSpPr>
            <a:spLocks noGrp="1"/>
          </p:cNvSpPr>
          <p:nvPr>
            <p:ph type="body" sz="quarter" idx="15"/>
          </p:nvPr>
        </p:nvSpPr>
        <p:spPr/>
        <p:txBody>
          <a:bodyPr/>
          <a:lstStyle/>
          <a:p>
            <a:r>
              <a:rPr lang="en-US" dirty="0"/>
              <a:t>SALT – </a:t>
            </a:r>
            <a:r>
              <a:rPr lang="en-US" dirty="0" err="1"/>
              <a:t>Societa</a:t>
            </a:r>
            <a:r>
              <a:rPr lang="en-US" dirty="0"/>
              <a:t>̀ Autostrada </a:t>
            </a:r>
            <a:r>
              <a:rPr lang="en-US" dirty="0" err="1"/>
              <a:t>Ligure</a:t>
            </a:r>
            <a:r>
              <a:rPr lang="en-US" dirty="0"/>
              <a:t> Toscana p.a. </a:t>
            </a:r>
            <a:r>
              <a:rPr lang="en-US" sz="1400" dirty="0">
                <a:solidFill>
                  <a:schemeClr val="accent2"/>
                </a:solidFill>
              </a:rPr>
              <a:t>Italy</a:t>
            </a:r>
          </a:p>
          <a:p>
            <a:endParaRPr lang="en-US" dirty="0"/>
          </a:p>
        </p:txBody>
      </p:sp>
      <p:sp>
        <p:nvSpPr>
          <p:cNvPr id="8" name="Text Placeholder 7"/>
          <p:cNvSpPr>
            <a:spLocks noGrp="1"/>
          </p:cNvSpPr>
          <p:nvPr>
            <p:ph type="body" sz="quarter" idx="16"/>
          </p:nvPr>
        </p:nvSpPr>
        <p:spPr/>
        <p:txBody>
          <a:bodyPr/>
          <a:lstStyle/>
          <a:p>
            <a:r>
              <a:rPr lang="en-US" dirty="0"/>
              <a:t>Industry: Infrastructure</a:t>
            </a:r>
          </a:p>
          <a:p>
            <a:r>
              <a:rPr lang="en-US" dirty="0"/>
              <a:t>Products: System Platform, Process Historian, InTouch HMI (Standard Edition)</a:t>
            </a:r>
          </a:p>
          <a:p>
            <a:r>
              <a:rPr lang="en-US" b="0" dirty="0">
                <a:solidFill>
                  <a:schemeClr val="tx1">
                    <a:lumMod val="65000"/>
                    <a:lumOff val="35000"/>
                  </a:schemeClr>
                </a:solidFill>
              </a:rPr>
              <a:t>“Adopting an industry-grade automation solution was the first step to the successful implementation of a project characterized by a large number of controls, and mostly, by the need to guarantee uninterrupted operation.”</a:t>
            </a:r>
          </a:p>
          <a:p>
            <a:r>
              <a:rPr lang="en-US" dirty="0" err="1"/>
              <a:t>Eraldo</a:t>
            </a:r>
            <a:r>
              <a:rPr lang="en-US" dirty="0"/>
              <a:t> Benedetto, </a:t>
            </a:r>
            <a:r>
              <a:rPr lang="en-US" b="0" dirty="0"/>
              <a:t>Automation Manager, Giordano &amp; C. S.p.A.</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1225" y="-6446"/>
            <a:ext cx="4532776" cy="2903014"/>
          </a:xfrm>
          <a:prstGeom prst="rect">
            <a:avLst/>
          </a:prstGeom>
        </p:spPr>
      </p:pic>
      <p:grpSp>
        <p:nvGrpSpPr>
          <p:cNvPr id="11" name="Group 10">
            <a:extLst>
              <a:ext uri="{FF2B5EF4-FFF2-40B4-BE49-F238E27FC236}">
                <a16:creationId xmlns:a16="http://schemas.microsoft.com/office/drawing/2014/main" xmlns="" id="{8AF24AB5-3D5D-0041-B39B-0246B38F5DC1}"/>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245258CE-6633-3447-B87A-EA0C75CEEAE5}"/>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EFD5748F-5F2B-3D46-B5EF-57DB029D2A4C}"/>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B886D076-34BE-CC4C-A5DC-3CD1BCF6C971}"/>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4" name="Slide Number Placeholder 3">
            <a:extLst>
              <a:ext uri="{FF2B5EF4-FFF2-40B4-BE49-F238E27FC236}">
                <a16:creationId xmlns:a16="http://schemas.microsoft.com/office/drawing/2014/main" xmlns="" id="{5B489831-50FF-7D4E-AAA7-A93B49A8F04A}"/>
              </a:ext>
            </a:extLst>
          </p:cNvPr>
          <p:cNvSpPr>
            <a:spLocks noGrp="1"/>
          </p:cNvSpPr>
          <p:nvPr>
            <p:ph type="sldNum" sz="quarter" idx="4"/>
          </p:nvPr>
        </p:nvSpPr>
        <p:spPr/>
        <p:txBody>
          <a:bodyPr/>
          <a:lstStyle/>
          <a:p>
            <a:r>
              <a:rPr lang="en-US"/>
              <a:t>Page </a:t>
            </a:r>
            <a:fld id="{5A9C12DC-491F-9444-86A2-13AC5C62A2FC}" type="slidenum">
              <a:rPr lang="en-US" smtClean="0"/>
              <a:pPr/>
              <a:t>39</a:t>
            </a:fld>
            <a:endParaRPr lang="en-US" dirty="0"/>
          </a:p>
        </p:txBody>
      </p:sp>
      <p:sp>
        <p:nvSpPr>
          <p:cNvPr id="7" name="Footer Placeholder 6">
            <a:extLst>
              <a:ext uri="{FF2B5EF4-FFF2-40B4-BE49-F238E27FC236}">
                <a16:creationId xmlns:a16="http://schemas.microsoft.com/office/drawing/2014/main" xmlns="" id="{BD7C8DB3-8821-DA4C-B7B3-3F47D659293C}"/>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hlinkClick r:id="rId4"/>
            <a:extLst>
              <a:ext uri="{FF2B5EF4-FFF2-40B4-BE49-F238E27FC236}">
                <a16:creationId xmlns:a16="http://schemas.microsoft.com/office/drawing/2014/main" xmlns="" id="{2909078B-D7F9-F24E-9618-23C72BCD9862}"/>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644401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xmlns="" id="{D0DF5F7E-5253-F040-9569-579A10DB0F19}"/>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p:pic>
      <p:sp>
        <p:nvSpPr>
          <p:cNvPr id="9" name="Content Placeholder 8"/>
          <p:cNvSpPr>
            <a:spLocks noGrp="1"/>
          </p:cNvSpPr>
          <p:nvPr>
            <p:ph sz="quarter" idx="11"/>
          </p:nvPr>
        </p:nvSpPr>
        <p:spPr/>
        <p:txBody>
          <a:bodyPr/>
          <a:lstStyle/>
          <a:p>
            <a:r>
              <a:rPr lang="en-US" sz="900" dirty="0"/>
              <a:t>Goals</a:t>
            </a:r>
          </a:p>
          <a:p>
            <a:pPr lvl="2"/>
            <a:r>
              <a:rPr lang="en-US" dirty="0"/>
              <a:t>Eliminate manual input of data</a:t>
            </a:r>
          </a:p>
          <a:p>
            <a:pPr lvl="2"/>
            <a:r>
              <a:rPr lang="en-US" dirty="0"/>
              <a:t>Visualize the overall manufacturing process</a:t>
            </a:r>
          </a:p>
          <a:p>
            <a:pPr lvl="2"/>
            <a:r>
              <a:rPr lang="en-US" dirty="0"/>
              <a:t>Accurately record all relevant manufacturing data</a:t>
            </a:r>
          </a:p>
          <a:p>
            <a:r>
              <a:rPr lang="en-US" sz="900" dirty="0"/>
              <a:t>Challenges</a:t>
            </a:r>
          </a:p>
          <a:p>
            <a:pPr lvl="2"/>
            <a:r>
              <a:rPr lang="en-US" dirty="0"/>
              <a:t>The business was not tracking data to ensure production efficiency and product quality</a:t>
            </a:r>
          </a:p>
          <a:p>
            <a:pPr lvl="2"/>
            <a:r>
              <a:rPr lang="en-US" dirty="0"/>
              <a:t>There was a lack of process consistency throughout the plants</a:t>
            </a:r>
          </a:p>
          <a:p>
            <a:r>
              <a:rPr lang="en-US" sz="900" dirty="0"/>
              <a:t>Results</a:t>
            </a:r>
          </a:p>
          <a:p>
            <a:pPr lvl="2"/>
            <a:r>
              <a:rPr lang="en-US" dirty="0"/>
              <a:t>The company achieved a savings of $500,000 in utilities and </a:t>
            </a:r>
            <a:br>
              <a:rPr lang="en-US" dirty="0"/>
            </a:br>
            <a:r>
              <a:rPr lang="en-US" dirty="0"/>
              <a:t>materials costs</a:t>
            </a:r>
          </a:p>
          <a:p>
            <a:pPr lvl="2"/>
            <a:r>
              <a:rPr lang="en-US" dirty="0"/>
              <a:t>More than $1 million in savings was achieved in maintenance costs</a:t>
            </a:r>
          </a:p>
          <a:p>
            <a:pPr lvl="2"/>
            <a:r>
              <a:rPr lang="en-US" dirty="0"/>
              <a:t>Avoided potential plant shutdowns which equates to a savings</a:t>
            </a:r>
            <a:br>
              <a:rPr lang="en-US" dirty="0"/>
            </a:br>
            <a:r>
              <a:rPr lang="en-US" dirty="0"/>
              <a:t>of  $2 million</a:t>
            </a:r>
          </a:p>
          <a:p>
            <a:pPr lvl="2"/>
            <a:r>
              <a:rPr lang="en-US" dirty="0"/>
              <a:t>Overall technology implementation took only 90 days</a:t>
            </a:r>
          </a:p>
          <a:p>
            <a:endParaRPr lang="en-US" dirty="0"/>
          </a:p>
        </p:txBody>
      </p:sp>
      <p:sp>
        <p:nvSpPr>
          <p:cNvPr id="19" name="Slide Number Placeholder 18">
            <a:extLst>
              <a:ext uri="{FF2B5EF4-FFF2-40B4-BE49-F238E27FC236}">
                <a16:creationId xmlns:a16="http://schemas.microsoft.com/office/drawing/2014/main" xmlns="" id="{D218603F-9D29-A149-8D0E-07F04FD7F10C}"/>
              </a:ext>
            </a:extLst>
          </p:cNvPr>
          <p:cNvSpPr>
            <a:spLocks noGrp="1"/>
          </p:cNvSpPr>
          <p:nvPr>
            <p:ph type="sldNum" sz="quarter" idx="4"/>
          </p:nvPr>
        </p:nvSpPr>
        <p:spPr/>
        <p:txBody>
          <a:bodyPr/>
          <a:lstStyle/>
          <a:p>
            <a:r>
              <a:rPr lang="en-US"/>
              <a:t>Page </a:t>
            </a:r>
            <a:fld id="{5A9C12DC-491F-9444-86A2-13AC5C62A2FC}" type="slidenum">
              <a:rPr lang="en-US" smtClean="0"/>
              <a:pPr/>
              <a:t>4</a:t>
            </a:fld>
            <a:endParaRPr lang="en-US" dirty="0"/>
          </a:p>
        </p:txBody>
      </p:sp>
      <p:sp>
        <p:nvSpPr>
          <p:cNvPr id="10" name="Text Placeholder 6"/>
          <p:cNvSpPr>
            <a:spLocks noGrp="1"/>
          </p:cNvSpPr>
          <p:nvPr>
            <p:ph type="body" sz="quarter" idx="15"/>
          </p:nvPr>
        </p:nvSpPr>
        <p:spPr/>
        <p:txBody>
          <a:bodyPr/>
          <a:lstStyle/>
          <a:p>
            <a:r>
              <a:rPr lang="en-US"/>
              <a:t>Ascend Performance Materials</a:t>
            </a:r>
          </a:p>
          <a:p>
            <a:pPr lvl="1"/>
            <a:r>
              <a:rPr lang="en-US"/>
              <a:t>Pensacola, Florida</a:t>
            </a:r>
            <a:endParaRPr lang="en-US" dirty="0"/>
          </a:p>
        </p:txBody>
      </p:sp>
      <p:sp>
        <p:nvSpPr>
          <p:cNvPr id="8" name="Text Placeholder 7"/>
          <p:cNvSpPr>
            <a:spLocks noGrp="1"/>
          </p:cNvSpPr>
          <p:nvPr>
            <p:ph type="body" sz="quarter" idx="16"/>
          </p:nvPr>
        </p:nvSpPr>
        <p:spPr/>
        <p:txBody>
          <a:bodyPr/>
          <a:lstStyle/>
          <a:p>
            <a:r>
              <a:rPr lang="en-US" dirty="0"/>
              <a:t>Industry: Chemicals</a:t>
            </a:r>
          </a:p>
          <a:p>
            <a:r>
              <a:rPr lang="en-US" dirty="0"/>
              <a:t>Products: Mobile Operator Rounds | Intelligence | Workflow Management</a:t>
            </a:r>
          </a:p>
          <a:p>
            <a:pPr lvl="1"/>
            <a:r>
              <a:rPr lang="en-US" dirty="0"/>
              <a:t>“We’ve found a great benefit in being able to maintain a core user group and consistency throughout the plants.”</a:t>
            </a:r>
          </a:p>
          <a:p>
            <a:r>
              <a:rPr lang="en-US" dirty="0"/>
              <a:t>Terry Unruh, PE Production and Maintenance, Ascend Performance Materials</a:t>
            </a:r>
          </a:p>
        </p:txBody>
      </p:sp>
      <p:grpSp>
        <p:nvGrpSpPr>
          <p:cNvPr id="27" name="Group 26">
            <a:extLst>
              <a:ext uri="{FF2B5EF4-FFF2-40B4-BE49-F238E27FC236}">
                <a16:creationId xmlns:a16="http://schemas.microsoft.com/office/drawing/2014/main" xmlns="" id="{10DF392C-F355-3E42-8820-E37865941309}"/>
              </a:ext>
            </a:extLst>
          </p:cNvPr>
          <p:cNvGrpSpPr/>
          <p:nvPr/>
        </p:nvGrpSpPr>
        <p:grpSpPr>
          <a:xfrm>
            <a:off x="4126955" y="474965"/>
            <a:ext cx="5264436" cy="2666894"/>
            <a:chOff x="4126955" y="474965"/>
            <a:chExt cx="5264436" cy="2666894"/>
          </a:xfrm>
        </p:grpSpPr>
        <p:sp>
          <p:nvSpPr>
            <p:cNvPr id="28" name="Isosceles Triangle 17">
              <a:extLst>
                <a:ext uri="{FF2B5EF4-FFF2-40B4-BE49-F238E27FC236}">
                  <a16:creationId xmlns:a16="http://schemas.microsoft.com/office/drawing/2014/main" xmlns="" id="{E4C079F1-9B05-534E-B7C6-35B55A050208}"/>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9" name="Isosceles Triangle 17">
              <a:extLst>
                <a:ext uri="{FF2B5EF4-FFF2-40B4-BE49-F238E27FC236}">
                  <a16:creationId xmlns:a16="http://schemas.microsoft.com/office/drawing/2014/main" xmlns="" id="{CD75F007-3533-9040-8A83-BB740285005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0" name="Isosceles Triangle 17">
              <a:extLst>
                <a:ext uri="{FF2B5EF4-FFF2-40B4-BE49-F238E27FC236}">
                  <a16:creationId xmlns:a16="http://schemas.microsoft.com/office/drawing/2014/main" xmlns="" id="{007E7679-A38C-4141-A6A4-CE1A77443F79}"/>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pic>
        <p:nvPicPr>
          <p:cNvPr id="37" name="Picture 36">
            <a:extLst>
              <a:ext uri="{FF2B5EF4-FFF2-40B4-BE49-F238E27FC236}">
                <a16:creationId xmlns:a16="http://schemas.microsoft.com/office/drawing/2014/main" xmlns="" id="{7BCC9345-FF80-DD4B-BBAF-A70CEAF670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413" y="843238"/>
            <a:ext cx="365760" cy="14631"/>
          </a:xfrm>
          <a:prstGeom prst="rect">
            <a:avLst/>
          </a:prstGeom>
        </p:spPr>
      </p:pic>
      <p:sp>
        <p:nvSpPr>
          <p:cNvPr id="26" name="Footer Placeholder 25">
            <a:extLst>
              <a:ext uri="{FF2B5EF4-FFF2-40B4-BE49-F238E27FC236}">
                <a16:creationId xmlns:a16="http://schemas.microsoft.com/office/drawing/2014/main" xmlns="" id="{3D419307-053B-0D43-9EF2-51188AC36F11}"/>
              </a:ext>
            </a:extLst>
          </p:cNvPr>
          <p:cNvSpPr>
            <a:spLocks noGrp="1"/>
          </p:cNvSpPr>
          <p:nvPr>
            <p:ph type="ftr" sz="quarter" idx="18"/>
          </p:nvPr>
        </p:nvSpPr>
        <p:spPr/>
        <p:txBody>
          <a:bodyPr/>
          <a:lstStyle/>
          <a:p>
            <a:r>
              <a:rPr lang="en-GB" dirty="0"/>
              <a:t>© 2018 AVEVA Group plc and its subsidiaries. All rights reserved.</a:t>
            </a:r>
          </a:p>
        </p:txBody>
      </p:sp>
      <p:sp>
        <p:nvSpPr>
          <p:cNvPr id="2" name="Rectangle 1">
            <a:hlinkClick r:id="rId5"/>
            <a:extLst>
              <a:ext uri="{FF2B5EF4-FFF2-40B4-BE49-F238E27FC236}">
                <a16:creationId xmlns:a16="http://schemas.microsoft.com/office/drawing/2014/main" xmlns="" id="{002026EC-6514-CC42-B094-1B932FFE573B}"/>
              </a:ext>
            </a:extLst>
          </p:cNvPr>
          <p:cNvSpPr/>
          <p:nvPr/>
        </p:nvSpPr>
        <p:spPr>
          <a:xfrm>
            <a:off x="4802345" y="4357189"/>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3562327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19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0" y="0"/>
            <a:ext cx="4577717" cy="2906262"/>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Ensure the highest safety levels through the deployment of a maintenance and infrastructure management system for the A32 Highway and Tunnel </a:t>
            </a:r>
          </a:p>
          <a:p>
            <a:r>
              <a:rPr lang="en-US" sz="900" dirty="0"/>
              <a:t>Challenges </a:t>
            </a:r>
          </a:p>
          <a:p>
            <a:pPr lvl="2"/>
            <a:r>
              <a:rPr lang="en-US" dirty="0"/>
              <a:t>Limit maintenance costs while ensuring maximum safety </a:t>
            </a:r>
          </a:p>
          <a:p>
            <a:r>
              <a:rPr lang="en-US" sz="900" dirty="0"/>
              <a:t>Results </a:t>
            </a:r>
          </a:p>
          <a:p>
            <a:pPr lvl="2"/>
            <a:r>
              <a:rPr lang="en-US" dirty="0"/>
              <a:t>Reduced maintenance and energy consumption of the tunnel lighting and ventilation systems </a:t>
            </a:r>
          </a:p>
          <a:p>
            <a:pPr lvl="2"/>
            <a:r>
              <a:rPr lang="en-US" dirty="0"/>
              <a:t>Deployment of a fire-fighting system meeting the highest</a:t>
            </a:r>
            <a:br>
              <a:rPr lang="en-US" dirty="0"/>
            </a:br>
            <a:r>
              <a:rPr lang="en-US" dirty="0"/>
              <a:t>safety standards </a:t>
            </a:r>
          </a:p>
        </p:txBody>
      </p:sp>
      <p:sp>
        <p:nvSpPr>
          <p:cNvPr id="7" name="Text Placeholder 6"/>
          <p:cNvSpPr>
            <a:spLocks noGrp="1"/>
          </p:cNvSpPr>
          <p:nvPr>
            <p:ph type="body" sz="quarter" idx="15"/>
          </p:nvPr>
        </p:nvSpPr>
        <p:spPr/>
        <p:txBody>
          <a:bodyPr/>
          <a:lstStyle/>
          <a:p>
            <a:r>
              <a:rPr lang="en-US" dirty="0" err="1"/>
              <a:t>Tecnositaf</a:t>
            </a:r>
            <a:r>
              <a:rPr lang="en-US" dirty="0"/>
              <a:t> S.p.A.</a:t>
            </a:r>
            <a:br>
              <a:rPr lang="en-US" dirty="0"/>
            </a:br>
            <a:r>
              <a:rPr lang="en-US" dirty="0" err="1"/>
              <a:t>Bussoleno</a:t>
            </a:r>
            <a:r>
              <a:rPr lang="en-US" dirty="0"/>
              <a:t>, </a:t>
            </a:r>
            <a:r>
              <a:rPr lang="en-US" sz="1400" dirty="0">
                <a:solidFill>
                  <a:schemeClr val="accent2"/>
                </a:solidFill>
              </a:rPr>
              <a:t>Italy</a:t>
            </a:r>
          </a:p>
        </p:txBody>
      </p:sp>
      <p:sp>
        <p:nvSpPr>
          <p:cNvPr id="8" name="Text Placeholder 7"/>
          <p:cNvSpPr>
            <a:spLocks noGrp="1"/>
          </p:cNvSpPr>
          <p:nvPr>
            <p:ph type="body" sz="quarter" idx="16"/>
          </p:nvPr>
        </p:nvSpPr>
        <p:spPr/>
        <p:txBody>
          <a:bodyPr/>
          <a:lstStyle/>
          <a:p>
            <a:r>
              <a:rPr lang="en-US" dirty="0"/>
              <a:t>Industry: Infrastructure</a:t>
            </a:r>
          </a:p>
          <a:p>
            <a:r>
              <a:rPr lang="en-US" dirty="0"/>
              <a:t>Products: System Platform, Process Historian, InTouch HMI (Standard Edition)</a:t>
            </a:r>
          </a:p>
          <a:p>
            <a:r>
              <a:rPr lang="en-US" b="0" dirty="0">
                <a:solidFill>
                  <a:schemeClr val="tx1">
                    <a:lumMod val="65000"/>
                    <a:lumOff val="35000"/>
                  </a:schemeClr>
                </a:solidFill>
              </a:rPr>
              <a:t>“We invested in the deployment of the most modern safety systems available on the market today, developing solutions enabling us to go far beyond international standards.” </a:t>
            </a:r>
          </a:p>
          <a:p>
            <a:r>
              <a:rPr lang="en-US" dirty="0"/>
              <a:t>Giuseppe Celia </a:t>
            </a:r>
            <a:r>
              <a:rPr lang="en-US" dirty="0" err="1"/>
              <a:t>Magno</a:t>
            </a:r>
            <a:r>
              <a:rPr lang="en-US" dirty="0"/>
              <a:t>, </a:t>
            </a:r>
            <a:r>
              <a:rPr lang="en-US" b="0" dirty="0"/>
              <a:t>Sales and Quality Manager</a:t>
            </a:r>
          </a:p>
        </p:txBody>
      </p:sp>
      <p:grpSp>
        <p:nvGrpSpPr>
          <p:cNvPr id="10" name="Group 9">
            <a:extLst>
              <a:ext uri="{FF2B5EF4-FFF2-40B4-BE49-F238E27FC236}">
                <a16:creationId xmlns:a16="http://schemas.microsoft.com/office/drawing/2014/main" xmlns="" id="{D91C0B71-B67F-A849-83E0-C09DF506F0BD}"/>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2F9140A5-206B-A044-8276-DBE2E8E2652E}"/>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E45690E8-0426-1A4C-AED9-9408C9C77BEC}"/>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96DBE806-38A8-164F-B325-24D39B3CC0F1}"/>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886A0485-CB1F-AA4D-B4A2-D105DA1FCD6E}"/>
              </a:ext>
            </a:extLst>
          </p:cNvPr>
          <p:cNvSpPr>
            <a:spLocks noGrp="1"/>
          </p:cNvSpPr>
          <p:nvPr>
            <p:ph type="sldNum" sz="quarter" idx="4"/>
          </p:nvPr>
        </p:nvSpPr>
        <p:spPr/>
        <p:txBody>
          <a:bodyPr/>
          <a:lstStyle/>
          <a:p>
            <a:r>
              <a:rPr lang="en-US"/>
              <a:t>Page </a:t>
            </a:r>
            <a:fld id="{5A9C12DC-491F-9444-86A2-13AC5C62A2FC}" type="slidenum">
              <a:rPr lang="en-US" smtClean="0"/>
              <a:pPr/>
              <a:t>40</a:t>
            </a:fld>
            <a:endParaRPr lang="en-US" dirty="0"/>
          </a:p>
        </p:txBody>
      </p:sp>
      <p:sp>
        <p:nvSpPr>
          <p:cNvPr id="9" name="Footer Placeholder 8">
            <a:extLst>
              <a:ext uri="{FF2B5EF4-FFF2-40B4-BE49-F238E27FC236}">
                <a16:creationId xmlns:a16="http://schemas.microsoft.com/office/drawing/2014/main" xmlns="" id="{3B3698A5-B604-C94F-ABDB-D964FFA1D6E9}"/>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hlinkClick r:id="rId4"/>
            <a:extLst>
              <a:ext uri="{FF2B5EF4-FFF2-40B4-BE49-F238E27FC236}">
                <a16:creationId xmlns:a16="http://schemas.microsoft.com/office/drawing/2014/main" xmlns="" id="{6D3CDB62-C13F-0142-BF6F-B7B5AA5420BC}"/>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2119911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1264"/>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71" y="460"/>
            <a:ext cx="4577717" cy="2903845"/>
          </a:xfrm>
          <a:prstGeom prst="rect">
            <a:avLst/>
          </a:prstGeom>
          <a:noFill/>
          <a:ln>
            <a:noFill/>
          </a:ln>
        </p:spPr>
      </p:pic>
      <p:sp>
        <p:nvSpPr>
          <p:cNvPr id="4" name="Content Placeholder 3"/>
          <p:cNvSpPr>
            <a:spLocks noGrp="1"/>
          </p:cNvSpPr>
          <p:nvPr>
            <p:ph sz="quarter" idx="11"/>
          </p:nvPr>
        </p:nvSpPr>
        <p:spPr>
          <a:xfrm>
            <a:off x="252412" y="1050317"/>
            <a:ext cx="4243387" cy="3418927"/>
          </a:xfrm>
        </p:spPr>
        <p:txBody>
          <a:bodyPr/>
          <a:lstStyle/>
          <a:p>
            <a:r>
              <a:rPr lang="en-US" sz="900" dirty="0"/>
              <a:t>Goals</a:t>
            </a:r>
          </a:p>
          <a:p>
            <a:pPr lvl="2">
              <a:lnSpc>
                <a:spcPct val="100000"/>
              </a:lnSpc>
            </a:pPr>
            <a:r>
              <a:rPr lang="en-US" dirty="0"/>
              <a:t>A highly scalable system was needed so that Transnet could more </a:t>
            </a:r>
            <a:br>
              <a:rPr lang="en-US" dirty="0"/>
            </a:br>
            <a:r>
              <a:rPr lang="en-US" dirty="0"/>
              <a:t>effectively track material locations and keep pace with the rapid expansion </a:t>
            </a:r>
            <a:br>
              <a:rPr lang="en-US" dirty="0"/>
            </a:br>
            <a:r>
              <a:rPr lang="en-US" dirty="0"/>
              <a:t>of port operations </a:t>
            </a:r>
          </a:p>
          <a:p>
            <a:pPr lvl="2">
              <a:lnSpc>
                <a:spcPct val="100000"/>
              </a:lnSpc>
            </a:pPr>
            <a:r>
              <a:rPr lang="en-US" dirty="0"/>
              <a:t>Enhance its current routing system so that vital tracking information could be provided to mining companies on demand </a:t>
            </a:r>
          </a:p>
          <a:p>
            <a:r>
              <a:rPr lang="en-US" sz="900" dirty="0"/>
              <a:t>Challenges</a:t>
            </a:r>
          </a:p>
          <a:p>
            <a:pPr lvl="2">
              <a:lnSpc>
                <a:spcPct val="100000"/>
              </a:lnSpc>
            </a:pPr>
            <a:r>
              <a:rPr lang="en-US" dirty="0"/>
              <a:t>Simplifying complex tasks performed by operations personnel was viewed as </a:t>
            </a:r>
            <a:br>
              <a:rPr lang="en-US" dirty="0"/>
            </a:br>
            <a:r>
              <a:rPr lang="en-US" dirty="0"/>
              <a:t>a significant impediment to business expansion </a:t>
            </a:r>
          </a:p>
          <a:p>
            <a:pPr lvl="2">
              <a:lnSpc>
                <a:spcPct val="100000"/>
              </a:lnSpc>
            </a:pPr>
            <a:r>
              <a:rPr lang="en-US" dirty="0"/>
              <a:t>Integrating the complex conveyor routing network with the port’s material tracking system was considered to be a difficult process </a:t>
            </a:r>
          </a:p>
          <a:p>
            <a:r>
              <a:rPr lang="en-US" sz="900" dirty="0"/>
              <a:t>Results</a:t>
            </a:r>
          </a:p>
          <a:p>
            <a:pPr lvl="2">
              <a:lnSpc>
                <a:spcPct val="100000"/>
              </a:lnSpc>
            </a:pPr>
            <a:r>
              <a:rPr lang="en-US" dirty="0"/>
              <a:t>Wonderware InTouch HMI successfully provided a dynamic, user-friendly routing system that easily integrated with existing platforms </a:t>
            </a:r>
          </a:p>
          <a:p>
            <a:pPr lvl="2">
              <a:lnSpc>
                <a:spcPct val="100000"/>
              </a:lnSpc>
            </a:pPr>
            <a:r>
              <a:rPr lang="en-US" dirty="0"/>
              <a:t>Transnet was able to eliminate invalid route selections and increase iron ore shipments to 80 million tons annually </a:t>
            </a:r>
          </a:p>
          <a:p>
            <a:pPr lvl="2">
              <a:lnSpc>
                <a:spcPct val="100000"/>
              </a:lnSpc>
            </a:pPr>
            <a:r>
              <a:rPr lang="en-US" dirty="0"/>
              <a:t>Operations management can check the delivery status of iron ore orders in </a:t>
            </a:r>
            <a:br>
              <a:rPr lang="en-US" dirty="0"/>
            </a:br>
            <a:r>
              <a:rPr lang="en-US" dirty="0"/>
              <a:t>real-time and update mining company status requests </a:t>
            </a:r>
          </a:p>
          <a:p>
            <a:pPr lvl="2">
              <a:lnSpc>
                <a:spcPct val="100000"/>
              </a:lnSpc>
            </a:pPr>
            <a:r>
              <a:rPr lang="en-US" dirty="0"/>
              <a:t>The system is able to handle potential emergency events </a:t>
            </a:r>
          </a:p>
          <a:p>
            <a:pPr lvl="2">
              <a:lnSpc>
                <a:spcPct val="100000"/>
              </a:lnSpc>
            </a:pPr>
            <a:r>
              <a:rPr lang="en-US" dirty="0"/>
              <a:t>AVEVA delivered a highly scalable and flexible solution which allows for expansion </a:t>
            </a:r>
          </a:p>
          <a:p>
            <a:pPr lvl="2">
              <a:lnSpc>
                <a:spcPct val="100000"/>
              </a:lnSpc>
            </a:pPr>
            <a:endParaRPr lang="en-US" sz="800" dirty="0"/>
          </a:p>
        </p:txBody>
      </p:sp>
      <p:sp>
        <p:nvSpPr>
          <p:cNvPr id="7" name="Text Placeholder 6"/>
          <p:cNvSpPr>
            <a:spLocks noGrp="1"/>
          </p:cNvSpPr>
          <p:nvPr>
            <p:ph type="body" sz="quarter" idx="15"/>
          </p:nvPr>
        </p:nvSpPr>
        <p:spPr/>
        <p:txBody>
          <a:bodyPr/>
          <a:lstStyle/>
          <a:p>
            <a:r>
              <a:rPr lang="en-US" dirty="0"/>
              <a:t>Transnet </a:t>
            </a:r>
            <a:r>
              <a:rPr lang="en-US" dirty="0" err="1"/>
              <a:t>Saldhana</a:t>
            </a:r>
            <a:r>
              <a:rPr lang="en-US" dirty="0"/>
              <a:t> Bay</a:t>
            </a:r>
          </a:p>
          <a:p>
            <a:r>
              <a:rPr lang="en-US" sz="1400" dirty="0">
                <a:solidFill>
                  <a:schemeClr val="accent2"/>
                </a:solidFill>
              </a:rPr>
              <a:t>South Africa</a:t>
            </a:r>
          </a:p>
          <a:p>
            <a:endParaRPr lang="en-US" dirty="0"/>
          </a:p>
        </p:txBody>
      </p:sp>
      <p:sp>
        <p:nvSpPr>
          <p:cNvPr id="8" name="Text Placeholder 7"/>
          <p:cNvSpPr>
            <a:spLocks noGrp="1"/>
          </p:cNvSpPr>
          <p:nvPr>
            <p:ph type="body" sz="quarter" idx="16"/>
          </p:nvPr>
        </p:nvSpPr>
        <p:spPr/>
        <p:txBody>
          <a:bodyPr/>
          <a:lstStyle/>
          <a:p>
            <a:r>
              <a:rPr lang="en-US" dirty="0"/>
              <a:t>Industry: Infrastructure</a:t>
            </a:r>
          </a:p>
          <a:p>
            <a:r>
              <a:rPr lang="en-US" dirty="0"/>
              <a:t>Products: System Platform, Process Historian, InTouch HMI (Standard Edition)</a:t>
            </a:r>
          </a:p>
          <a:p>
            <a:r>
              <a:rPr lang="en-US" b="0" dirty="0">
                <a:solidFill>
                  <a:schemeClr val="tx1">
                    <a:lumMod val="65000"/>
                    <a:lumOff val="35000"/>
                  </a:schemeClr>
                </a:solidFill>
              </a:rPr>
              <a:t>“The Wonderware-based system is just like using a GPS system. You simply enter the location of the starting point and then the destination, and the application finds the shortest route. It’s so much better than all the buttons we had to push previously in order to search through and find a suitable route for shipping the iron ore.” </a:t>
            </a:r>
          </a:p>
          <a:p>
            <a:r>
              <a:rPr lang="en-US" dirty="0" err="1"/>
              <a:t>Adenaan</a:t>
            </a:r>
            <a:r>
              <a:rPr lang="en-US" dirty="0"/>
              <a:t> </a:t>
            </a:r>
            <a:r>
              <a:rPr lang="en-US" dirty="0" err="1"/>
              <a:t>Jassiem</a:t>
            </a:r>
            <a:r>
              <a:rPr lang="en-US" dirty="0"/>
              <a:t>, </a:t>
            </a:r>
            <a:r>
              <a:rPr lang="en-US" b="0" dirty="0"/>
              <a:t>Control System Engineer </a:t>
            </a:r>
            <a:endParaRPr lang="en-US" dirty="0"/>
          </a:p>
          <a:p>
            <a:endParaRPr lang="en-US" dirty="0"/>
          </a:p>
        </p:txBody>
      </p:sp>
      <p:grpSp>
        <p:nvGrpSpPr>
          <p:cNvPr id="11" name="Group 10">
            <a:extLst>
              <a:ext uri="{FF2B5EF4-FFF2-40B4-BE49-F238E27FC236}">
                <a16:creationId xmlns:a16="http://schemas.microsoft.com/office/drawing/2014/main" xmlns="" id="{25CEF916-71FA-3A47-95D5-EDA865346D63}"/>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62FDD51D-CA19-5C46-8BC9-70F638110190}"/>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D1E8BC69-8256-D54C-AB66-70EB17BE33E5}"/>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412FD621-E0F2-DB4E-A8C9-02E2FFBA8D61}"/>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FF6CF3F3-0CA9-6C4B-AF7A-5B20C7DF874E}"/>
              </a:ext>
            </a:extLst>
          </p:cNvPr>
          <p:cNvSpPr>
            <a:spLocks noGrp="1"/>
          </p:cNvSpPr>
          <p:nvPr>
            <p:ph type="sldNum" sz="quarter" idx="4"/>
          </p:nvPr>
        </p:nvSpPr>
        <p:spPr/>
        <p:txBody>
          <a:bodyPr/>
          <a:lstStyle/>
          <a:p>
            <a:r>
              <a:rPr lang="en-US"/>
              <a:t>Page </a:t>
            </a:r>
            <a:fld id="{5A9C12DC-491F-9444-86A2-13AC5C62A2FC}" type="slidenum">
              <a:rPr lang="en-US" smtClean="0"/>
              <a:pPr/>
              <a:t>41</a:t>
            </a:fld>
            <a:endParaRPr lang="en-US" dirty="0"/>
          </a:p>
        </p:txBody>
      </p:sp>
      <p:sp>
        <p:nvSpPr>
          <p:cNvPr id="10" name="Footer Placeholder 9">
            <a:extLst>
              <a:ext uri="{FF2B5EF4-FFF2-40B4-BE49-F238E27FC236}">
                <a16:creationId xmlns:a16="http://schemas.microsoft.com/office/drawing/2014/main" xmlns="" id="{3E3135A7-E7B0-6D43-8C51-1131D7D8F353}"/>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5256560C-D123-B047-9D50-031086FA73A7}"/>
              </a:ext>
            </a:extLst>
          </p:cNvPr>
          <p:cNvSpPr/>
          <p:nvPr/>
        </p:nvSpPr>
        <p:spPr>
          <a:xfrm>
            <a:off x="4802345" y="481950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8242811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3271" y="-40126"/>
            <a:ext cx="4645029" cy="2946544"/>
          </a:xfrm>
          <a:prstGeom prst="rect">
            <a:avLst/>
          </a:prstGeom>
        </p:spPr>
      </p:pic>
      <p:sp>
        <p:nvSpPr>
          <p:cNvPr id="4" name="Content Placeholder 3"/>
          <p:cNvSpPr>
            <a:spLocks noGrp="1"/>
          </p:cNvSpPr>
          <p:nvPr>
            <p:ph sz="quarter" idx="11"/>
          </p:nvPr>
        </p:nvSpPr>
        <p:spPr/>
        <p:txBody>
          <a:bodyPr/>
          <a:lstStyle/>
          <a:p>
            <a:pPr>
              <a:lnSpc>
                <a:spcPts val="1100"/>
              </a:lnSpc>
              <a:spcAft>
                <a:spcPts val="200"/>
              </a:spcAft>
            </a:pPr>
            <a:r>
              <a:rPr lang="en-US" sz="900" dirty="0"/>
              <a:t>Goals</a:t>
            </a:r>
          </a:p>
          <a:p>
            <a:pPr lvl="2">
              <a:lnSpc>
                <a:spcPts val="1100"/>
              </a:lnSpc>
              <a:spcAft>
                <a:spcPts val="200"/>
              </a:spcAft>
            </a:pPr>
            <a:r>
              <a:rPr lang="en-US" dirty="0"/>
              <a:t>Development of a centralized building automation system interacting with heterogeneous equipment</a:t>
            </a:r>
          </a:p>
          <a:p>
            <a:pPr lvl="2">
              <a:lnSpc>
                <a:spcPts val="1100"/>
              </a:lnSpc>
              <a:spcAft>
                <a:spcPts val="200"/>
              </a:spcAft>
            </a:pPr>
            <a:r>
              <a:rPr lang="en-US" dirty="0"/>
              <a:t>Easily access equipment’s technical data entered in an asset data management program</a:t>
            </a:r>
          </a:p>
          <a:p>
            <a:pPr lvl="2">
              <a:lnSpc>
                <a:spcPts val="1100"/>
              </a:lnSpc>
              <a:spcAft>
                <a:spcPts val="200"/>
              </a:spcAft>
            </a:pPr>
            <a:r>
              <a:rPr lang="en-US" dirty="0"/>
              <a:t>Exchange data with other application software simply</a:t>
            </a:r>
          </a:p>
          <a:p>
            <a:pPr>
              <a:lnSpc>
                <a:spcPts val="1100"/>
              </a:lnSpc>
              <a:spcAft>
                <a:spcPts val="200"/>
              </a:spcAft>
            </a:pPr>
            <a:r>
              <a:rPr lang="en-US" sz="900" dirty="0"/>
              <a:t>Challenges</a:t>
            </a:r>
          </a:p>
          <a:p>
            <a:pPr lvl="2">
              <a:lnSpc>
                <a:spcPts val="1100"/>
              </a:lnSpc>
              <a:spcAft>
                <a:spcPts val="200"/>
              </a:spcAft>
            </a:pPr>
            <a:r>
              <a:rPr lang="en-US" dirty="0"/>
              <a:t>The standards for the supervisory application needed to be defined</a:t>
            </a:r>
          </a:p>
          <a:p>
            <a:pPr lvl="2">
              <a:lnSpc>
                <a:spcPts val="1100"/>
              </a:lnSpc>
              <a:spcAft>
                <a:spcPts val="200"/>
              </a:spcAft>
            </a:pPr>
            <a:r>
              <a:rPr lang="en-US" dirty="0"/>
              <a:t>Importing of the System Platform directory structure for the installations and equipment's identified in the asset data management program needs to be executed without any losses.</a:t>
            </a:r>
          </a:p>
          <a:p>
            <a:pPr>
              <a:lnSpc>
                <a:spcPts val="1100"/>
              </a:lnSpc>
              <a:spcAft>
                <a:spcPts val="200"/>
              </a:spcAft>
            </a:pPr>
            <a:r>
              <a:rPr lang="en-US" sz="900" dirty="0"/>
              <a:t>Results</a:t>
            </a:r>
          </a:p>
          <a:p>
            <a:pPr lvl="2">
              <a:lnSpc>
                <a:spcPts val="1100"/>
              </a:lnSpc>
              <a:spcAft>
                <a:spcPts val="200"/>
              </a:spcAft>
            </a:pPr>
            <a:r>
              <a:rPr lang="en-US" dirty="0"/>
              <a:t>Simplified creation of the supervisory system based on the asset data management program</a:t>
            </a:r>
          </a:p>
          <a:p>
            <a:pPr lvl="2">
              <a:lnSpc>
                <a:spcPts val="1100"/>
              </a:lnSpc>
              <a:spcAft>
                <a:spcPts val="200"/>
              </a:spcAft>
            </a:pPr>
            <a:r>
              <a:rPr lang="en-US" dirty="0"/>
              <a:t>Better visibility and control of installations based on centralized technical data</a:t>
            </a:r>
          </a:p>
          <a:p>
            <a:pPr lvl="2">
              <a:lnSpc>
                <a:spcPts val="1100"/>
              </a:lnSpc>
              <a:spcAft>
                <a:spcPts val="200"/>
              </a:spcAft>
            </a:pPr>
            <a:r>
              <a:rPr lang="en-US" dirty="0"/>
              <a:t>A functional library and standard graphic created for all of the equipment’s being controlled</a:t>
            </a:r>
          </a:p>
          <a:p>
            <a:pPr lvl="2">
              <a:lnSpc>
                <a:spcPts val="1100"/>
              </a:lnSpc>
              <a:spcAft>
                <a:spcPts val="200"/>
              </a:spcAft>
            </a:pPr>
            <a:r>
              <a:rPr lang="en-US" dirty="0"/>
              <a:t>Implementation of a technical software platform capable of meeting future needs</a:t>
            </a:r>
          </a:p>
          <a:p>
            <a:pPr lvl="2">
              <a:lnSpc>
                <a:spcPts val="1100"/>
              </a:lnSpc>
              <a:spcAft>
                <a:spcPts val="200"/>
              </a:spcAft>
            </a:pPr>
            <a:endParaRPr lang="en-US" dirty="0"/>
          </a:p>
        </p:txBody>
      </p:sp>
      <p:sp>
        <p:nvSpPr>
          <p:cNvPr id="7" name="Text Placeholder 6"/>
          <p:cNvSpPr>
            <a:spLocks noGrp="1"/>
          </p:cNvSpPr>
          <p:nvPr>
            <p:ph type="body" sz="quarter" idx="15"/>
          </p:nvPr>
        </p:nvSpPr>
        <p:spPr/>
        <p:txBody>
          <a:bodyPr/>
          <a:lstStyle/>
          <a:p>
            <a:r>
              <a:rPr lang="en-US" dirty="0" err="1"/>
              <a:t>Universite</a:t>
            </a:r>
            <a:r>
              <a:rPr lang="en-US" dirty="0"/>
              <a:t>́ de Strasbourg</a:t>
            </a:r>
          </a:p>
          <a:p>
            <a:r>
              <a:rPr lang="en-US" sz="1400" dirty="0">
                <a:solidFill>
                  <a:schemeClr val="accent2"/>
                </a:solidFill>
              </a:rPr>
              <a:t>France</a:t>
            </a:r>
          </a:p>
          <a:p>
            <a:endParaRPr lang="en-US" dirty="0"/>
          </a:p>
        </p:txBody>
      </p:sp>
      <p:sp>
        <p:nvSpPr>
          <p:cNvPr id="8" name="Text Placeholder 7"/>
          <p:cNvSpPr>
            <a:spLocks noGrp="1"/>
          </p:cNvSpPr>
          <p:nvPr>
            <p:ph type="body" sz="quarter" idx="16"/>
          </p:nvPr>
        </p:nvSpPr>
        <p:spPr/>
        <p:txBody>
          <a:bodyPr/>
          <a:lstStyle/>
          <a:p>
            <a:r>
              <a:rPr lang="en-US" dirty="0"/>
              <a:t>Industry: Infrastructure</a:t>
            </a:r>
          </a:p>
          <a:p>
            <a:r>
              <a:rPr lang="en-US" dirty="0"/>
              <a:t>Products: InTouch HMI  (Standard Edition)</a:t>
            </a:r>
          </a:p>
          <a:p>
            <a:r>
              <a:rPr lang="en-US" b="0" dirty="0">
                <a:solidFill>
                  <a:schemeClr val="tx1">
                    <a:lumMod val="65000"/>
                    <a:lumOff val="35000"/>
                  </a:schemeClr>
                </a:solidFill>
              </a:rPr>
              <a:t>“We chose the System Platform to provide a building management system for the equipment in our 140 buildings. “The originality of this application lies in the automatic transfer of the information entered in an asset data management program to the System Platform.”</a:t>
            </a:r>
            <a:endParaRPr lang="en-US" dirty="0"/>
          </a:p>
          <a:p>
            <a:r>
              <a:rPr lang="en-US" dirty="0"/>
              <a:t>Damien Bertrand, </a:t>
            </a:r>
            <a:r>
              <a:rPr lang="en-US" b="0" dirty="0"/>
              <a:t>Manager of the Energy Department</a:t>
            </a:r>
          </a:p>
          <a:p>
            <a:endParaRPr lang="en-US" dirty="0"/>
          </a:p>
          <a:p>
            <a:endParaRPr lang="en-US" dirty="0"/>
          </a:p>
        </p:txBody>
      </p:sp>
      <p:grpSp>
        <p:nvGrpSpPr>
          <p:cNvPr id="11" name="Group 10">
            <a:extLst>
              <a:ext uri="{FF2B5EF4-FFF2-40B4-BE49-F238E27FC236}">
                <a16:creationId xmlns:a16="http://schemas.microsoft.com/office/drawing/2014/main" xmlns="" id="{2349DDDD-0205-4A44-9F01-4D86724AEE9D}"/>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AC0EA3D-25A2-5C49-8B10-2FFD2C2E910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51F8B1BE-6ED2-2444-916B-A0CFF9AD6C67}"/>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A904F697-DF4D-874C-92A0-7F98C24C91FB}"/>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1558C913-BA18-A741-928A-85229F0BAD7A}"/>
              </a:ext>
            </a:extLst>
          </p:cNvPr>
          <p:cNvSpPr>
            <a:spLocks noGrp="1"/>
          </p:cNvSpPr>
          <p:nvPr>
            <p:ph type="sldNum" sz="quarter" idx="4"/>
          </p:nvPr>
        </p:nvSpPr>
        <p:spPr/>
        <p:txBody>
          <a:bodyPr/>
          <a:lstStyle/>
          <a:p>
            <a:r>
              <a:rPr lang="en-US"/>
              <a:t>Page </a:t>
            </a:r>
            <a:fld id="{5A9C12DC-491F-9444-86A2-13AC5C62A2FC}" type="slidenum">
              <a:rPr lang="en-US" smtClean="0"/>
              <a:pPr/>
              <a:t>42</a:t>
            </a:fld>
            <a:endParaRPr lang="en-US" dirty="0"/>
          </a:p>
        </p:txBody>
      </p:sp>
      <p:sp>
        <p:nvSpPr>
          <p:cNvPr id="9" name="Footer Placeholder 8">
            <a:extLst>
              <a:ext uri="{FF2B5EF4-FFF2-40B4-BE49-F238E27FC236}">
                <a16:creationId xmlns:a16="http://schemas.microsoft.com/office/drawing/2014/main" xmlns="" id="{4EAC2465-A80C-2345-9B5B-92A7E25D5CD3}"/>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hlinkClick r:id="rId4"/>
            <a:extLst>
              <a:ext uri="{FF2B5EF4-FFF2-40B4-BE49-F238E27FC236}">
                <a16:creationId xmlns:a16="http://schemas.microsoft.com/office/drawing/2014/main" xmlns="" id="{9389AF27-A21A-DA40-BCCF-2AB0F71B85F6}"/>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1211531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363"/>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1224" y="-6051"/>
            <a:ext cx="4534072" cy="2903844"/>
          </a:xfrm>
          <a:prstGeom prst="rect">
            <a:avLst/>
          </a:prstGeom>
          <a:noFill/>
          <a:ln>
            <a:noFill/>
          </a:ln>
        </p:spPr>
      </p:pic>
      <p:sp>
        <p:nvSpPr>
          <p:cNvPr id="4" name="Content Placeholder 3"/>
          <p:cNvSpPr>
            <a:spLocks noGrp="1"/>
          </p:cNvSpPr>
          <p:nvPr>
            <p:ph sz="quarter" idx="11"/>
          </p:nvPr>
        </p:nvSpPr>
        <p:spPr/>
        <p:txBody>
          <a:bodyPr/>
          <a:lstStyle/>
          <a:p>
            <a:r>
              <a:rPr lang="en-US" sz="900" dirty="0"/>
              <a:t>Goals</a:t>
            </a:r>
          </a:p>
          <a:p>
            <a:pPr lvl="2">
              <a:lnSpc>
                <a:spcPct val="100000"/>
              </a:lnSpc>
            </a:pPr>
            <a:r>
              <a:rPr lang="en-US" dirty="0"/>
              <a:t> Provide uninterrupted power to the entire resort complex</a:t>
            </a:r>
          </a:p>
          <a:p>
            <a:pPr lvl="2">
              <a:lnSpc>
                <a:spcPct val="100000"/>
              </a:lnSpc>
            </a:pPr>
            <a:r>
              <a:rPr lang="en-US" dirty="0"/>
              <a:t> Maximize the efficiency of widespread equipment and workforce</a:t>
            </a:r>
          </a:p>
          <a:p>
            <a:pPr lvl="2">
              <a:lnSpc>
                <a:spcPct val="100000"/>
              </a:lnSpc>
            </a:pPr>
            <a:r>
              <a:rPr lang="en-US" dirty="0"/>
              <a:t> Enable flexibility and adaptability to accommodate rapid growth</a:t>
            </a:r>
          </a:p>
          <a:p>
            <a:r>
              <a:rPr lang="en-US" sz="900" dirty="0"/>
              <a:t>Challenges</a:t>
            </a:r>
          </a:p>
          <a:p>
            <a:pPr lvl="2">
              <a:lnSpc>
                <a:spcPct val="100000"/>
              </a:lnSpc>
            </a:pPr>
            <a:r>
              <a:rPr lang="en-US" dirty="0"/>
              <a:t> Biggest hotel and resort in the world covering 67 acres and 14 million square feet</a:t>
            </a:r>
          </a:p>
          <a:p>
            <a:pPr lvl="2">
              <a:lnSpc>
                <a:spcPct val="100000"/>
              </a:lnSpc>
            </a:pPr>
            <a:r>
              <a:rPr lang="en-US" dirty="0"/>
              <a:t> 66 substations, 62 PLCs and staff are spread out over a large area</a:t>
            </a:r>
          </a:p>
          <a:p>
            <a:pPr lvl="2">
              <a:lnSpc>
                <a:spcPct val="100000"/>
              </a:lnSpc>
            </a:pPr>
            <a:r>
              <a:rPr lang="en-US" dirty="0"/>
              <a:t>Any disruption of power can result in loss of clientele and revenue</a:t>
            </a:r>
          </a:p>
          <a:p>
            <a:r>
              <a:rPr lang="en-US" sz="900" dirty="0"/>
              <a:t>Results</a:t>
            </a:r>
          </a:p>
          <a:p>
            <a:pPr lvl="2">
              <a:lnSpc>
                <a:spcPct val="100000"/>
              </a:lnSpc>
            </a:pPr>
            <a:r>
              <a:rPr lang="en-US" dirty="0"/>
              <a:t> Power management and redundancy capabilities ensure uninterrupted power 24/7/365</a:t>
            </a:r>
          </a:p>
          <a:p>
            <a:pPr lvl="2">
              <a:lnSpc>
                <a:spcPct val="100000"/>
              </a:lnSpc>
            </a:pPr>
            <a:r>
              <a:rPr lang="en-US" dirty="0"/>
              <a:t> Real-time monitoring enables proactive trouble shooting and fixes</a:t>
            </a:r>
          </a:p>
          <a:p>
            <a:pPr lvl="2">
              <a:lnSpc>
                <a:spcPct val="100000"/>
              </a:lnSpc>
            </a:pPr>
            <a:r>
              <a:rPr lang="en-US" dirty="0"/>
              <a:t> Central monitoring of remote substations saves staff time, resulting in bottom line savings</a:t>
            </a:r>
          </a:p>
          <a:p>
            <a:pPr lvl="2">
              <a:lnSpc>
                <a:spcPct val="100000"/>
              </a:lnSpc>
            </a:pPr>
            <a:r>
              <a:rPr lang="en-US" dirty="0"/>
              <a:t> Reporting and record-keeping capabilities support rapid</a:t>
            </a:r>
            <a:br>
              <a:rPr lang="en-US" dirty="0"/>
            </a:br>
            <a:r>
              <a:rPr lang="en-US" dirty="0"/>
              <a:t> planning for expansion</a:t>
            </a:r>
          </a:p>
          <a:p>
            <a:pPr lvl="2">
              <a:lnSpc>
                <a:spcPct val="100000"/>
              </a:lnSpc>
            </a:pPr>
            <a:r>
              <a:rPr lang="en-US" dirty="0"/>
              <a:t> Wonderware solution supports green and sustainability Goals</a:t>
            </a:r>
          </a:p>
          <a:p>
            <a:pPr lvl="2">
              <a:lnSpc>
                <a:spcPct val="100000"/>
              </a:lnSpc>
            </a:pPr>
            <a:endParaRPr lang="en-US" dirty="0"/>
          </a:p>
        </p:txBody>
      </p:sp>
      <p:sp>
        <p:nvSpPr>
          <p:cNvPr id="7" name="Text Placeholder 6"/>
          <p:cNvSpPr>
            <a:spLocks noGrp="1"/>
          </p:cNvSpPr>
          <p:nvPr>
            <p:ph type="body" sz="quarter" idx="15"/>
          </p:nvPr>
        </p:nvSpPr>
        <p:spPr>
          <a:xfrm>
            <a:off x="252413" y="185739"/>
            <a:ext cx="4111884" cy="582888"/>
          </a:xfrm>
        </p:spPr>
        <p:txBody>
          <a:bodyPr/>
          <a:lstStyle/>
          <a:p>
            <a:r>
              <a:rPr lang="en-US" dirty="0"/>
              <a:t>The Venetian and Palazzo Resort Hotel &amp; Casino </a:t>
            </a:r>
            <a:r>
              <a:rPr lang="en-US" sz="1400" dirty="0">
                <a:solidFill>
                  <a:schemeClr val="accent2"/>
                </a:solidFill>
              </a:rPr>
              <a:t>Las Vegas, USA</a:t>
            </a:r>
          </a:p>
        </p:txBody>
      </p:sp>
      <p:sp>
        <p:nvSpPr>
          <p:cNvPr id="8" name="Text Placeholder 7"/>
          <p:cNvSpPr>
            <a:spLocks noGrp="1"/>
          </p:cNvSpPr>
          <p:nvPr>
            <p:ph type="body" sz="quarter" idx="16"/>
          </p:nvPr>
        </p:nvSpPr>
        <p:spPr/>
        <p:txBody>
          <a:bodyPr/>
          <a:lstStyle/>
          <a:p>
            <a:r>
              <a:rPr lang="en-US" dirty="0"/>
              <a:t>Industry: Infrastructure</a:t>
            </a:r>
          </a:p>
          <a:p>
            <a:r>
              <a:rPr lang="en-US" dirty="0"/>
              <a:t>Products: Process Historian Clients, InTouch HMI, Process Historian”</a:t>
            </a:r>
          </a:p>
          <a:p>
            <a:r>
              <a:rPr lang="en-US" b="0" dirty="0">
                <a:solidFill>
                  <a:schemeClr val="tx1">
                    <a:lumMod val="65000"/>
                    <a:lumOff val="35000"/>
                  </a:schemeClr>
                </a:solidFill>
              </a:rPr>
              <a:t>“(The Wonderware solution) is a lifesaver. I can’t see not having it.”</a:t>
            </a:r>
          </a:p>
          <a:p>
            <a:r>
              <a:rPr lang="en-US" dirty="0"/>
              <a:t>Jerry </a:t>
            </a:r>
            <a:r>
              <a:rPr lang="en-US" dirty="0" err="1"/>
              <a:t>Jaggers</a:t>
            </a:r>
            <a:r>
              <a:rPr lang="en-US" dirty="0"/>
              <a:t>, </a:t>
            </a:r>
            <a:r>
              <a:rPr lang="en-US" b="0" dirty="0"/>
              <a:t>Senior Project Manager</a:t>
            </a:r>
            <a:endParaRPr lang="en-US" dirty="0"/>
          </a:p>
          <a:p>
            <a:endParaRPr lang="en-US" dirty="0"/>
          </a:p>
        </p:txBody>
      </p:sp>
      <p:grpSp>
        <p:nvGrpSpPr>
          <p:cNvPr id="11" name="Group 10">
            <a:extLst>
              <a:ext uri="{FF2B5EF4-FFF2-40B4-BE49-F238E27FC236}">
                <a16:creationId xmlns:a16="http://schemas.microsoft.com/office/drawing/2014/main" xmlns="" id="{1DCA9998-1395-ED45-AD51-9A9D1C6E42D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7DBC8834-E321-FE43-BB06-6485F9C15964}"/>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CFA342F7-93D4-E74C-9470-DA1045D9B63B}"/>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96A8C842-C7E3-3C4B-A40E-9CD8EC875B9B}"/>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FFCE1607-DC6B-CF45-BE21-D98C4599A8A2}"/>
              </a:ext>
            </a:extLst>
          </p:cNvPr>
          <p:cNvSpPr>
            <a:spLocks noGrp="1"/>
          </p:cNvSpPr>
          <p:nvPr>
            <p:ph type="sldNum" sz="quarter" idx="4"/>
          </p:nvPr>
        </p:nvSpPr>
        <p:spPr/>
        <p:txBody>
          <a:bodyPr/>
          <a:lstStyle/>
          <a:p>
            <a:r>
              <a:rPr lang="en-US"/>
              <a:t>Page </a:t>
            </a:r>
            <a:fld id="{5A9C12DC-491F-9444-86A2-13AC5C62A2FC}" type="slidenum">
              <a:rPr lang="en-US" smtClean="0"/>
              <a:pPr/>
              <a:t>43</a:t>
            </a:fld>
            <a:endParaRPr lang="en-US" dirty="0"/>
          </a:p>
        </p:txBody>
      </p:sp>
      <p:sp>
        <p:nvSpPr>
          <p:cNvPr id="15" name="Footer Placeholder 14">
            <a:extLst>
              <a:ext uri="{FF2B5EF4-FFF2-40B4-BE49-F238E27FC236}">
                <a16:creationId xmlns:a16="http://schemas.microsoft.com/office/drawing/2014/main" xmlns="" id="{43B44AA5-EAAB-9441-8305-00278DB149FB}"/>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9A22B09A-A635-5344-B84B-DFD074A10C00}"/>
              </a:ext>
            </a:extLst>
          </p:cNvPr>
          <p:cNvSpPr/>
          <p:nvPr/>
        </p:nvSpPr>
        <p:spPr>
          <a:xfrm>
            <a:off x="4802345" y="4247495"/>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618656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601"/>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1224" y="-4476"/>
            <a:ext cx="4534072" cy="2903844"/>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lnSpc>
                <a:spcPct val="100000"/>
              </a:lnSpc>
            </a:pPr>
            <a:r>
              <a:rPr lang="en-US" dirty="0"/>
              <a:t>Remotely manage the series of tunnels, roads and pedestrian paths</a:t>
            </a:r>
            <a:br>
              <a:rPr lang="en-US" dirty="0"/>
            </a:br>
            <a:r>
              <a:rPr lang="en-US" dirty="0"/>
              <a:t>that connect the city’s residential area, industrial zone and central</a:t>
            </a:r>
            <a:br>
              <a:rPr lang="en-US" dirty="0"/>
            </a:br>
            <a:r>
              <a:rPr lang="en-US" dirty="0"/>
              <a:t>business district </a:t>
            </a:r>
          </a:p>
          <a:p>
            <a:pPr lvl="2">
              <a:lnSpc>
                <a:spcPct val="100000"/>
              </a:lnSpc>
            </a:pPr>
            <a:r>
              <a:rPr lang="en-US" dirty="0"/>
              <a:t>Ensure the effective management of tunnel conditions and operation equipment including power, lighting, ventilation and drainage as well as emergency response operations</a:t>
            </a:r>
          </a:p>
          <a:p>
            <a:r>
              <a:rPr lang="en-US" sz="900" dirty="0"/>
              <a:t>Challenges </a:t>
            </a:r>
          </a:p>
          <a:p>
            <a:pPr lvl="2">
              <a:lnSpc>
                <a:spcPct val="100000"/>
              </a:lnSpc>
            </a:pPr>
            <a:r>
              <a:rPr lang="en-US" dirty="0"/>
              <a:t>The control center has to rapidly react to emergency events such as accidents, fires and floods in accordance with contingency plans</a:t>
            </a:r>
          </a:p>
          <a:p>
            <a:pPr lvl="2">
              <a:lnSpc>
                <a:spcPct val="100000"/>
              </a:lnSpc>
            </a:pPr>
            <a:r>
              <a:rPr lang="en-US" dirty="0"/>
              <a:t>Respond to tunnel operations management issues including effective operation of equipment, maintenance of road conditions and  management of energy use</a:t>
            </a:r>
          </a:p>
          <a:p>
            <a:r>
              <a:rPr lang="en-US" sz="900" dirty="0"/>
              <a:t>Results </a:t>
            </a:r>
          </a:p>
          <a:p>
            <a:pPr lvl="2">
              <a:lnSpc>
                <a:spcPct val="100000"/>
              </a:lnSpc>
            </a:pPr>
            <a:r>
              <a:rPr lang="en-US" dirty="0"/>
              <a:t>The management team can now efficiently monitor various systems, achieving full deployment of the entire road </a:t>
            </a:r>
          </a:p>
          <a:p>
            <a:pPr lvl="2">
              <a:lnSpc>
                <a:spcPct val="100000"/>
              </a:lnSpc>
            </a:pPr>
            <a:r>
              <a:rPr lang="en-US" dirty="0"/>
              <a:t>Reduced engineering costs, improved overall operation efficiency and decreased travel time through the central city </a:t>
            </a:r>
          </a:p>
          <a:p>
            <a:pPr lvl="2">
              <a:lnSpc>
                <a:spcPct val="100000"/>
              </a:lnSpc>
            </a:pPr>
            <a:r>
              <a:rPr lang="en-US" dirty="0"/>
              <a:t>The system now supports more than 10 clients as compared to the previous six clients and achieved a lower headcount</a:t>
            </a:r>
          </a:p>
          <a:p>
            <a:endParaRPr lang="en-US" sz="850" dirty="0"/>
          </a:p>
        </p:txBody>
      </p:sp>
      <p:sp>
        <p:nvSpPr>
          <p:cNvPr id="7" name="Text Placeholder 6"/>
          <p:cNvSpPr>
            <a:spLocks noGrp="1"/>
          </p:cNvSpPr>
          <p:nvPr>
            <p:ph type="body" sz="quarter" idx="15"/>
          </p:nvPr>
        </p:nvSpPr>
        <p:spPr>
          <a:xfrm>
            <a:off x="252413" y="185739"/>
            <a:ext cx="4198675" cy="582888"/>
          </a:xfrm>
        </p:spPr>
        <p:txBody>
          <a:bodyPr/>
          <a:lstStyle/>
          <a:p>
            <a:r>
              <a:rPr lang="en-US" dirty="0"/>
              <a:t>Wuxi Transportation Tunnel System</a:t>
            </a:r>
          </a:p>
          <a:p>
            <a:pPr lvl="1"/>
            <a:r>
              <a:rPr lang="en-US" dirty="0"/>
              <a:t>Wuxi, China</a:t>
            </a:r>
          </a:p>
        </p:txBody>
      </p:sp>
      <p:sp>
        <p:nvSpPr>
          <p:cNvPr id="8" name="Text Placeholder 7"/>
          <p:cNvSpPr>
            <a:spLocks noGrp="1"/>
          </p:cNvSpPr>
          <p:nvPr>
            <p:ph type="body" sz="quarter" idx="16"/>
          </p:nvPr>
        </p:nvSpPr>
        <p:spPr/>
        <p:txBody>
          <a:bodyPr/>
          <a:lstStyle/>
          <a:p>
            <a:r>
              <a:rPr lang="en-US" dirty="0"/>
              <a:t>Industry: Infrastructure</a:t>
            </a:r>
          </a:p>
          <a:p>
            <a:r>
              <a:rPr lang="en-US" dirty="0"/>
              <a:t>Products: System Platform, InTouch HMI  (Standard Edition), Process Historian, Process Historian Clients</a:t>
            </a:r>
          </a:p>
          <a:p>
            <a:r>
              <a:rPr lang="en-US" b="0" dirty="0">
                <a:solidFill>
                  <a:schemeClr val="tx1">
                    <a:lumMod val="65000"/>
                    <a:lumOff val="35000"/>
                  </a:schemeClr>
                </a:solidFill>
              </a:rPr>
              <a:t>“The AVEVA solutions use advanced component object-based technology that enable us to reuse templates from previous projects allowing faster implementation of new processes.” </a:t>
            </a:r>
          </a:p>
          <a:p>
            <a:r>
              <a:rPr lang="en-US" dirty="0"/>
              <a:t>Dr. Wu </a:t>
            </a:r>
            <a:r>
              <a:rPr lang="en-US" dirty="0" err="1"/>
              <a:t>Zhichun</a:t>
            </a:r>
            <a:r>
              <a:rPr lang="en-US" dirty="0"/>
              <a:t>, </a:t>
            </a:r>
            <a:r>
              <a:rPr lang="en-US" b="0" dirty="0"/>
              <a:t>Mayor of Wuxi</a:t>
            </a:r>
            <a:endParaRPr lang="en-US" dirty="0"/>
          </a:p>
          <a:p>
            <a:endParaRPr lang="en-US" dirty="0"/>
          </a:p>
        </p:txBody>
      </p:sp>
      <p:grpSp>
        <p:nvGrpSpPr>
          <p:cNvPr id="11" name="Group 10">
            <a:extLst>
              <a:ext uri="{FF2B5EF4-FFF2-40B4-BE49-F238E27FC236}">
                <a16:creationId xmlns:a16="http://schemas.microsoft.com/office/drawing/2014/main" xmlns="" id="{D80DD820-F9FF-394C-AC65-93464A8AF910}"/>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18D0D9FF-D2CB-8041-A0E8-A94601BF4EE1}"/>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E7ED6651-83AF-6040-8FC8-D3BC64F75C16}"/>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FE01D8E4-928B-A645-BC5F-C5C4DA4708C8}"/>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87BB75D0-897C-E642-AFEC-241A9BB59A87}"/>
              </a:ext>
            </a:extLst>
          </p:cNvPr>
          <p:cNvSpPr>
            <a:spLocks noGrp="1"/>
          </p:cNvSpPr>
          <p:nvPr>
            <p:ph type="sldNum" sz="quarter" idx="4"/>
          </p:nvPr>
        </p:nvSpPr>
        <p:spPr/>
        <p:txBody>
          <a:bodyPr/>
          <a:lstStyle/>
          <a:p>
            <a:r>
              <a:rPr lang="en-US"/>
              <a:t>Page </a:t>
            </a:r>
            <a:fld id="{5A9C12DC-491F-9444-86A2-13AC5C62A2FC}" type="slidenum">
              <a:rPr lang="en-US" smtClean="0"/>
              <a:pPr/>
              <a:t>44</a:t>
            </a:fld>
            <a:endParaRPr lang="en-US" dirty="0"/>
          </a:p>
        </p:txBody>
      </p:sp>
      <p:sp>
        <p:nvSpPr>
          <p:cNvPr id="10" name="Footer Placeholder 9">
            <a:extLst>
              <a:ext uri="{FF2B5EF4-FFF2-40B4-BE49-F238E27FC236}">
                <a16:creationId xmlns:a16="http://schemas.microsoft.com/office/drawing/2014/main" xmlns="" id="{B658E771-711F-604C-8F37-0160D43BB2F8}"/>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E6513D08-2B87-624F-A256-EF5369D01E36}"/>
              </a:ext>
            </a:extLst>
          </p:cNvPr>
          <p:cNvSpPr/>
          <p:nvPr/>
        </p:nvSpPr>
        <p:spPr>
          <a:xfrm>
            <a:off x="4802345" y="464509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3760378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3270" y="0"/>
            <a:ext cx="4577717" cy="2903844"/>
          </a:xfrm>
          <a:prstGeom prst="rect">
            <a:avLst/>
          </a:prstGeom>
        </p:spPr>
      </p:pic>
      <p:sp>
        <p:nvSpPr>
          <p:cNvPr id="4" name="Content Placeholder 3"/>
          <p:cNvSpPr>
            <a:spLocks noGrp="1"/>
          </p:cNvSpPr>
          <p:nvPr>
            <p:ph sz="quarter" idx="11"/>
          </p:nvPr>
        </p:nvSpPr>
        <p:spPr>
          <a:xfrm>
            <a:off x="252413" y="1050317"/>
            <a:ext cx="4111420" cy="3418927"/>
          </a:xfrm>
        </p:spPr>
        <p:txBody>
          <a:bodyPr/>
          <a:lstStyle/>
          <a:p>
            <a:pPr>
              <a:lnSpc>
                <a:spcPts val="1100"/>
              </a:lnSpc>
              <a:spcAft>
                <a:spcPts val="400"/>
              </a:spcAft>
            </a:pPr>
            <a:r>
              <a:rPr lang="en-US" sz="900" dirty="0"/>
              <a:t>Goals</a:t>
            </a:r>
          </a:p>
          <a:p>
            <a:pPr lvl="2">
              <a:lnSpc>
                <a:spcPts val="1100"/>
              </a:lnSpc>
              <a:spcAft>
                <a:spcPts val="400"/>
              </a:spcAft>
            </a:pPr>
            <a:r>
              <a:rPr lang="en-US" dirty="0"/>
              <a:t>To construct a high-speed commuter railway that connected the Johannesburg City center, surrounding suburbs and international airport</a:t>
            </a:r>
          </a:p>
          <a:p>
            <a:pPr lvl="2">
              <a:lnSpc>
                <a:spcPts val="1100"/>
              </a:lnSpc>
              <a:spcAft>
                <a:spcPts val="400"/>
              </a:spcAft>
            </a:pPr>
            <a:r>
              <a:rPr lang="en-US" dirty="0"/>
              <a:t>The team needed to implement a safe and efficient tunnel ventilation system to address various emergency provisions, including fire scenarios, pressurization and smoke removal</a:t>
            </a:r>
          </a:p>
          <a:p>
            <a:pPr>
              <a:lnSpc>
                <a:spcPts val="1100"/>
              </a:lnSpc>
              <a:spcAft>
                <a:spcPts val="400"/>
              </a:spcAft>
            </a:pPr>
            <a:r>
              <a:rPr lang="en-US" sz="900" dirty="0"/>
              <a:t>Challenges</a:t>
            </a:r>
          </a:p>
          <a:p>
            <a:pPr lvl="2">
              <a:lnSpc>
                <a:spcPts val="1100"/>
              </a:lnSpc>
              <a:spcAft>
                <a:spcPts val="400"/>
              </a:spcAft>
            </a:pPr>
            <a:r>
              <a:rPr lang="en-US" dirty="0"/>
              <a:t>The project required the development and deployment of applications that could be easily viewed and controlled from a central command center</a:t>
            </a:r>
          </a:p>
          <a:p>
            <a:pPr>
              <a:lnSpc>
                <a:spcPts val="1100"/>
              </a:lnSpc>
              <a:spcAft>
                <a:spcPts val="400"/>
              </a:spcAft>
            </a:pPr>
            <a:r>
              <a:rPr lang="en-US" sz="900" dirty="0"/>
              <a:t>Results</a:t>
            </a:r>
          </a:p>
          <a:p>
            <a:pPr lvl="2">
              <a:lnSpc>
                <a:spcPts val="1100"/>
              </a:lnSpc>
              <a:spcAft>
                <a:spcPts val="400"/>
              </a:spcAft>
            </a:pPr>
            <a:r>
              <a:rPr lang="en-US" dirty="0"/>
              <a:t>The solution helped the operation of a rail line used by 62,000 riders a day, operating on 80 kilometers (km) of railway tracks</a:t>
            </a:r>
          </a:p>
          <a:p>
            <a:pPr lvl="2">
              <a:lnSpc>
                <a:spcPts val="1100"/>
              </a:lnSpc>
              <a:spcAft>
                <a:spcPts val="400"/>
              </a:spcAft>
            </a:pPr>
            <a:r>
              <a:rPr lang="en-US" dirty="0"/>
              <a:t>Completed ahead of schedule, enabling Gautrain to be running in time to provide service to more than 300,000 visitors attending the 2010 World Cup</a:t>
            </a:r>
          </a:p>
          <a:p>
            <a:pPr lvl="2">
              <a:lnSpc>
                <a:spcPts val="1100"/>
              </a:lnSpc>
              <a:spcAft>
                <a:spcPts val="400"/>
              </a:spcAft>
            </a:pPr>
            <a:r>
              <a:rPr lang="en-US" dirty="0"/>
              <a:t>Integrated the railways 11 sites, while meeting the requirement for 99.7% system availability</a:t>
            </a:r>
          </a:p>
          <a:p>
            <a:pPr lvl="2">
              <a:lnSpc>
                <a:spcPts val="1100"/>
              </a:lnSpc>
              <a:spcAft>
                <a:spcPts val="400"/>
              </a:spcAft>
            </a:pPr>
            <a:r>
              <a:rPr lang="en-US" dirty="0"/>
              <a:t>Object-oriented technology enables quick replication and deployment of applications among the various railway sites, reducing engineering cost when new projects are commissioned, or when modifications and upgrades to existing systems are necessary</a:t>
            </a:r>
          </a:p>
          <a:p>
            <a:pPr lvl="2">
              <a:lnSpc>
                <a:spcPts val="1100"/>
              </a:lnSpc>
              <a:spcAft>
                <a:spcPts val="400"/>
              </a:spcAft>
            </a:pPr>
            <a:r>
              <a:rPr lang="en-US" dirty="0"/>
              <a:t>Allows for faster operator response times due to new navigation techniques that help them establish alarms and identify faulty equipment more quickly</a:t>
            </a:r>
          </a:p>
          <a:p>
            <a:pPr lvl="2">
              <a:lnSpc>
                <a:spcPts val="1100"/>
              </a:lnSpc>
              <a:spcAft>
                <a:spcPts val="400"/>
              </a:spcAft>
            </a:pPr>
            <a:endParaRPr lang="en-US" dirty="0"/>
          </a:p>
        </p:txBody>
      </p:sp>
      <p:sp>
        <p:nvSpPr>
          <p:cNvPr id="7" name="Text Placeholder 6"/>
          <p:cNvSpPr>
            <a:spLocks noGrp="1"/>
          </p:cNvSpPr>
          <p:nvPr>
            <p:ph type="body" sz="quarter" idx="15"/>
          </p:nvPr>
        </p:nvSpPr>
        <p:spPr/>
        <p:txBody>
          <a:bodyPr/>
          <a:lstStyle/>
          <a:p>
            <a:r>
              <a:rPr lang="en-US" dirty="0" err="1"/>
              <a:t>Bombela</a:t>
            </a:r>
            <a:r>
              <a:rPr lang="en-US" dirty="0"/>
              <a:t> Concession Company</a:t>
            </a:r>
          </a:p>
          <a:p>
            <a:r>
              <a:rPr lang="en-US" sz="1400" dirty="0">
                <a:solidFill>
                  <a:schemeClr val="accent2"/>
                </a:solidFill>
              </a:rPr>
              <a:t>South Africa</a:t>
            </a:r>
          </a:p>
        </p:txBody>
      </p:sp>
      <p:sp>
        <p:nvSpPr>
          <p:cNvPr id="8" name="Text Placeholder 7"/>
          <p:cNvSpPr>
            <a:spLocks noGrp="1"/>
          </p:cNvSpPr>
          <p:nvPr>
            <p:ph type="body" sz="quarter" idx="16"/>
          </p:nvPr>
        </p:nvSpPr>
        <p:spPr/>
        <p:txBody>
          <a:bodyPr/>
          <a:lstStyle/>
          <a:p>
            <a:r>
              <a:rPr lang="en-US" dirty="0"/>
              <a:t>Industry: Infrastructure</a:t>
            </a:r>
          </a:p>
          <a:p>
            <a:r>
              <a:rPr lang="en-US" dirty="0"/>
              <a:t>Products: System Platform, InTouch HMI  (Standard Edition), Process Historian, Process Historian Clients</a:t>
            </a:r>
          </a:p>
          <a:p>
            <a:r>
              <a:rPr lang="en-US" b="0" dirty="0">
                <a:solidFill>
                  <a:schemeClr val="tx1">
                    <a:lumMod val="65000"/>
                    <a:lumOff val="35000"/>
                  </a:schemeClr>
                </a:solidFill>
              </a:rPr>
              <a:t>“The flexibility of the Wonderware software made it possible to create the extra redundancy and saved a lot of engineering time. It’s truly a pleasure to develop systems with this versatile tool.”</a:t>
            </a:r>
          </a:p>
          <a:p>
            <a:r>
              <a:rPr lang="en-US" dirty="0"/>
              <a:t>Sheldon </a:t>
            </a:r>
            <a:r>
              <a:rPr lang="en-US" dirty="0" err="1"/>
              <a:t>Frade</a:t>
            </a:r>
            <a:r>
              <a:rPr lang="en-US" dirty="0"/>
              <a:t>, </a:t>
            </a:r>
            <a:r>
              <a:rPr lang="en-US" b="0" dirty="0"/>
              <a:t>Electrical Engineer, </a:t>
            </a:r>
            <a:r>
              <a:rPr lang="en-US" b="0" dirty="0" err="1"/>
              <a:t>Kentz</a:t>
            </a:r>
            <a:r>
              <a:rPr lang="en-US" b="0" dirty="0"/>
              <a:t> (Pty) Ltd</a:t>
            </a:r>
          </a:p>
        </p:txBody>
      </p:sp>
      <p:grpSp>
        <p:nvGrpSpPr>
          <p:cNvPr id="11" name="Group 10">
            <a:extLst>
              <a:ext uri="{FF2B5EF4-FFF2-40B4-BE49-F238E27FC236}">
                <a16:creationId xmlns:a16="http://schemas.microsoft.com/office/drawing/2014/main" xmlns="" id="{84E3529B-3F74-8D43-892D-E534A3678B41}"/>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953F23C3-FA51-A842-B26C-C8151C2F3F4F}"/>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693B0B11-A697-3A41-804E-C87406C814C8}"/>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6FE12488-B480-7146-8D51-9D5EAC329AD9}"/>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6FFDFC76-E36E-EA42-81B6-9E6CF12A90BB}"/>
              </a:ext>
            </a:extLst>
          </p:cNvPr>
          <p:cNvSpPr>
            <a:spLocks noGrp="1"/>
          </p:cNvSpPr>
          <p:nvPr>
            <p:ph type="sldNum" sz="quarter" idx="4"/>
          </p:nvPr>
        </p:nvSpPr>
        <p:spPr/>
        <p:txBody>
          <a:bodyPr/>
          <a:lstStyle/>
          <a:p>
            <a:r>
              <a:rPr lang="en-US"/>
              <a:t>Page </a:t>
            </a:r>
            <a:fld id="{5A9C12DC-491F-9444-86A2-13AC5C62A2FC}" type="slidenum">
              <a:rPr lang="en-US" smtClean="0"/>
              <a:pPr/>
              <a:t>45</a:t>
            </a:fld>
            <a:endParaRPr lang="en-US" dirty="0"/>
          </a:p>
        </p:txBody>
      </p:sp>
      <p:sp>
        <p:nvSpPr>
          <p:cNvPr id="9" name="Footer Placeholder 8">
            <a:extLst>
              <a:ext uri="{FF2B5EF4-FFF2-40B4-BE49-F238E27FC236}">
                <a16:creationId xmlns:a16="http://schemas.microsoft.com/office/drawing/2014/main" xmlns="" id="{4D27901F-F5BB-FC4B-84F9-85A92800A50B}"/>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75E7ECAD-5E5F-FC4B-BB73-AA1610C65662}"/>
              </a:ext>
            </a:extLst>
          </p:cNvPr>
          <p:cNvSpPr/>
          <p:nvPr/>
        </p:nvSpPr>
        <p:spPr>
          <a:xfrm>
            <a:off x="4802345" y="465081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402913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1743"/>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71" y="0"/>
            <a:ext cx="4577717" cy="2903844"/>
          </a:xfrm>
          <a:prstGeom prst="rect">
            <a:avLst/>
          </a:prstGeom>
          <a:noFill/>
          <a:ln>
            <a:noFill/>
          </a:ln>
        </p:spPr>
      </p:pic>
      <p:sp>
        <p:nvSpPr>
          <p:cNvPr id="4" name="Content Placeholder 3"/>
          <p:cNvSpPr>
            <a:spLocks noGrp="1"/>
          </p:cNvSpPr>
          <p:nvPr>
            <p:ph sz="quarter" idx="11"/>
          </p:nvPr>
        </p:nvSpPr>
        <p:spPr>
          <a:xfrm>
            <a:off x="252412" y="1050317"/>
            <a:ext cx="4012271" cy="3418927"/>
          </a:xfrm>
        </p:spPr>
        <p:txBody>
          <a:bodyPr/>
          <a:lstStyle/>
          <a:p>
            <a:pPr>
              <a:lnSpc>
                <a:spcPts val="1000"/>
              </a:lnSpc>
              <a:spcBef>
                <a:spcPts val="0"/>
              </a:spcBef>
              <a:spcAft>
                <a:spcPts val="200"/>
              </a:spcAft>
            </a:pPr>
            <a:r>
              <a:rPr lang="en-US" sz="900" dirty="0"/>
              <a:t>Goals</a:t>
            </a:r>
          </a:p>
          <a:p>
            <a:pPr lvl="2">
              <a:lnSpc>
                <a:spcPts val="1000"/>
              </a:lnSpc>
              <a:spcAft>
                <a:spcPts val="200"/>
              </a:spcAft>
            </a:pPr>
            <a:r>
              <a:rPr lang="en-US" dirty="0"/>
              <a:t>Create a solution that will supervise the chilled water production installation used to provide air conditioning for part of the prime Paris-La Défense </a:t>
            </a:r>
            <a:br>
              <a:rPr lang="en-US" dirty="0"/>
            </a:br>
            <a:r>
              <a:rPr lang="en-US" dirty="0"/>
              <a:t>business district</a:t>
            </a:r>
          </a:p>
          <a:p>
            <a:pPr lvl="2">
              <a:lnSpc>
                <a:spcPts val="1000"/>
              </a:lnSpc>
              <a:spcAft>
                <a:spcPts val="200"/>
              </a:spcAft>
            </a:pPr>
            <a:r>
              <a:rPr lang="en-US" dirty="0"/>
              <a:t>Providing easy to use block diagrams as the installation welcomes many non technical visitors. This is a showcase for </a:t>
            </a:r>
            <a:r>
              <a:rPr lang="en-US" dirty="0" err="1"/>
              <a:t>Dalkia</a:t>
            </a:r>
            <a:r>
              <a:rPr lang="en-US" dirty="0"/>
              <a:t>, for future national and international customers</a:t>
            </a:r>
          </a:p>
          <a:p>
            <a:pPr lvl="2">
              <a:lnSpc>
                <a:spcPts val="1000"/>
              </a:lnSpc>
              <a:spcAft>
                <a:spcPts val="200"/>
              </a:spcAft>
            </a:pPr>
            <a:r>
              <a:rPr lang="en-US" dirty="0"/>
              <a:t>Using open software that is independent of the proprietary standards used by PLC vendors (the installation comprises PLCs from a variety of vendors)</a:t>
            </a:r>
          </a:p>
          <a:p>
            <a:pPr lvl="2">
              <a:lnSpc>
                <a:spcPts val="1000"/>
              </a:lnSpc>
              <a:spcAft>
                <a:spcPts val="800"/>
              </a:spcAft>
            </a:pPr>
            <a:r>
              <a:rPr lang="en-US" dirty="0"/>
              <a:t>Efficiently archiving and using all of the process data in a centralized way </a:t>
            </a:r>
          </a:p>
          <a:p>
            <a:pPr>
              <a:lnSpc>
                <a:spcPts val="1000"/>
              </a:lnSpc>
              <a:spcBef>
                <a:spcPts val="0"/>
              </a:spcBef>
              <a:spcAft>
                <a:spcPts val="200"/>
              </a:spcAft>
            </a:pPr>
            <a:r>
              <a:rPr lang="en-US" sz="900" dirty="0"/>
              <a:t>Challenges</a:t>
            </a:r>
          </a:p>
          <a:p>
            <a:pPr lvl="2">
              <a:lnSpc>
                <a:spcPts val="1000"/>
              </a:lnSpc>
              <a:spcAft>
                <a:spcPts val="200"/>
              </a:spcAft>
            </a:pPr>
            <a:r>
              <a:rPr lang="en-US" dirty="0"/>
              <a:t>Changing supervision software vendors without excessively upsetting operator’s routines and the actual production</a:t>
            </a:r>
          </a:p>
          <a:p>
            <a:pPr lvl="2">
              <a:lnSpc>
                <a:spcPts val="1000"/>
              </a:lnSpc>
              <a:spcAft>
                <a:spcPts val="800"/>
              </a:spcAft>
            </a:pPr>
            <a:r>
              <a:rPr lang="en-US" dirty="0"/>
              <a:t>Encouraging operation, especially by implementing a large screen with summary and intuitive graphic presentations for users who are not </a:t>
            </a:r>
            <a:br>
              <a:rPr lang="en-US" dirty="0"/>
            </a:br>
            <a:r>
              <a:rPr lang="en-US" dirty="0"/>
              <a:t>technical experts</a:t>
            </a:r>
          </a:p>
          <a:p>
            <a:pPr>
              <a:lnSpc>
                <a:spcPts val="1000"/>
              </a:lnSpc>
              <a:spcBef>
                <a:spcPts val="0"/>
              </a:spcBef>
              <a:spcAft>
                <a:spcPts val="200"/>
              </a:spcAft>
            </a:pPr>
            <a:r>
              <a:rPr lang="en-US" sz="900" dirty="0"/>
              <a:t>Results  </a:t>
            </a:r>
          </a:p>
          <a:p>
            <a:pPr lvl="2">
              <a:lnSpc>
                <a:spcPts val="1000"/>
              </a:lnSpc>
              <a:spcAft>
                <a:spcPts val="200"/>
              </a:spcAft>
            </a:pPr>
            <a:r>
              <a:rPr lang="en-US" dirty="0"/>
              <a:t>A user-friendly application was created where operators work with </a:t>
            </a:r>
            <a:br>
              <a:rPr lang="en-US" dirty="0"/>
            </a:br>
            <a:r>
              <a:rPr lang="en-US" dirty="0"/>
              <a:t>very easy to use block diagrams that make decision making easier</a:t>
            </a:r>
          </a:p>
          <a:p>
            <a:pPr lvl="2">
              <a:lnSpc>
                <a:spcPts val="1000"/>
              </a:lnSpc>
              <a:spcAft>
                <a:spcPts val="200"/>
              </a:spcAft>
            </a:pPr>
            <a:r>
              <a:rPr lang="en-US" dirty="0"/>
              <a:t>A 50-inch screen offers an overall view of the installation with state </a:t>
            </a:r>
            <a:br>
              <a:rPr lang="en-US" dirty="0"/>
            </a:br>
            <a:r>
              <a:rPr lang="en-US" dirty="0"/>
              <a:t>of the art 3D graphics provided by the integrator partner (BASIS) using </a:t>
            </a:r>
            <a:br>
              <a:rPr lang="en-US" dirty="0"/>
            </a:br>
            <a:r>
              <a:rPr lang="en-US" dirty="0"/>
              <a:t>Wonderware tools</a:t>
            </a:r>
          </a:p>
          <a:p>
            <a:pPr lvl="2">
              <a:lnSpc>
                <a:spcPts val="1000"/>
              </a:lnSpc>
              <a:spcAft>
                <a:spcPts val="200"/>
              </a:spcAft>
            </a:pPr>
            <a:r>
              <a:rPr lang="en-US" dirty="0"/>
              <a:t>A user-friendly application</a:t>
            </a:r>
          </a:p>
          <a:p>
            <a:pPr lvl="2">
              <a:lnSpc>
                <a:spcPts val="1000"/>
              </a:lnSpc>
              <a:spcAft>
                <a:spcPts val="200"/>
              </a:spcAft>
            </a:pPr>
            <a:r>
              <a:rPr lang="en-US" dirty="0"/>
              <a:t>Improved control over operations leading to increased production equipment availability and significant savings in the use of various energies</a:t>
            </a:r>
          </a:p>
        </p:txBody>
      </p:sp>
      <p:sp>
        <p:nvSpPr>
          <p:cNvPr id="7" name="Text Placeholder 6"/>
          <p:cNvSpPr>
            <a:spLocks noGrp="1"/>
          </p:cNvSpPr>
          <p:nvPr>
            <p:ph type="body" sz="quarter" idx="15"/>
          </p:nvPr>
        </p:nvSpPr>
        <p:spPr/>
        <p:txBody>
          <a:bodyPr/>
          <a:lstStyle/>
          <a:p>
            <a:pPr lvl="1"/>
            <a:r>
              <a:rPr lang="en-US" sz="2000" dirty="0">
                <a:solidFill>
                  <a:schemeClr val="accent1"/>
                </a:solidFill>
              </a:rPr>
              <a:t>UC/DALKIA</a:t>
            </a:r>
            <a:r>
              <a:rPr lang="en-US" dirty="0"/>
              <a:t/>
            </a:r>
            <a:br>
              <a:rPr lang="en-US" dirty="0"/>
            </a:br>
            <a:r>
              <a:rPr lang="en-US" dirty="0"/>
              <a:t>Paris, France</a:t>
            </a:r>
          </a:p>
        </p:txBody>
      </p:sp>
      <p:sp>
        <p:nvSpPr>
          <p:cNvPr id="8" name="Text Placeholder 7"/>
          <p:cNvSpPr>
            <a:spLocks noGrp="1"/>
          </p:cNvSpPr>
          <p:nvPr>
            <p:ph type="body" sz="quarter" idx="16"/>
          </p:nvPr>
        </p:nvSpPr>
        <p:spPr/>
        <p:txBody>
          <a:bodyPr/>
          <a:lstStyle/>
          <a:p>
            <a:r>
              <a:rPr lang="en-US" dirty="0"/>
              <a:t>Industry: Infrastructure</a:t>
            </a:r>
          </a:p>
          <a:p>
            <a:r>
              <a:rPr lang="en-US" dirty="0"/>
              <a:t>Products: System Platform, InTouch HMI  (Standard Edition)</a:t>
            </a:r>
          </a:p>
          <a:p>
            <a:r>
              <a:rPr lang="en-US" b="0" dirty="0">
                <a:solidFill>
                  <a:schemeClr val="tx1">
                    <a:lumMod val="65000"/>
                    <a:lumOff val="35000"/>
                  </a:schemeClr>
                </a:solidFill>
              </a:rPr>
              <a:t>“The HMI solution won us over with its state-of-the-art truly realistic graphics that are more attractive to operators and easier to use too, than the conventional imaging used by the other supervision software that we were offered in response to our request for proposals.” </a:t>
            </a:r>
          </a:p>
          <a:p>
            <a:r>
              <a:rPr lang="en-US" dirty="0" err="1"/>
              <a:t>Rodophe</a:t>
            </a:r>
            <a:r>
              <a:rPr lang="en-US" dirty="0"/>
              <a:t> Petit, </a:t>
            </a:r>
            <a:r>
              <a:rPr lang="en-US" b="0" dirty="0"/>
              <a:t>Head of Operations, SUC</a:t>
            </a:r>
            <a:endParaRPr lang="en-US" dirty="0"/>
          </a:p>
          <a:p>
            <a:endParaRPr lang="en-US" dirty="0"/>
          </a:p>
        </p:txBody>
      </p:sp>
      <p:grpSp>
        <p:nvGrpSpPr>
          <p:cNvPr id="13" name="Group 12">
            <a:extLst>
              <a:ext uri="{FF2B5EF4-FFF2-40B4-BE49-F238E27FC236}">
                <a16:creationId xmlns:a16="http://schemas.microsoft.com/office/drawing/2014/main" xmlns="" id="{990E8B48-EE97-4D42-83DB-5A8B451B2C02}"/>
              </a:ext>
            </a:extLst>
          </p:cNvPr>
          <p:cNvGrpSpPr/>
          <p:nvPr/>
        </p:nvGrpSpPr>
        <p:grpSpPr>
          <a:xfrm>
            <a:off x="4126955" y="474965"/>
            <a:ext cx="5264436" cy="2666894"/>
            <a:chOff x="4126955" y="474965"/>
            <a:chExt cx="5264436" cy="2666894"/>
          </a:xfrm>
        </p:grpSpPr>
        <p:sp>
          <p:nvSpPr>
            <p:cNvPr id="14" name="Isosceles Triangle 17">
              <a:extLst>
                <a:ext uri="{FF2B5EF4-FFF2-40B4-BE49-F238E27FC236}">
                  <a16:creationId xmlns:a16="http://schemas.microsoft.com/office/drawing/2014/main" xmlns="" id="{9E172615-117C-414E-8526-2CCCE36C3690}"/>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27ECF30C-C3FF-6247-A60C-17E50965F0BB}"/>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Isosceles Triangle 17">
              <a:extLst>
                <a:ext uri="{FF2B5EF4-FFF2-40B4-BE49-F238E27FC236}">
                  <a16:creationId xmlns:a16="http://schemas.microsoft.com/office/drawing/2014/main" xmlns="" id="{CB77BE1A-5709-E341-8C2B-BA62F0A210A1}"/>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9D93B540-9680-D641-BA2E-4CA69491CADA}"/>
              </a:ext>
            </a:extLst>
          </p:cNvPr>
          <p:cNvSpPr>
            <a:spLocks noGrp="1"/>
          </p:cNvSpPr>
          <p:nvPr>
            <p:ph type="sldNum" sz="quarter" idx="4"/>
          </p:nvPr>
        </p:nvSpPr>
        <p:spPr/>
        <p:txBody>
          <a:bodyPr/>
          <a:lstStyle/>
          <a:p>
            <a:r>
              <a:rPr lang="en-US"/>
              <a:t>Page </a:t>
            </a:r>
            <a:fld id="{5A9C12DC-491F-9444-86A2-13AC5C62A2FC}" type="slidenum">
              <a:rPr lang="en-US" smtClean="0"/>
              <a:pPr/>
              <a:t>46</a:t>
            </a:fld>
            <a:endParaRPr lang="en-US" dirty="0"/>
          </a:p>
        </p:txBody>
      </p:sp>
      <p:sp>
        <p:nvSpPr>
          <p:cNvPr id="9" name="Footer Placeholder 8">
            <a:extLst>
              <a:ext uri="{FF2B5EF4-FFF2-40B4-BE49-F238E27FC236}">
                <a16:creationId xmlns:a16="http://schemas.microsoft.com/office/drawing/2014/main" xmlns="" id="{193ABA02-24E6-544D-9CCA-808312F96F20}"/>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7C01486D-E124-3E43-ACAE-3C47DFDECFF4}"/>
              </a:ext>
            </a:extLst>
          </p:cNvPr>
          <p:cNvSpPr/>
          <p:nvPr/>
        </p:nvSpPr>
        <p:spPr>
          <a:xfrm>
            <a:off x="4802345" y="4681262"/>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1847186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DAA8CC72-4401-A443-91C9-7B0EF82AF2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78" y="-72631"/>
            <a:ext cx="9249878" cy="5216096"/>
          </a:xfrm>
          <a:prstGeom prst="rect">
            <a:avLst/>
          </a:prstGeom>
        </p:spPr>
      </p:pic>
      <p:sp>
        <p:nvSpPr>
          <p:cNvPr id="8" name="Title 11">
            <a:extLst>
              <a:ext uri="{FF2B5EF4-FFF2-40B4-BE49-F238E27FC236}">
                <a16:creationId xmlns:a16="http://schemas.microsoft.com/office/drawing/2014/main" xmlns="" id="{226DDA0B-9C6B-2C4B-B665-38E62510BD2F}"/>
              </a:ext>
            </a:extLst>
          </p:cNvPr>
          <p:cNvSpPr txBox="1">
            <a:spLocks/>
          </p:cNvSpPr>
          <p:nvPr/>
        </p:nvSpPr>
        <p:spPr>
          <a:xfrm>
            <a:off x="274063" y="3046501"/>
            <a:ext cx="8673872" cy="461244"/>
          </a:xfrm>
          <a:prstGeom prst="rect">
            <a:avLst/>
          </a:prstGeom>
        </p:spPr>
        <p:txBody>
          <a:bodyPr lIns="0" tIns="0" rIns="0" bIns="0"/>
          <a:lstStyle>
            <a:lvl1pPr algn="ctr" defTabSz="457184"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rgbClr val="364653"/>
                </a:solidFill>
                <a:latin typeface="Arial" panose="020B0604020202020204" pitchFamily="34" charset="0"/>
                <a:ea typeface="Arial Rounded MT Pro Light" charset="0"/>
                <a:cs typeface="Arial" panose="020B0604020202020204" pitchFamily="34" charset="0"/>
              </a:rPr>
              <a:t>Food &amp; Beverage / CPG</a:t>
            </a:r>
          </a:p>
        </p:txBody>
      </p:sp>
      <p:pic>
        <p:nvPicPr>
          <p:cNvPr id="9" name="Picture 8">
            <a:extLst>
              <a:ext uri="{FF2B5EF4-FFF2-40B4-BE49-F238E27FC236}">
                <a16:creationId xmlns:a16="http://schemas.microsoft.com/office/drawing/2014/main" xmlns="" id="{405539B0-7B2D-B94E-91A7-EE9E604A5C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63" y="3694625"/>
            <a:ext cx="365760" cy="14631"/>
          </a:xfrm>
          <a:prstGeom prst="rect">
            <a:avLst/>
          </a:prstGeom>
        </p:spPr>
      </p:pic>
      <p:pic>
        <p:nvPicPr>
          <p:cNvPr id="10" name="Picture 9">
            <a:extLst>
              <a:ext uri="{FF2B5EF4-FFF2-40B4-BE49-F238E27FC236}">
                <a16:creationId xmlns:a16="http://schemas.microsoft.com/office/drawing/2014/main" xmlns="" id="{178E4EEB-3DE2-E844-9793-3A258E6829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7699" y="4814444"/>
            <a:ext cx="705329" cy="160162"/>
          </a:xfrm>
          <a:prstGeom prst="rect">
            <a:avLst/>
          </a:prstGeom>
        </p:spPr>
      </p:pic>
      <p:sp>
        <p:nvSpPr>
          <p:cNvPr id="2" name="Footer Placeholder 1">
            <a:extLst>
              <a:ext uri="{FF2B5EF4-FFF2-40B4-BE49-F238E27FC236}">
                <a16:creationId xmlns:a16="http://schemas.microsoft.com/office/drawing/2014/main" xmlns="" id="{BA9D56D4-C272-8A40-B4F6-7FF9FDCC85F0}"/>
              </a:ext>
            </a:extLst>
          </p:cNvPr>
          <p:cNvSpPr>
            <a:spLocks noGrp="1"/>
          </p:cNvSpPr>
          <p:nvPr>
            <p:ph type="ftr" sz="quarter" idx="18"/>
          </p:nvPr>
        </p:nvSpPr>
        <p:spPr/>
        <p:txBody>
          <a:bodyPr/>
          <a:lstStyle/>
          <a:p>
            <a:r>
              <a:rPr lang="en-GB" dirty="0"/>
              <a:t>© 2018 AVEVA Group plc and its subsidiaries. All rights reserved.</a:t>
            </a:r>
          </a:p>
        </p:txBody>
      </p:sp>
      <p:sp>
        <p:nvSpPr>
          <p:cNvPr id="3" name="Slide Number Placeholder 2">
            <a:extLst>
              <a:ext uri="{FF2B5EF4-FFF2-40B4-BE49-F238E27FC236}">
                <a16:creationId xmlns:a16="http://schemas.microsoft.com/office/drawing/2014/main" xmlns="" id="{0F9F360A-1F74-C640-9E75-579B2411CB1E}"/>
              </a:ext>
            </a:extLst>
          </p:cNvPr>
          <p:cNvSpPr>
            <a:spLocks noGrp="1"/>
          </p:cNvSpPr>
          <p:nvPr>
            <p:ph type="sldNum" sz="quarter" idx="4"/>
          </p:nvPr>
        </p:nvSpPr>
        <p:spPr/>
        <p:txBody>
          <a:bodyPr/>
          <a:lstStyle/>
          <a:p>
            <a:r>
              <a:rPr lang="en-US"/>
              <a:t>Page </a:t>
            </a:r>
            <a:fld id="{5A9C12DC-491F-9444-86A2-13AC5C62A2FC}" type="slidenum">
              <a:rPr lang="en-US" smtClean="0"/>
              <a:pPr/>
              <a:t>47</a:t>
            </a:fld>
            <a:endParaRPr lang="en-US" dirty="0"/>
          </a:p>
        </p:txBody>
      </p:sp>
      <p:sp>
        <p:nvSpPr>
          <p:cNvPr id="11" name="Footer Placeholder 1">
            <a:extLst>
              <a:ext uri="{FF2B5EF4-FFF2-40B4-BE49-F238E27FC236}">
                <a16:creationId xmlns:a16="http://schemas.microsoft.com/office/drawing/2014/main" xmlns="" id="{946A2213-78E3-7B46-BA5C-4835F5E5CFC5}"/>
              </a:ext>
            </a:extLst>
          </p:cNvPr>
          <p:cNvSpPr txBox="1">
            <a:spLocks/>
          </p:cNvSpPr>
          <p:nvPr/>
        </p:nvSpPr>
        <p:spPr>
          <a:xfrm>
            <a:off x="178896" y="4914000"/>
            <a:ext cx="199104" cy="60606"/>
          </a:xfrm>
          <a:prstGeom prst="rect">
            <a:avLst/>
          </a:prstGeom>
        </p:spPr>
        <p:txBody>
          <a:bodyPr vert="horz" wrap="square" lIns="0" tIns="0" rIns="0" bIns="0" rtlCol="0" anchor="t" anchorCtr="0">
            <a:noAutofit/>
          </a:bodyPr>
          <a:lstStyle>
            <a:defPPr>
              <a:defRPr lang="en-US"/>
            </a:defPPr>
            <a:lvl1pPr marL="0" algn="l" defTabSz="457184" rtl="0" eaLnBrk="1" latinLnBrk="0" hangingPunct="1">
              <a:defRPr sz="6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fld id="{95C52FFF-C217-CD4F-9C70-3AB1D7BD0912}" type="slidenum">
              <a:rPr lang="en-GB" smtClean="0"/>
              <a:t>47</a:t>
            </a:fld>
            <a:endParaRPr lang="en-GB" dirty="0"/>
          </a:p>
        </p:txBody>
      </p:sp>
    </p:spTree>
    <p:extLst>
      <p:ext uri="{BB962C8B-B14F-4D97-AF65-F5344CB8AC3E}">
        <p14:creationId xmlns:p14="http://schemas.microsoft.com/office/powerpoint/2010/main" val="13445683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0937" y="-3167"/>
            <a:ext cx="4547603" cy="2899735"/>
          </a:xfrm>
          <a:prstGeom prst="rect">
            <a:avLst/>
          </a:prstGeom>
        </p:spPr>
      </p:pic>
      <p:sp>
        <p:nvSpPr>
          <p:cNvPr id="4" name="Content Placeholder 3"/>
          <p:cNvSpPr>
            <a:spLocks noGrp="1"/>
          </p:cNvSpPr>
          <p:nvPr>
            <p:ph sz="quarter" idx="11"/>
          </p:nvPr>
        </p:nvSpPr>
        <p:spPr/>
        <p:txBody>
          <a:bodyPr/>
          <a:lstStyle/>
          <a:p>
            <a:r>
              <a:rPr lang="en-US" sz="900" dirty="0"/>
              <a:t>Goals </a:t>
            </a:r>
          </a:p>
          <a:p>
            <a:pPr lvl="2"/>
            <a:r>
              <a:rPr lang="en-US" dirty="0"/>
              <a:t>Optimize temperature management during meat processing steps </a:t>
            </a:r>
          </a:p>
          <a:p>
            <a:pPr lvl="2"/>
            <a:r>
              <a:rPr lang="en-US" dirty="0"/>
              <a:t>Ensure traceability, with exact temperature data for every step: processing, stocking and preservation </a:t>
            </a:r>
          </a:p>
          <a:p>
            <a:pPr lvl="2"/>
            <a:r>
              <a:rPr lang="en-US" dirty="0"/>
              <a:t>Deploy a system that improves plant efficiency </a:t>
            </a:r>
          </a:p>
          <a:p>
            <a:r>
              <a:rPr lang="en-US" sz="900" dirty="0"/>
              <a:t>Challenges </a:t>
            </a:r>
          </a:p>
          <a:p>
            <a:pPr lvl="2"/>
            <a:r>
              <a:rPr lang="en-US" dirty="0"/>
              <a:t>Difficulty in software migration from an outdated version to a highly innovative and scalable system </a:t>
            </a:r>
          </a:p>
          <a:p>
            <a:pPr lvl="2"/>
            <a:r>
              <a:rPr lang="en-US" dirty="0"/>
              <a:t>Create a temperature control system that adjusts according to the external weather conditions</a:t>
            </a:r>
          </a:p>
          <a:p>
            <a:r>
              <a:rPr lang="en-US" sz="900" dirty="0"/>
              <a:t>Results</a:t>
            </a:r>
          </a:p>
          <a:p>
            <a:pPr lvl="2"/>
            <a:r>
              <a:rPr lang="en-US" dirty="0"/>
              <a:t>Solution enabled compliance with government regulations </a:t>
            </a:r>
          </a:p>
          <a:p>
            <a:pPr lvl="2"/>
            <a:r>
              <a:rPr lang="en-US" dirty="0"/>
              <a:t>Optimized production cycle and energy management </a:t>
            </a:r>
          </a:p>
          <a:p>
            <a:pPr lvl="2"/>
            <a:r>
              <a:rPr lang="en-US" dirty="0"/>
              <a:t>Automation of the production cycle helped eliminate manual data </a:t>
            </a:r>
            <a:br>
              <a:rPr lang="en-US" dirty="0"/>
            </a:br>
            <a:r>
              <a:rPr lang="en-US" dirty="0"/>
              <a:t>entry errors </a:t>
            </a:r>
          </a:p>
          <a:p>
            <a:pPr lvl="2"/>
            <a:r>
              <a:rPr lang="en-US" dirty="0"/>
              <a:t>The solution was initially only implemented in limited departments, but has now been deployed in all other process areas</a:t>
            </a:r>
          </a:p>
          <a:p>
            <a:endParaRPr lang="en-US" dirty="0"/>
          </a:p>
        </p:txBody>
      </p:sp>
      <p:sp>
        <p:nvSpPr>
          <p:cNvPr id="7" name="Text Placeholder 6"/>
          <p:cNvSpPr>
            <a:spLocks noGrp="1"/>
          </p:cNvSpPr>
          <p:nvPr>
            <p:ph type="body" sz="quarter" idx="15"/>
          </p:nvPr>
        </p:nvSpPr>
        <p:spPr/>
        <p:txBody>
          <a:bodyPr/>
          <a:lstStyle/>
          <a:p>
            <a:r>
              <a:rPr lang="en-US" sz="1800" dirty="0" err="1"/>
              <a:t>Amadori</a:t>
            </a:r>
            <a:r>
              <a:rPr lang="en-US" sz="1800" dirty="0"/>
              <a:t> Group, GESCO </a:t>
            </a:r>
            <a:r>
              <a:rPr lang="en-US" sz="1800" dirty="0" err="1"/>
              <a:t>Consorzio</a:t>
            </a:r>
            <a:r>
              <a:rPr lang="en-US" sz="1800" dirty="0"/>
              <a:t> </a:t>
            </a:r>
            <a:r>
              <a:rPr lang="en-US" sz="1800" dirty="0" err="1"/>
              <a:t>Cooperativo</a:t>
            </a:r>
            <a:r>
              <a:rPr lang="en-US" sz="1800" dirty="0"/>
              <a:t>  Teramo, </a:t>
            </a:r>
            <a:r>
              <a:rPr lang="en-US" sz="1400" dirty="0">
                <a:solidFill>
                  <a:schemeClr val="accent2"/>
                </a:solidFill>
              </a:rPr>
              <a:t>Italy</a:t>
            </a:r>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InTouch HMI  (Standard Edition), Process Historian,</a:t>
            </a:r>
            <a:br>
              <a:rPr lang="en-US" dirty="0"/>
            </a:br>
            <a:r>
              <a:rPr lang="en-US" dirty="0"/>
              <a:t>Process Historian Clients</a:t>
            </a:r>
          </a:p>
          <a:p>
            <a:r>
              <a:rPr lang="en-US" b="0" dirty="0">
                <a:solidFill>
                  <a:schemeClr val="tx1">
                    <a:lumMod val="65000"/>
                    <a:lumOff val="35000"/>
                  </a:schemeClr>
                </a:solidFill>
              </a:rPr>
              <a:t>“In recent years, </a:t>
            </a:r>
            <a:r>
              <a:rPr lang="en-US" b="0" dirty="0" err="1">
                <a:solidFill>
                  <a:schemeClr val="tx1">
                    <a:lumMod val="65000"/>
                    <a:lumOff val="35000"/>
                  </a:schemeClr>
                </a:solidFill>
              </a:rPr>
              <a:t>Amadori</a:t>
            </a:r>
            <a:r>
              <a:rPr lang="en-US" b="0" dirty="0">
                <a:solidFill>
                  <a:schemeClr val="tx1">
                    <a:lumMod val="65000"/>
                    <a:lumOff val="35000"/>
                  </a:schemeClr>
                </a:solidFill>
              </a:rPr>
              <a:t> has always been asking for the most innovative solutions, aware that technological innovation allows us to remain competitive on the market. And this Goals has led us to the deployment of Wonderware platforms.” </a:t>
            </a:r>
            <a:endParaRPr lang="en-US" dirty="0"/>
          </a:p>
          <a:p>
            <a:r>
              <a:rPr lang="en-US" dirty="0"/>
              <a:t>Carlo </a:t>
            </a:r>
            <a:r>
              <a:rPr lang="en-US" dirty="0" err="1"/>
              <a:t>Caramanico</a:t>
            </a:r>
            <a:r>
              <a:rPr lang="en-US" dirty="0"/>
              <a:t>, </a:t>
            </a:r>
            <a:r>
              <a:rPr lang="en-US" b="0" dirty="0"/>
              <a:t>Software Support Cid Engineering</a:t>
            </a:r>
            <a:endParaRPr lang="en-US" dirty="0"/>
          </a:p>
          <a:p>
            <a:endParaRPr lang="en-US" dirty="0"/>
          </a:p>
        </p:txBody>
      </p:sp>
      <p:grpSp>
        <p:nvGrpSpPr>
          <p:cNvPr id="11" name="Group 10">
            <a:extLst>
              <a:ext uri="{FF2B5EF4-FFF2-40B4-BE49-F238E27FC236}">
                <a16:creationId xmlns:a16="http://schemas.microsoft.com/office/drawing/2014/main" xmlns="" id="{A66DA452-479D-B146-B474-E3AD9EEE55B7}"/>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7C037E2E-7BBE-AF46-B230-E2241FE10A87}"/>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F3709060-587A-B344-B91D-144657810316}"/>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2C69468C-1F9E-6E49-B095-4A6FA24ED4E8}"/>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0" name="Slide Number Placeholder 9">
            <a:extLst>
              <a:ext uri="{FF2B5EF4-FFF2-40B4-BE49-F238E27FC236}">
                <a16:creationId xmlns:a16="http://schemas.microsoft.com/office/drawing/2014/main" xmlns="" id="{A963B5D9-7660-5047-B4B4-C9F7A7EC4C21}"/>
              </a:ext>
            </a:extLst>
          </p:cNvPr>
          <p:cNvSpPr>
            <a:spLocks noGrp="1"/>
          </p:cNvSpPr>
          <p:nvPr>
            <p:ph type="sldNum" sz="quarter" idx="4"/>
          </p:nvPr>
        </p:nvSpPr>
        <p:spPr/>
        <p:txBody>
          <a:bodyPr/>
          <a:lstStyle/>
          <a:p>
            <a:r>
              <a:rPr lang="en-US"/>
              <a:t>Page </a:t>
            </a:r>
            <a:fld id="{5A9C12DC-491F-9444-86A2-13AC5C62A2FC}" type="slidenum">
              <a:rPr lang="en-US" smtClean="0"/>
              <a:pPr/>
              <a:t>48</a:t>
            </a:fld>
            <a:endParaRPr lang="en-US" dirty="0"/>
          </a:p>
        </p:txBody>
      </p:sp>
      <p:sp>
        <p:nvSpPr>
          <p:cNvPr id="15" name="Footer Placeholder 14">
            <a:extLst>
              <a:ext uri="{FF2B5EF4-FFF2-40B4-BE49-F238E27FC236}">
                <a16:creationId xmlns:a16="http://schemas.microsoft.com/office/drawing/2014/main" xmlns="" id="{CE32D2B9-3441-F44D-9032-D4DE87EC5944}"/>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A3161D0D-3D89-004F-8A5A-C548786653C4}"/>
              </a:ext>
            </a:extLst>
          </p:cNvPr>
          <p:cNvSpPr/>
          <p:nvPr/>
        </p:nvSpPr>
        <p:spPr>
          <a:xfrm>
            <a:off x="4802345" y="479103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0453074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0269" y="-39758"/>
            <a:ext cx="4609621" cy="2944396"/>
          </a:xfrm>
          <a:prstGeom prst="rect">
            <a:avLst/>
          </a:prstGeom>
        </p:spPr>
      </p:pic>
      <p:sp>
        <p:nvSpPr>
          <p:cNvPr id="4" name="Content Placeholder 3"/>
          <p:cNvSpPr>
            <a:spLocks noGrp="1"/>
          </p:cNvSpPr>
          <p:nvPr>
            <p:ph sz="quarter" idx="11"/>
          </p:nvPr>
        </p:nvSpPr>
        <p:spPr>
          <a:xfrm>
            <a:off x="252413" y="1050317"/>
            <a:ext cx="3950310" cy="3418927"/>
          </a:xfrm>
        </p:spPr>
        <p:txBody>
          <a:bodyPr/>
          <a:lstStyle/>
          <a:p>
            <a:r>
              <a:rPr lang="en-US" sz="900" dirty="0"/>
              <a:t>Goals </a:t>
            </a:r>
          </a:p>
          <a:p>
            <a:pPr lvl="2">
              <a:lnSpc>
                <a:spcPct val="100000"/>
              </a:lnSpc>
            </a:pPr>
            <a:r>
              <a:rPr lang="en-US" dirty="0"/>
              <a:t>To effectively address the annual summer demand for soft drinks, the plant needed to improve the overall production performance and accelerate commissioning of a new packaging line </a:t>
            </a:r>
          </a:p>
          <a:p>
            <a:pPr lvl="2">
              <a:lnSpc>
                <a:spcPct val="100000"/>
              </a:lnSpc>
            </a:pPr>
            <a:r>
              <a:rPr lang="en-US" dirty="0"/>
              <a:t>The ability to track machine performance, electronic data capture and reporting of measurements were key components to ensuring that the packaging facility operates efficiently </a:t>
            </a:r>
          </a:p>
          <a:p>
            <a:r>
              <a:rPr lang="en-US" sz="900" dirty="0"/>
              <a:t>Challenges </a:t>
            </a:r>
          </a:p>
          <a:p>
            <a:pPr lvl="2">
              <a:lnSpc>
                <a:spcPct val="100000"/>
              </a:lnSpc>
            </a:pPr>
            <a:r>
              <a:rPr lang="en-US" dirty="0"/>
              <a:t>The facility needed to conform to Pack ML standards to ensure efficient operation of facility manufacturing equipment </a:t>
            </a:r>
          </a:p>
          <a:p>
            <a:pPr lvl="2">
              <a:lnSpc>
                <a:spcPct val="100000"/>
              </a:lnSpc>
            </a:pPr>
            <a:r>
              <a:rPr lang="en-US" dirty="0"/>
              <a:t>The automation system had to work with existing SAP process order applications and daily production reporting Infrastructure </a:t>
            </a:r>
          </a:p>
          <a:p>
            <a:pPr lvl="2">
              <a:lnSpc>
                <a:spcPct val="100000"/>
              </a:lnSpc>
            </a:pPr>
            <a:r>
              <a:rPr lang="en-US" dirty="0"/>
              <a:t>The company wanted to capture all downtime data using the OMAC model of open control technologies for manufacturing applications </a:t>
            </a:r>
          </a:p>
          <a:p>
            <a:r>
              <a:rPr lang="en-US" sz="900" dirty="0"/>
              <a:t>Results</a:t>
            </a:r>
          </a:p>
          <a:p>
            <a:pPr lvl="2">
              <a:lnSpc>
                <a:spcPct val="100000"/>
              </a:lnSpc>
            </a:pPr>
            <a:r>
              <a:rPr lang="en-US" dirty="0"/>
              <a:t>Once Amalgamated implemented the </a:t>
            </a:r>
            <a:r>
              <a:rPr lang="en-US" dirty="0" err="1"/>
              <a:t>PackML</a:t>
            </a:r>
            <a:r>
              <a:rPr lang="en-US" dirty="0"/>
              <a:t> standards using the OMAC model and Wonderware software, the company was able to accurately achieve real-time downtime reporting </a:t>
            </a:r>
          </a:p>
          <a:p>
            <a:pPr lvl="2">
              <a:lnSpc>
                <a:spcPct val="100000"/>
              </a:lnSpc>
            </a:pPr>
            <a:r>
              <a:rPr lang="en-US" dirty="0"/>
              <a:t>The company was able to accurately estimate reject counts and crates on the line to implement improvements to the manufacturing line process</a:t>
            </a:r>
          </a:p>
          <a:p>
            <a:pPr lvl="2">
              <a:lnSpc>
                <a:spcPct val="100000"/>
              </a:lnSpc>
            </a:pPr>
            <a:endParaRPr lang="en-US" dirty="0"/>
          </a:p>
        </p:txBody>
      </p:sp>
      <p:sp>
        <p:nvSpPr>
          <p:cNvPr id="7" name="Text Placeholder 6"/>
          <p:cNvSpPr>
            <a:spLocks noGrp="1"/>
          </p:cNvSpPr>
          <p:nvPr>
            <p:ph type="body" sz="quarter" idx="15"/>
          </p:nvPr>
        </p:nvSpPr>
        <p:spPr>
          <a:xfrm>
            <a:off x="252413" y="185739"/>
            <a:ext cx="4168447" cy="582888"/>
          </a:xfrm>
        </p:spPr>
        <p:txBody>
          <a:bodyPr/>
          <a:lstStyle/>
          <a:p>
            <a:r>
              <a:rPr lang="en-US" dirty="0"/>
              <a:t>Amalgamated Beverage Industries</a:t>
            </a:r>
          </a:p>
          <a:p>
            <a:pPr lvl="1"/>
            <a:r>
              <a:rPr lang="en-US" dirty="0"/>
              <a:t>Pretoria, South Africa</a:t>
            </a:r>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InTouch HMI  (Standard Edition), System Platform, Performance,</a:t>
            </a:r>
            <a:br>
              <a:rPr lang="en-US" dirty="0"/>
            </a:br>
            <a:r>
              <a:rPr lang="en-US" dirty="0"/>
              <a:t>Process Historian, Process Historian Client</a:t>
            </a:r>
          </a:p>
          <a:p>
            <a:r>
              <a:rPr lang="en-US" b="0" dirty="0">
                <a:solidFill>
                  <a:schemeClr val="tx1">
                    <a:lumMod val="65000"/>
                    <a:lumOff val="35000"/>
                  </a:schemeClr>
                </a:solidFill>
              </a:rPr>
              <a:t>“The accuracy of the downtime reports provided by the Wonderware software solution were so good that even our equipment supplier is using them to troubleshoot its equipment at our plant instead of using manual tracking sheets normally used when servicing the equipment.”</a:t>
            </a:r>
          </a:p>
          <a:p>
            <a:r>
              <a:rPr lang="en-US" dirty="0"/>
              <a:t>John Coetzee, </a:t>
            </a:r>
            <a:r>
              <a:rPr lang="en-US" b="0" dirty="0"/>
              <a:t>SAB Business Systems Manager, Manufacturing</a:t>
            </a:r>
            <a:endParaRPr lang="en-US" dirty="0"/>
          </a:p>
          <a:p>
            <a:endParaRPr lang="en-US" dirty="0"/>
          </a:p>
        </p:txBody>
      </p:sp>
      <p:grpSp>
        <p:nvGrpSpPr>
          <p:cNvPr id="12" name="Group 11">
            <a:extLst>
              <a:ext uri="{FF2B5EF4-FFF2-40B4-BE49-F238E27FC236}">
                <a16:creationId xmlns:a16="http://schemas.microsoft.com/office/drawing/2014/main" xmlns="" id="{8E2EE98C-1952-0846-8F1D-26087BD18044}"/>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80660898-349F-544A-AAD9-0D08CDCD28F0}"/>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58AFE1DA-1ACF-7341-A3A6-F74C38FF06F9}"/>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35E73608-C11C-1244-AC3F-741FEE966FA7}"/>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C1D8F982-F299-A847-95C4-94FF7FE78B1A}"/>
              </a:ext>
            </a:extLst>
          </p:cNvPr>
          <p:cNvSpPr>
            <a:spLocks noGrp="1"/>
          </p:cNvSpPr>
          <p:nvPr>
            <p:ph type="sldNum" sz="quarter" idx="4"/>
          </p:nvPr>
        </p:nvSpPr>
        <p:spPr/>
        <p:txBody>
          <a:bodyPr/>
          <a:lstStyle/>
          <a:p>
            <a:r>
              <a:rPr lang="en-US"/>
              <a:t>Page </a:t>
            </a:r>
            <a:fld id="{5A9C12DC-491F-9444-86A2-13AC5C62A2FC}" type="slidenum">
              <a:rPr lang="en-US" smtClean="0"/>
              <a:pPr/>
              <a:t>49</a:t>
            </a:fld>
            <a:endParaRPr lang="en-US" dirty="0"/>
          </a:p>
        </p:txBody>
      </p:sp>
      <p:sp>
        <p:nvSpPr>
          <p:cNvPr id="10" name="Footer Placeholder 9">
            <a:extLst>
              <a:ext uri="{FF2B5EF4-FFF2-40B4-BE49-F238E27FC236}">
                <a16:creationId xmlns:a16="http://schemas.microsoft.com/office/drawing/2014/main" xmlns="" id="{9B622647-B6F7-E143-B5F8-DB98061CFFB5}"/>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A8DA0033-CB75-6446-9280-0E5C674E1CD8}"/>
              </a:ext>
            </a:extLst>
          </p:cNvPr>
          <p:cNvSpPr/>
          <p:nvPr/>
        </p:nvSpPr>
        <p:spPr>
          <a:xfrm>
            <a:off x="4802345" y="4796559"/>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307525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6418" y="-1"/>
            <a:ext cx="4581825" cy="2915707"/>
          </a:xfrm>
          <a:prstGeom prst="rect">
            <a:avLst/>
          </a:prstGeom>
        </p:spPr>
      </p:pic>
      <p:sp>
        <p:nvSpPr>
          <p:cNvPr id="4" name="Content Placeholder 3"/>
          <p:cNvSpPr>
            <a:spLocks noGrp="1"/>
          </p:cNvSpPr>
          <p:nvPr>
            <p:ph sz="quarter" idx="11"/>
          </p:nvPr>
        </p:nvSpPr>
        <p:spPr/>
        <p:txBody>
          <a:bodyPr/>
          <a:lstStyle/>
          <a:p>
            <a:r>
              <a:rPr lang="en-US" sz="900" dirty="0"/>
              <a:t>Goals</a:t>
            </a:r>
          </a:p>
          <a:p>
            <a:pPr lvl="2"/>
            <a:r>
              <a:rPr lang="en-US" dirty="0"/>
              <a:t>Increase the production effectiveness, traceability and safety by installing a central control and monitoring system</a:t>
            </a:r>
          </a:p>
          <a:p>
            <a:r>
              <a:rPr lang="en-US" sz="900" dirty="0"/>
              <a:t>Challenges</a:t>
            </a:r>
          </a:p>
          <a:p>
            <a:pPr lvl="2"/>
            <a:r>
              <a:rPr lang="en-US" dirty="0"/>
              <a:t>Very high maintenance costs (energy, methane consumption)</a:t>
            </a:r>
          </a:p>
          <a:p>
            <a:r>
              <a:rPr lang="en-US" sz="900" dirty="0"/>
              <a:t>Results</a:t>
            </a:r>
          </a:p>
          <a:p>
            <a:pPr lvl="2"/>
            <a:r>
              <a:rPr lang="en-US" dirty="0"/>
              <a:t>Manufacturing costs has been reduced as a result of the new </a:t>
            </a:r>
            <a:br>
              <a:rPr lang="en-US" dirty="0"/>
            </a:br>
            <a:r>
              <a:rPr lang="en-US" dirty="0"/>
              <a:t>Monitoring System</a:t>
            </a:r>
          </a:p>
          <a:p>
            <a:pPr lvl="2"/>
            <a:r>
              <a:rPr lang="en-US" dirty="0"/>
              <a:t>Access to key media parameters analysis (quality, consumption) </a:t>
            </a:r>
            <a:br>
              <a:rPr lang="en-US" dirty="0"/>
            </a:br>
            <a:r>
              <a:rPr lang="en-US" dirty="0"/>
              <a:t>in real-time resulted in more efficient manufacturing</a:t>
            </a:r>
          </a:p>
          <a:p>
            <a:pPr lvl="2"/>
            <a:r>
              <a:rPr lang="en-US" dirty="0"/>
              <a:t>Improved information flow (delivering actual data to technology engineers) has been achieved.</a:t>
            </a:r>
          </a:p>
        </p:txBody>
      </p:sp>
      <p:sp>
        <p:nvSpPr>
          <p:cNvPr id="7" name="Text Placeholder 6"/>
          <p:cNvSpPr>
            <a:spLocks noGrp="1"/>
          </p:cNvSpPr>
          <p:nvPr>
            <p:ph type="body" sz="quarter" idx="15"/>
          </p:nvPr>
        </p:nvSpPr>
        <p:spPr/>
        <p:txBody>
          <a:bodyPr/>
          <a:lstStyle/>
          <a:p>
            <a:r>
              <a:rPr lang="en-US"/>
              <a:t>Azoty Tarnow S.A</a:t>
            </a:r>
          </a:p>
          <a:p>
            <a:pPr lvl="1"/>
            <a:r>
              <a:rPr lang="en-US"/>
              <a:t>Poland</a:t>
            </a:r>
          </a:p>
          <a:p>
            <a:endParaRPr lang="en-US" dirty="0"/>
          </a:p>
        </p:txBody>
      </p:sp>
      <p:sp>
        <p:nvSpPr>
          <p:cNvPr id="8" name="Text Placeholder 7"/>
          <p:cNvSpPr>
            <a:spLocks noGrp="1"/>
          </p:cNvSpPr>
          <p:nvPr>
            <p:ph type="body" sz="quarter" idx="16"/>
          </p:nvPr>
        </p:nvSpPr>
        <p:spPr>
          <a:xfrm>
            <a:off x="4611224" y="2896568"/>
            <a:ext cx="4532776" cy="2246932"/>
          </a:xfrm>
        </p:spPr>
        <p:txBody>
          <a:bodyPr/>
          <a:lstStyle/>
          <a:p>
            <a:r>
              <a:rPr lang="en-US" dirty="0"/>
              <a:t>Industry: Chemicals</a:t>
            </a:r>
          </a:p>
          <a:p>
            <a:r>
              <a:rPr lang="en-US" dirty="0"/>
              <a:t>Products: Mobile Operator Rounds | Process Historian | Process Historian Client</a:t>
            </a:r>
            <a:br>
              <a:rPr lang="en-US" dirty="0"/>
            </a:br>
            <a:r>
              <a:rPr lang="en-US" dirty="0"/>
              <a:t>InTouch HMI  (Standard Edition)</a:t>
            </a:r>
          </a:p>
          <a:p>
            <a:r>
              <a:rPr lang="en-US" b="0" dirty="0">
                <a:solidFill>
                  <a:schemeClr val="tx1">
                    <a:lumMod val="65000"/>
                    <a:lumOff val="35000"/>
                  </a:schemeClr>
                </a:solidFill>
              </a:rPr>
              <a:t>“Using the latest technology and IT solutions to build a telemetry and monitoring system shows that </a:t>
            </a:r>
            <a:r>
              <a:rPr lang="en-US" b="0" dirty="0" err="1">
                <a:solidFill>
                  <a:schemeClr val="tx1">
                    <a:lumMod val="65000"/>
                    <a:lumOff val="35000"/>
                  </a:schemeClr>
                </a:solidFill>
              </a:rPr>
              <a:t>Azoty</a:t>
            </a:r>
            <a:r>
              <a:rPr lang="en-US" b="0" dirty="0">
                <a:solidFill>
                  <a:schemeClr val="tx1">
                    <a:lumMod val="65000"/>
                    <a:lumOff val="35000"/>
                  </a:schemeClr>
                </a:solidFill>
              </a:rPr>
              <a:t> </a:t>
            </a:r>
            <a:r>
              <a:rPr lang="en-US" b="0" dirty="0" err="1">
                <a:solidFill>
                  <a:schemeClr val="tx1">
                    <a:lumMod val="65000"/>
                    <a:lumOff val="35000"/>
                  </a:schemeClr>
                </a:solidFill>
              </a:rPr>
              <a:t>Tarnów</a:t>
            </a:r>
            <a:r>
              <a:rPr lang="en-US" b="0" dirty="0">
                <a:solidFill>
                  <a:schemeClr val="tx1">
                    <a:lumMod val="65000"/>
                    <a:lumOff val="35000"/>
                  </a:schemeClr>
                </a:solidFill>
              </a:rPr>
              <a:t> is a modern company that is concerned about high quality and low production costs. This is reflected in the competitiveness of our products, the desire to have a safe workplace and a company that is concerned about the environment.”</a:t>
            </a:r>
          </a:p>
          <a:p>
            <a:r>
              <a:rPr lang="en-US" dirty="0" err="1"/>
              <a:t>Lucjan</a:t>
            </a:r>
            <a:r>
              <a:rPr lang="en-US" dirty="0"/>
              <a:t> </a:t>
            </a:r>
            <a:r>
              <a:rPr lang="en-US" dirty="0" err="1"/>
              <a:t>Knapczyk</a:t>
            </a:r>
            <a:r>
              <a:rPr lang="en-US" dirty="0"/>
              <a:t>, </a:t>
            </a:r>
            <a:r>
              <a:rPr lang="en-US" b="0" dirty="0"/>
              <a:t>Technology Specialist at </a:t>
            </a:r>
            <a:r>
              <a:rPr lang="en-US" b="0" dirty="0" err="1"/>
              <a:t>Automatyka</a:t>
            </a:r>
            <a:r>
              <a:rPr lang="en-US" b="0" dirty="0"/>
              <a:t> Sp. Z.O.O</a:t>
            </a:r>
          </a:p>
        </p:txBody>
      </p:sp>
      <p:grpSp>
        <p:nvGrpSpPr>
          <p:cNvPr id="34" name="Group 33">
            <a:extLst>
              <a:ext uri="{FF2B5EF4-FFF2-40B4-BE49-F238E27FC236}">
                <a16:creationId xmlns:a16="http://schemas.microsoft.com/office/drawing/2014/main" xmlns="" id="{B8E10C3F-8B7B-644E-8A49-6A358ACDC824}"/>
              </a:ext>
            </a:extLst>
          </p:cNvPr>
          <p:cNvGrpSpPr/>
          <p:nvPr/>
        </p:nvGrpSpPr>
        <p:grpSpPr>
          <a:xfrm>
            <a:off x="4126955" y="474965"/>
            <a:ext cx="5264436" cy="2666894"/>
            <a:chOff x="4126955" y="474965"/>
            <a:chExt cx="5264436" cy="2666894"/>
          </a:xfrm>
        </p:grpSpPr>
        <p:sp>
          <p:nvSpPr>
            <p:cNvPr id="35" name="Isosceles Triangle 17">
              <a:extLst>
                <a:ext uri="{FF2B5EF4-FFF2-40B4-BE49-F238E27FC236}">
                  <a16:creationId xmlns:a16="http://schemas.microsoft.com/office/drawing/2014/main" xmlns="" id="{AD849A1F-4EB7-6C4B-B6CD-506420662413}"/>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6" name="Isosceles Triangle 17">
              <a:extLst>
                <a:ext uri="{FF2B5EF4-FFF2-40B4-BE49-F238E27FC236}">
                  <a16:creationId xmlns:a16="http://schemas.microsoft.com/office/drawing/2014/main" xmlns="" id="{5DD3927D-F8AF-6249-B8BA-0646163B6A9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7" name="Isosceles Triangle 17">
              <a:extLst>
                <a:ext uri="{FF2B5EF4-FFF2-40B4-BE49-F238E27FC236}">
                  <a16:creationId xmlns:a16="http://schemas.microsoft.com/office/drawing/2014/main" xmlns="" id="{5209C9B8-D154-6948-9E92-897304BB075E}"/>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A0B2D187-751E-CF4B-99CA-9B4A324072B9}"/>
              </a:ext>
            </a:extLst>
          </p:cNvPr>
          <p:cNvSpPr>
            <a:spLocks noGrp="1"/>
          </p:cNvSpPr>
          <p:nvPr>
            <p:ph type="sldNum" sz="quarter" idx="4"/>
          </p:nvPr>
        </p:nvSpPr>
        <p:spPr/>
        <p:txBody>
          <a:bodyPr/>
          <a:lstStyle/>
          <a:p>
            <a:r>
              <a:rPr lang="en-US"/>
              <a:t>Page </a:t>
            </a:r>
            <a:fld id="{5A9C12DC-491F-9444-86A2-13AC5C62A2FC}" type="slidenum">
              <a:rPr lang="en-US" smtClean="0"/>
              <a:pPr/>
              <a:t>5</a:t>
            </a:fld>
            <a:endParaRPr lang="en-US" dirty="0"/>
          </a:p>
        </p:txBody>
      </p:sp>
      <p:sp>
        <p:nvSpPr>
          <p:cNvPr id="11" name="Footer Placeholder 10">
            <a:extLst>
              <a:ext uri="{FF2B5EF4-FFF2-40B4-BE49-F238E27FC236}">
                <a16:creationId xmlns:a16="http://schemas.microsoft.com/office/drawing/2014/main" xmlns="" id="{58C9BA28-8192-B648-96EA-1A065FC72167}"/>
              </a:ext>
            </a:extLst>
          </p:cNvPr>
          <p:cNvSpPr>
            <a:spLocks noGrp="1"/>
          </p:cNvSpPr>
          <p:nvPr>
            <p:ph type="ftr" sz="quarter" idx="18"/>
          </p:nvPr>
        </p:nvSpPr>
        <p:spPr/>
        <p:txBody>
          <a:bodyPr/>
          <a:lstStyle/>
          <a:p>
            <a:r>
              <a:rPr lang="en-GB" dirty="0"/>
              <a:t>© 2018 AVEVA Group plc and its subsidiaries. All rights reserved.</a:t>
            </a:r>
          </a:p>
        </p:txBody>
      </p:sp>
      <p:sp>
        <p:nvSpPr>
          <p:cNvPr id="13" name="Rectangle 12">
            <a:extLst>
              <a:ext uri="{FF2B5EF4-FFF2-40B4-BE49-F238E27FC236}">
                <a16:creationId xmlns:a16="http://schemas.microsoft.com/office/drawing/2014/main" xmlns="" id="{660BFE9F-16F6-BE49-9A6C-1328BB94A888}"/>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2441196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69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0" y="-5043"/>
            <a:ext cx="4577717" cy="2909874"/>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Provide a baking system that blend traditional practices with </a:t>
            </a:r>
            <a:br>
              <a:rPr lang="en-US" dirty="0"/>
            </a:br>
            <a:r>
              <a:rPr lang="en-US" dirty="0"/>
              <a:t>modern technology to provide baked goods that look, feel </a:t>
            </a:r>
            <a:br>
              <a:rPr lang="en-US" dirty="0"/>
            </a:br>
            <a:r>
              <a:rPr lang="en-US" dirty="0"/>
              <a:t>and taste “homemade” </a:t>
            </a:r>
          </a:p>
          <a:p>
            <a:r>
              <a:rPr lang="en-US" sz="900" dirty="0"/>
              <a:t>Challenges </a:t>
            </a:r>
          </a:p>
          <a:p>
            <a:pPr lvl="2"/>
            <a:r>
              <a:rPr lang="en-US" dirty="0"/>
              <a:t>Create a fast yet secure production system </a:t>
            </a:r>
          </a:p>
          <a:p>
            <a:pPr lvl="2"/>
            <a:r>
              <a:rPr lang="en-US" dirty="0"/>
              <a:t>Design a vertical oven with a reduced footprint with increased production flexibility </a:t>
            </a:r>
          </a:p>
          <a:p>
            <a:r>
              <a:rPr lang="en-US" sz="900" dirty="0"/>
              <a:t>Results</a:t>
            </a:r>
          </a:p>
          <a:p>
            <a:pPr lvl="2"/>
            <a:r>
              <a:rPr lang="en-US" dirty="0"/>
              <a:t>Increased plant uptime through improved diagnostics and troubleshooting functionality </a:t>
            </a:r>
          </a:p>
          <a:p>
            <a:pPr lvl="2"/>
            <a:r>
              <a:rPr lang="en-US" dirty="0"/>
              <a:t>Reductions in the number of personnel required to operate the </a:t>
            </a:r>
            <a:br>
              <a:rPr lang="en-US" dirty="0"/>
            </a:br>
            <a:r>
              <a:rPr lang="en-US" dirty="0"/>
              <a:t>baking line </a:t>
            </a:r>
          </a:p>
          <a:p>
            <a:pPr lvl="2"/>
            <a:r>
              <a:rPr lang="en-US" dirty="0"/>
              <a:t>Data logging of process values and a historical audit trail of alarms </a:t>
            </a:r>
            <a:br>
              <a:rPr lang="en-US" dirty="0"/>
            </a:br>
            <a:r>
              <a:rPr lang="en-US" dirty="0"/>
              <a:t>and events </a:t>
            </a:r>
          </a:p>
          <a:p>
            <a:pPr lvl="2"/>
            <a:r>
              <a:rPr lang="en-US" dirty="0"/>
              <a:t>Decreased overall testing and commissioning times </a:t>
            </a:r>
          </a:p>
          <a:p>
            <a:pPr lvl="2"/>
            <a:r>
              <a:rPr lang="en-US" dirty="0"/>
              <a:t>Global language support, in which a single</a:t>
            </a:r>
          </a:p>
        </p:txBody>
      </p:sp>
      <p:sp>
        <p:nvSpPr>
          <p:cNvPr id="7" name="Text Placeholder 6"/>
          <p:cNvSpPr>
            <a:spLocks noGrp="1"/>
          </p:cNvSpPr>
          <p:nvPr>
            <p:ph type="body" sz="quarter" idx="15"/>
          </p:nvPr>
        </p:nvSpPr>
        <p:spPr/>
        <p:txBody>
          <a:bodyPr/>
          <a:lstStyle/>
          <a:p>
            <a:r>
              <a:rPr lang="en-US"/>
              <a:t>Auto-bake</a:t>
            </a:r>
          </a:p>
          <a:p>
            <a:pPr lvl="1"/>
            <a:r>
              <a:rPr lang="en-US"/>
              <a:t>Sydney, Australia</a:t>
            </a:r>
            <a:endParaRPr lang="en-US" dirty="0"/>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InTouch HMI, Industrial Computers</a:t>
            </a:r>
          </a:p>
          <a:p>
            <a:r>
              <a:rPr lang="en-US" b="0" dirty="0">
                <a:solidFill>
                  <a:schemeClr val="tx1">
                    <a:lumMod val="65000"/>
                    <a:lumOff val="35000"/>
                  </a:schemeClr>
                </a:solidFill>
              </a:rPr>
              <a:t>“The quality of our end-products has improved because we can now spend more time on quality assurance and less time replicating the same data on multiple computers.”</a:t>
            </a:r>
          </a:p>
          <a:p>
            <a:r>
              <a:rPr lang="en-US" dirty="0"/>
              <a:t>Paul Brennan, </a:t>
            </a:r>
            <a:r>
              <a:rPr lang="en-US" b="0" dirty="0"/>
              <a:t>Senior Electrical Engineer</a:t>
            </a:r>
            <a:endParaRPr lang="en-US" dirty="0"/>
          </a:p>
          <a:p>
            <a:r>
              <a:rPr lang="en-US" dirty="0"/>
              <a:t/>
            </a:r>
            <a:br>
              <a:rPr lang="en-US" dirty="0"/>
            </a:br>
            <a:endParaRPr lang="en-US" dirty="0"/>
          </a:p>
        </p:txBody>
      </p:sp>
      <p:grpSp>
        <p:nvGrpSpPr>
          <p:cNvPr id="11" name="Group 10">
            <a:extLst>
              <a:ext uri="{FF2B5EF4-FFF2-40B4-BE49-F238E27FC236}">
                <a16:creationId xmlns:a16="http://schemas.microsoft.com/office/drawing/2014/main" xmlns="" id="{3FFE2ED7-F8F0-EF4E-A0C4-B790569D2246}"/>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17029484-396A-FF42-9A6C-7CC9270CDE14}"/>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1E3D0498-DD4F-3347-AA85-FFB4880E347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85E156AF-2062-2C4D-8230-0A4FB175B030}"/>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7856EF75-D5D2-184A-9A5A-80622CE9F7EE}"/>
              </a:ext>
            </a:extLst>
          </p:cNvPr>
          <p:cNvSpPr>
            <a:spLocks noGrp="1"/>
          </p:cNvSpPr>
          <p:nvPr>
            <p:ph type="sldNum" sz="quarter" idx="4"/>
          </p:nvPr>
        </p:nvSpPr>
        <p:spPr/>
        <p:txBody>
          <a:bodyPr/>
          <a:lstStyle/>
          <a:p>
            <a:r>
              <a:rPr lang="en-US"/>
              <a:t>Page </a:t>
            </a:r>
            <a:fld id="{5A9C12DC-491F-9444-86A2-13AC5C62A2FC}" type="slidenum">
              <a:rPr lang="en-US" smtClean="0"/>
              <a:pPr/>
              <a:t>50</a:t>
            </a:fld>
            <a:endParaRPr lang="en-US" dirty="0"/>
          </a:p>
        </p:txBody>
      </p:sp>
      <p:sp>
        <p:nvSpPr>
          <p:cNvPr id="15" name="Footer Placeholder 14">
            <a:extLst>
              <a:ext uri="{FF2B5EF4-FFF2-40B4-BE49-F238E27FC236}">
                <a16:creationId xmlns:a16="http://schemas.microsoft.com/office/drawing/2014/main" xmlns="" id="{5415CA9C-EFBD-B945-ACF6-92C8FD595184}"/>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92F96829-AE5E-7B47-A151-F815CA648A0F}"/>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2338542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70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1" y="-5307"/>
            <a:ext cx="4577717" cy="2910144"/>
          </a:xfrm>
          <a:prstGeom prst="rect">
            <a:avLst/>
          </a:prstGeom>
          <a:noFill/>
          <a:ln>
            <a:noFill/>
          </a:ln>
        </p:spPr>
      </p:pic>
      <p:sp>
        <p:nvSpPr>
          <p:cNvPr id="4" name="Content Placeholder 3"/>
          <p:cNvSpPr>
            <a:spLocks noGrp="1"/>
          </p:cNvSpPr>
          <p:nvPr>
            <p:ph sz="quarter" idx="11"/>
          </p:nvPr>
        </p:nvSpPr>
        <p:spPr>
          <a:xfrm>
            <a:off x="252412" y="1050317"/>
            <a:ext cx="4012267" cy="3418927"/>
          </a:xfrm>
        </p:spPr>
        <p:txBody>
          <a:bodyPr/>
          <a:lstStyle/>
          <a:p>
            <a:r>
              <a:rPr lang="en-US" sz="900" dirty="0"/>
              <a:t>Goals </a:t>
            </a:r>
          </a:p>
          <a:p>
            <a:pPr lvl="2">
              <a:lnSpc>
                <a:spcPct val="100000"/>
              </a:lnSpc>
            </a:pPr>
            <a:r>
              <a:rPr lang="en-US" dirty="0"/>
              <a:t>The brewery required a modular automation software solution that would </a:t>
            </a:r>
            <a:br>
              <a:rPr lang="en-US" dirty="0"/>
            </a:br>
            <a:r>
              <a:rPr lang="en-US" dirty="0"/>
              <a:t>enable operations management to scale the system to meet future </a:t>
            </a:r>
            <a:br>
              <a:rPr lang="en-US" dirty="0"/>
            </a:br>
            <a:r>
              <a:rPr lang="en-US" dirty="0"/>
              <a:t>production requirements </a:t>
            </a:r>
          </a:p>
          <a:p>
            <a:pPr lvl="2">
              <a:lnSpc>
                <a:spcPct val="100000"/>
              </a:lnSpc>
            </a:pPr>
            <a:r>
              <a:rPr lang="en-US" dirty="0"/>
              <a:t>Reduce costs through improved equipment performance, lowered material losses, reduced production costs and better supply chain processes from distributor warehouses </a:t>
            </a:r>
          </a:p>
          <a:p>
            <a:r>
              <a:rPr lang="en-US" sz="900" dirty="0"/>
              <a:t>Challenges </a:t>
            </a:r>
          </a:p>
          <a:p>
            <a:pPr lvl="2">
              <a:lnSpc>
                <a:spcPct val="100000"/>
              </a:lnSpc>
            </a:pPr>
            <a:r>
              <a:rPr lang="en-US" dirty="0"/>
              <a:t>Ensure that a new automation software solution could effectively integrate with existing hardware and software</a:t>
            </a:r>
          </a:p>
          <a:p>
            <a:pPr lvl="2">
              <a:lnSpc>
                <a:spcPct val="100000"/>
              </a:lnSpc>
            </a:pPr>
            <a:r>
              <a:rPr lang="en-US" dirty="0"/>
              <a:t>With increasing global competition, reducing the facility’s production cost was a top priority for any new software implementation </a:t>
            </a:r>
          </a:p>
          <a:p>
            <a:r>
              <a:rPr lang="en-US" sz="900" dirty="0"/>
              <a:t>Results</a:t>
            </a:r>
          </a:p>
          <a:p>
            <a:pPr lvl="2">
              <a:lnSpc>
                <a:spcPct val="100000"/>
              </a:lnSpc>
            </a:pPr>
            <a:r>
              <a:rPr lang="en-US" dirty="0"/>
              <a:t>The reduction of 8 percent in energy usage during the manufacturing process has enabled </a:t>
            </a:r>
            <a:r>
              <a:rPr lang="en-US" dirty="0" err="1"/>
              <a:t>Baltika</a:t>
            </a:r>
            <a:r>
              <a:rPr lang="en-US" dirty="0"/>
              <a:t> to lower its overall operating costs </a:t>
            </a:r>
          </a:p>
          <a:p>
            <a:pPr lvl="2">
              <a:lnSpc>
                <a:spcPct val="100000"/>
              </a:lnSpc>
            </a:pPr>
            <a:r>
              <a:rPr lang="en-US" dirty="0"/>
              <a:t>A 5 percent reduction in steam consumption during the beer manufacturing process has been achieved </a:t>
            </a:r>
          </a:p>
          <a:p>
            <a:pPr lvl="2">
              <a:lnSpc>
                <a:spcPct val="100000"/>
              </a:lnSpc>
            </a:pPr>
            <a:r>
              <a:rPr lang="en-US" dirty="0"/>
              <a:t>The cost of packaging materials has been lowered by 1.8 percent</a:t>
            </a:r>
          </a:p>
          <a:p>
            <a:pPr lvl="2">
              <a:lnSpc>
                <a:spcPct val="100000"/>
              </a:lnSpc>
            </a:pPr>
            <a:r>
              <a:rPr lang="en-US" dirty="0" err="1"/>
              <a:t>Baltika</a:t>
            </a:r>
            <a:r>
              <a:rPr lang="en-US" dirty="0"/>
              <a:t> can now accurately determine production losses per batch and has achieved a reduction of 0.56 percent in extract loss</a:t>
            </a:r>
          </a:p>
        </p:txBody>
      </p:sp>
      <p:sp>
        <p:nvSpPr>
          <p:cNvPr id="7" name="Text Placeholder 6"/>
          <p:cNvSpPr>
            <a:spLocks noGrp="1"/>
          </p:cNvSpPr>
          <p:nvPr>
            <p:ph type="body" sz="quarter" idx="15"/>
          </p:nvPr>
        </p:nvSpPr>
        <p:spPr/>
        <p:txBody>
          <a:bodyPr/>
          <a:lstStyle/>
          <a:p>
            <a:r>
              <a:rPr lang="en-US"/>
              <a:t>Baltika Breweries</a:t>
            </a:r>
          </a:p>
          <a:p>
            <a:pPr lvl="1"/>
            <a:r>
              <a:rPr lang="en-US"/>
              <a:t>St. Petersburg, Russia</a:t>
            </a:r>
            <a:endParaRPr lang="en-US" dirty="0"/>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InTouch HMI (Standard Edition), Performance ,Process Historian Client, System Platform</a:t>
            </a:r>
          </a:p>
          <a:p>
            <a:r>
              <a:rPr lang="en-US" b="0" dirty="0">
                <a:solidFill>
                  <a:schemeClr val="tx1">
                    <a:lumMod val="65000"/>
                    <a:lumOff val="35000"/>
                  </a:schemeClr>
                </a:solidFill>
              </a:rPr>
              <a:t>“The comprehensive AVEVA MES solution has provided a significant increase in the accuracy of our process control system enabling our operators to monitor the manufacturing lines in real time and more quickly react to anomalies that might occur.” </a:t>
            </a:r>
            <a:endParaRPr lang="en-US" b="0" dirty="0"/>
          </a:p>
          <a:p>
            <a:r>
              <a:rPr lang="en-US" dirty="0" err="1"/>
              <a:t>Yuriy</a:t>
            </a:r>
            <a:r>
              <a:rPr lang="en-US" dirty="0"/>
              <a:t> </a:t>
            </a:r>
            <a:r>
              <a:rPr lang="en-US" dirty="0" err="1"/>
              <a:t>Chentyrev</a:t>
            </a:r>
            <a:r>
              <a:rPr lang="en-US" dirty="0"/>
              <a:t>, </a:t>
            </a:r>
            <a:r>
              <a:rPr lang="en-US" b="0" dirty="0"/>
              <a:t>Director of Operations </a:t>
            </a:r>
            <a:endParaRPr lang="en-US" dirty="0"/>
          </a:p>
          <a:p>
            <a:endParaRPr lang="en-US" dirty="0"/>
          </a:p>
        </p:txBody>
      </p:sp>
      <p:grpSp>
        <p:nvGrpSpPr>
          <p:cNvPr id="11" name="Group 10">
            <a:extLst>
              <a:ext uri="{FF2B5EF4-FFF2-40B4-BE49-F238E27FC236}">
                <a16:creationId xmlns:a16="http://schemas.microsoft.com/office/drawing/2014/main" xmlns="" id="{1088BE34-EB37-5145-8633-55A01ABF2EC1}"/>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2A51682D-46C9-0A49-9EB5-1DE1C1989547}"/>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20FD7939-CA61-E147-9C26-282BFEB35709}"/>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0927D57B-90F1-7748-AE69-B43C290D6353}"/>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9188C75C-2110-0B40-9E07-FC28BFF700DE}"/>
              </a:ext>
            </a:extLst>
          </p:cNvPr>
          <p:cNvSpPr>
            <a:spLocks noGrp="1"/>
          </p:cNvSpPr>
          <p:nvPr>
            <p:ph type="sldNum" sz="quarter" idx="4"/>
          </p:nvPr>
        </p:nvSpPr>
        <p:spPr/>
        <p:txBody>
          <a:bodyPr/>
          <a:lstStyle/>
          <a:p>
            <a:r>
              <a:rPr lang="en-US"/>
              <a:t>Page </a:t>
            </a:r>
            <a:fld id="{5A9C12DC-491F-9444-86A2-13AC5C62A2FC}" type="slidenum">
              <a:rPr lang="en-US" smtClean="0"/>
              <a:pPr/>
              <a:t>51</a:t>
            </a:fld>
            <a:endParaRPr lang="en-US" dirty="0"/>
          </a:p>
        </p:txBody>
      </p:sp>
      <p:sp>
        <p:nvSpPr>
          <p:cNvPr id="9" name="Footer Placeholder 8">
            <a:extLst>
              <a:ext uri="{FF2B5EF4-FFF2-40B4-BE49-F238E27FC236}">
                <a16:creationId xmlns:a16="http://schemas.microsoft.com/office/drawing/2014/main" xmlns="" id="{CAB8E132-E218-6B4E-85D9-385D38200385}"/>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09832777-B296-1C4C-82F1-C58E2E953A7F}"/>
              </a:ext>
            </a:extLst>
          </p:cNvPr>
          <p:cNvSpPr/>
          <p:nvPr/>
        </p:nvSpPr>
        <p:spPr>
          <a:xfrm>
            <a:off x="4802345" y="4797729"/>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2985733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721"/>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71" y="0"/>
            <a:ext cx="4577717" cy="2903845"/>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Stay true to the original 200-year-old bourbon recipe </a:t>
            </a:r>
          </a:p>
          <a:p>
            <a:r>
              <a:rPr lang="en-US" sz="900" dirty="0"/>
              <a:t>Challenges </a:t>
            </a:r>
          </a:p>
          <a:p>
            <a:pPr lvl="2"/>
            <a:r>
              <a:rPr lang="en-US" dirty="0"/>
              <a:t>Improve spirits and wine plant technology while maintaining the</a:t>
            </a:r>
            <a:br>
              <a:rPr lang="en-US" dirty="0"/>
            </a:br>
            <a:r>
              <a:rPr lang="en-US" dirty="0"/>
              <a:t>quality of a product that has a 200-year-old tradition </a:t>
            </a:r>
          </a:p>
          <a:p>
            <a:pPr lvl="2"/>
            <a:r>
              <a:rPr lang="en-US" dirty="0"/>
              <a:t>Clear upgrade path of automation system to allow improvements as </a:t>
            </a:r>
            <a:br>
              <a:rPr lang="en-US" dirty="0"/>
            </a:br>
            <a:r>
              <a:rPr lang="en-US" dirty="0"/>
              <a:t>technology evolves </a:t>
            </a:r>
          </a:p>
          <a:p>
            <a:r>
              <a:rPr lang="en-US" sz="900" dirty="0"/>
              <a:t>Results</a:t>
            </a:r>
          </a:p>
          <a:p>
            <a:pPr lvl="2"/>
            <a:r>
              <a:rPr lang="en-US" dirty="0"/>
              <a:t>Increased efficiency in operations and engineering due to</a:t>
            </a:r>
            <a:br>
              <a:rPr lang="en-US" dirty="0"/>
            </a:br>
            <a:r>
              <a:rPr lang="en-US" dirty="0"/>
              <a:t>Wonderware software’s ease of use </a:t>
            </a:r>
          </a:p>
          <a:p>
            <a:pPr lvl="2"/>
            <a:r>
              <a:rPr lang="en-US" dirty="0"/>
              <a:t>Consistent product quality due to automation </a:t>
            </a:r>
          </a:p>
          <a:p>
            <a:pPr lvl="2"/>
            <a:r>
              <a:rPr lang="en-US" dirty="0"/>
              <a:t>Full plant integration involving manufacturing</a:t>
            </a:r>
            <a:br>
              <a:rPr lang="en-US" dirty="0"/>
            </a:br>
            <a:r>
              <a:rPr lang="en-US" dirty="0"/>
              <a:t>and Infrastructure management</a:t>
            </a:r>
          </a:p>
        </p:txBody>
      </p:sp>
      <p:sp>
        <p:nvSpPr>
          <p:cNvPr id="7" name="Text Placeholder 6"/>
          <p:cNvSpPr>
            <a:spLocks noGrp="1"/>
          </p:cNvSpPr>
          <p:nvPr>
            <p:ph type="body" sz="quarter" idx="15"/>
          </p:nvPr>
        </p:nvSpPr>
        <p:spPr/>
        <p:txBody>
          <a:bodyPr/>
          <a:lstStyle/>
          <a:p>
            <a:r>
              <a:rPr lang="en-US"/>
              <a:t>Beam Global Spirits and Wine</a:t>
            </a:r>
          </a:p>
          <a:p>
            <a:pPr lvl="1"/>
            <a:r>
              <a:rPr lang="en-US"/>
              <a:t>Clermont, Kentucky </a:t>
            </a:r>
            <a:endParaRPr lang="en-US" dirty="0"/>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System Platform, InTouch HMI  (Standard Edition), Process Historian, Process Historian Clients”</a:t>
            </a:r>
          </a:p>
          <a:p>
            <a:r>
              <a:rPr lang="en-US" b="0" dirty="0">
                <a:solidFill>
                  <a:schemeClr val="tx1">
                    <a:lumMod val="65000"/>
                    <a:lumOff val="35000"/>
                  </a:schemeClr>
                </a:solidFill>
              </a:rPr>
              <a:t>“With regards to metrics, what we’re seeing is consistency in throughput. We are able to tell when problematic areas arise and by having it automated, we are able to take preventive action in order to maintain consistent operation.” </a:t>
            </a:r>
          </a:p>
          <a:p>
            <a:r>
              <a:rPr lang="en-US" dirty="0"/>
              <a:t>Harry </a:t>
            </a:r>
            <a:r>
              <a:rPr lang="en-US" dirty="0" err="1"/>
              <a:t>Crigler</a:t>
            </a:r>
            <a:r>
              <a:rPr lang="en-US" dirty="0"/>
              <a:t>, </a:t>
            </a:r>
            <a:r>
              <a:rPr lang="en-US" b="0" dirty="0"/>
              <a:t>Distillery Operations Manager</a:t>
            </a:r>
          </a:p>
        </p:txBody>
      </p:sp>
      <p:grpSp>
        <p:nvGrpSpPr>
          <p:cNvPr id="11" name="Group 10">
            <a:extLst>
              <a:ext uri="{FF2B5EF4-FFF2-40B4-BE49-F238E27FC236}">
                <a16:creationId xmlns:a16="http://schemas.microsoft.com/office/drawing/2014/main" xmlns="" id="{C487101E-CCF1-9C43-89F9-1C683E3D1C0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3B92F330-2564-834B-BADC-FD82295E590C}"/>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E5B13C06-45F3-2545-87EF-9AA1CF40E848}"/>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6E0662A0-FF15-A740-A780-8CD1FA357978}"/>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924CADD4-2537-0549-9FF4-F218E71D4CE4}"/>
              </a:ext>
            </a:extLst>
          </p:cNvPr>
          <p:cNvSpPr>
            <a:spLocks noGrp="1"/>
          </p:cNvSpPr>
          <p:nvPr>
            <p:ph type="sldNum" sz="quarter" idx="4"/>
          </p:nvPr>
        </p:nvSpPr>
        <p:spPr/>
        <p:txBody>
          <a:bodyPr/>
          <a:lstStyle/>
          <a:p>
            <a:r>
              <a:rPr lang="en-US"/>
              <a:t>Page </a:t>
            </a:r>
            <a:fld id="{5A9C12DC-491F-9444-86A2-13AC5C62A2FC}" type="slidenum">
              <a:rPr lang="en-US" smtClean="0"/>
              <a:pPr/>
              <a:t>52</a:t>
            </a:fld>
            <a:endParaRPr lang="en-US" dirty="0"/>
          </a:p>
        </p:txBody>
      </p:sp>
      <p:sp>
        <p:nvSpPr>
          <p:cNvPr id="15" name="Footer Placeholder 14">
            <a:extLst>
              <a:ext uri="{FF2B5EF4-FFF2-40B4-BE49-F238E27FC236}">
                <a16:creationId xmlns:a16="http://schemas.microsoft.com/office/drawing/2014/main" xmlns="" id="{C4F66D81-C7A2-1947-928B-7EEA6EB8C36E}"/>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5418D1A7-8370-7E43-8FE1-AD8552480597}"/>
              </a:ext>
            </a:extLst>
          </p:cNvPr>
          <p:cNvSpPr/>
          <p:nvPr/>
        </p:nvSpPr>
        <p:spPr>
          <a:xfrm>
            <a:off x="4802345" y="481950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1650917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679"/>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71" y="462"/>
            <a:ext cx="4565518" cy="2896106"/>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Reduce energy consumption by 20% and increase visibility into the production processes</a:t>
            </a:r>
          </a:p>
          <a:p>
            <a:r>
              <a:rPr lang="en-US" sz="900" dirty="0"/>
              <a:t>Challenges </a:t>
            </a:r>
          </a:p>
          <a:p>
            <a:pPr lvl="2"/>
            <a:r>
              <a:rPr lang="en-US" dirty="0"/>
              <a:t>The old model was to take a holistic view of energy cost rather </a:t>
            </a:r>
            <a:br>
              <a:rPr lang="en-US" dirty="0"/>
            </a:br>
            <a:r>
              <a:rPr lang="en-US" dirty="0"/>
              <a:t>than usage</a:t>
            </a:r>
          </a:p>
          <a:p>
            <a:pPr lvl="2"/>
            <a:r>
              <a:rPr lang="en-US" dirty="0"/>
              <a:t>The energy users were not empowered enough to take control </a:t>
            </a:r>
            <a:br>
              <a:rPr lang="en-US" dirty="0"/>
            </a:br>
            <a:r>
              <a:rPr lang="en-US" dirty="0"/>
              <a:t>of situations in the plant</a:t>
            </a:r>
          </a:p>
          <a:p>
            <a:r>
              <a:rPr lang="en-US" sz="900" dirty="0"/>
              <a:t>Results </a:t>
            </a:r>
          </a:p>
          <a:p>
            <a:pPr lvl="2"/>
            <a:r>
              <a:rPr lang="en-US" dirty="0"/>
              <a:t>The improved visibility into energy usage and cost per plant and subsection and the implementation of smarter energy usage/cost control protocols resulted in a reduction in energy consumption.</a:t>
            </a:r>
          </a:p>
          <a:p>
            <a:pPr lvl="2"/>
            <a:r>
              <a:rPr lang="en-US" dirty="0"/>
              <a:t>Gaining the ability to control high energy operations to take place during low-cost periods and having the staff be immediately aware of their immediate impact on energy cost resulted in a tighter grip on corporate departmental budgets and targets</a:t>
            </a:r>
          </a:p>
        </p:txBody>
      </p:sp>
      <p:sp>
        <p:nvSpPr>
          <p:cNvPr id="7" name="Text Placeholder 6"/>
          <p:cNvSpPr>
            <a:spLocks noGrp="1"/>
          </p:cNvSpPr>
          <p:nvPr>
            <p:ph type="body" sz="quarter" idx="15"/>
          </p:nvPr>
        </p:nvSpPr>
        <p:spPr/>
        <p:txBody>
          <a:bodyPr/>
          <a:lstStyle/>
          <a:p>
            <a:r>
              <a:rPr lang="en-US"/>
              <a:t>Coca Cola Swaziland Conco Ltd</a:t>
            </a:r>
          </a:p>
          <a:p>
            <a:pPr lvl="1"/>
            <a:r>
              <a:rPr lang="en-US"/>
              <a:t>Swaziland</a:t>
            </a:r>
            <a:endParaRPr lang="en-US" dirty="0"/>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System Platform, InTouch HMI  (Standard Edition), Process Historian, Process Historian Client</a:t>
            </a:r>
          </a:p>
          <a:p>
            <a:r>
              <a:rPr lang="en-US" b="0" dirty="0">
                <a:solidFill>
                  <a:schemeClr val="tx1">
                    <a:lumMod val="65000"/>
                    <a:lumOff val="35000"/>
                  </a:schemeClr>
                </a:solidFill>
              </a:rPr>
              <a:t>“...after the Swaziland Electricity Company validated the results and achieved a discrepancy of less than 1%, the business completely bought into the system.” </a:t>
            </a:r>
            <a:endParaRPr lang="en-US" dirty="0">
              <a:solidFill>
                <a:schemeClr val="tx1">
                  <a:lumMod val="65000"/>
                  <a:lumOff val="35000"/>
                </a:schemeClr>
              </a:solidFill>
            </a:endParaRPr>
          </a:p>
          <a:p>
            <a:r>
              <a:rPr lang="en-US" dirty="0"/>
              <a:t>Paul </a:t>
            </a:r>
            <a:r>
              <a:rPr lang="en-US" dirty="0" err="1"/>
              <a:t>Kotze</a:t>
            </a:r>
            <a:r>
              <a:rPr lang="en-US" dirty="0"/>
              <a:t>, </a:t>
            </a:r>
            <a:r>
              <a:rPr lang="en-US" b="0" dirty="0"/>
              <a:t>Senior Software Engineer, Systems Anywhere Coastal</a:t>
            </a:r>
            <a:endParaRPr lang="en-US" dirty="0"/>
          </a:p>
          <a:p>
            <a:endParaRPr lang="en-US" dirty="0"/>
          </a:p>
        </p:txBody>
      </p:sp>
      <p:grpSp>
        <p:nvGrpSpPr>
          <p:cNvPr id="11" name="Group 10">
            <a:extLst>
              <a:ext uri="{FF2B5EF4-FFF2-40B4-BE49-F238E27FC236}">
                <a16:creationId xmlns:a16="http://schemas.microsoft.com/office/drawing/2014/main" xmlns="" id="{169BE744-7566-C44F-92A4-FD5AA89B8314}"/>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1EB990AF-9A72-E646-97C9-2F3FCF1ADD00}"/>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A3046FC-5763-204A-A8C1-AAA2E767839D}"/>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0F3B0EE3-530A-FB49-A326-0C821F0B8A56}"/>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FD255F7C-E97F-4C40-87F2-2EE0E23C6824}"/>
              </a:ext>
            </a:extLst>
          </p:cNvPr>
          <p:cNvSpPr>
            <a:spLocks noGrp="1"/>
          </p:cNvSpPr>
          <p:nvPr>
            <p:ph type="sldNum" sz="quarter" idx="4"/>
          </p:nvPr>
        </p:nvSpPr>
        <p:spPr/>
        <p:txBody>
          <a:bodyPr/>
          <a:lstStyle/>
          <a:p>
            <a:r>
              <a:rPr lang="en-US"/>
              <a:t>Page </a:t>
            </a:r>
            <a:fld id="{5A9C12DC-491F-9444-86A2-13AC5C62A2FC}" type="slidenum">
              <a:rPr lang="en-US" smtClean="0"/>
              <a:pPr/>
              <a:t>53</a:t>
            </a:fld>
            <a:endParaRPr lang="en-US" dirty="0"/>
          </a:p>
        </p:txBody>
      </p:sp>
      <p:sp>
        <p:nvSpPr>
          <p:cNvPr id="10" name="Footer Placeholder 9">
            <a:extLst>
              <a:ext uri="{FF2B5EF4-FFF2-40B4-BE49-F238E27FC236}">
                <a16:creationId xmlns:a16="http://schemas.microsoft.com/office/drawing/2014/main" xmlns="" id="{9662FC6A-5730-AA46-9635-593C389739BE}"/>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44699ED0-96AE-A142-9D2D-1FD776613797}"/>
              </a:ext>
            </a:extLst>
          </p:cNvPr>
          <p:cNvSpPr/>
          <p:nvPr/>
        </p:nvSpPr>
        <p:spPr>
          <a:xfrm>
            <a:off x="4802345" y="465081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5295919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H="1" flipV="1">
            <a:off x="4610937" y="10221"/>
            <a:ext cx="4554047" cy="2903845"/>
          </a:xfrm>
          <a:prstGeom prst="rect">
            <a:avLst/>
          </a:prstGeom>
          <a:noFill/>
          <a:ln>
            <a:noFill/>
          </a:ln>
        </p:spPr>
      </p:pic>
      <p:sp>
        <p:nvSpPr>
          <p:cNvPr id="4" name="Content Placeholder 3"/>
          <p:cNvSpPr>
            <a:spLocks noGrp="1"/>
          </p:cNvSpPr>
          <p:nvPr>
            <p:ph sz="quarter" idx="11"/>
          </p:nvPr>
        </p:nvSpPr>
        <p:spPr/>
        <p:txBody>
          <a:bodyPr/>
          <a:lstStyle/>
          <a:p>
            <a:r>
              <a:rPr lang="en-US" sz="900" dirty="0"/>
              <a:t>Goals</a:t>
            </a:r>
          </a:p>
          <a:p>
            <a:pPr lvl="2"/>
            <a:r>
              <a:rPr lang="en-US" dirty="0"/>
              <a:t>To transition to a fully automated production facility</a:t>
            </a:r>
          </a:p>
          <a:p>
            <a:pPr lvl="2"/>
            <a:r>
              <a:rPr lang="en-US" dirty="0"/>
              <a:t>To achieve the highest level of product tracking and traceability</a:t>
            </a:r>
          </a:p>
          <a:p>
            <a:pPr lvl="2"/>
            <a:r>
              <a:rPr lang="en-US" dirty="0"/>
              <a:t>To enable the engineering team to create powerful templates that provided the flexibility required by the </a:t>
            </a:r>
            <a:r>
              <a:rPr lang="en-US" dirty="0" err="1"/>
              <a:t>Eker</a:t>
            </a:r>
            <a:r>
              <a:rPr lang="en-US" dirty="0"/>
              <a:t> production process</a:t>
            </a:r>
          </a:p>
          <a:p>
            <a:r>
              <a:rPr lang="en-US" sz="900" dirty="0"/>
              <a:t>Challenges</a:t>
            </a:r>
          </a:p>
          <a:p>
            <a:pPr lvl="2"/>
            <a:r>
              <a:rPr lang="en-US" dirty="0"/>
              <a:t>Operators were manually processing analog data which took time away from overall production</a:t>
            </a:r>
          </a:p>
          <a:p>
            <a:pPr lvl="2"/>
            <a:r>
              <a:rPr lang="en-US" dirty="0"/>
              <a:t>Tracking and tracing of quality issues were inconsistent and subject to errors due to manual inputting of data</a:t>
            </a:r>
          </a:p>
          <a:p>
            <a:r>
              <a:rPr lang="en-US" sz="900" dirty="0"/>
              <a:t>Results</a:t>
            </a:r>
          </a:p>
          <a:p>
            <a:pPr lvl="2"/>
            <a:r>
              <a:rPr lang="en-US" dirty="0" err="1"/>
              <a:t>Eker</a:t>
            </a:r>
            <a:r>
              <a:rPr lang="en-US" dirty="0"/>
              <a:t> has increased its production capacity to more than 600 tons of product per day and continues to grow</a:t>
            </a:r>
          </a:p>
          <a:p>
            <a:pPr lvl="2"/>
            <a:r>
              <a:rPr lang="en-US" dirty="0"/>
              <a:t>Product quality and production traceability has increased significantly</a:t>
            </a:r>
          </a:p>
          <a:p>
            <a:pPr lvl="2"/>
            <a:r>
              <a:rPr lang="en-US" dirty="0"/>
              <a:t>The </a:t>
            </a:r>
            <a:r>
              <a:rPr lang="en-US" dirty="0" err="1"/>
              <a:t>Eker</a:t>
            </a:r>
            <a:r>
              <a:rPr lang="en-US" dirty="0"/>
              <a:t> production team has applied the concept of Industry 4.0 enabling operations, team members and devices to communicate and operate seamlessly via IoT</a:t>
            </a:r>
          </a:p>
          <a:p>
            <a:pPr lvl="2"/>
            <a:endParaRPr lang="en-US" dirty="0"/>
          </a:p>
        </p:txBody>
      </p:sp>
      <p:sp>
        <p:nvSpPr>
          <p:cNvPr id="7" name="Text Placeholder 6"/>
          <p:cNvSpPr>
            <a:spLocks noGrp="1"/>
          </p:cNvSpPr>
          <p:nvPr>
            <p:ph type="body" sz="quarter" idx="15"/>
          </p:nvPr>
        </p:nvSpPr>
        <p:spPr/>
        <p:txBody>
          <a:bodyPr/>
          <a:lstStyle/>
          <a:p>
            <a:r>
              <a:rPr lang="en-US" dirty="0" err="1"/>
              <a:t>Eker</a:t>
            </a:r>
            <a:r>
              <a:rPr lang="en-US" dirty="0"/>
              <a:t> Dairy</a:t>
            </a:r>
          </a:p>
          <a:p>
            <a:r>
              <a:rPr lang="en-US" sz="1400" dirty="0">
                <a:solidFill>
                  <a:schemeClr val="accent2"/>
                </a:solidFill>
              </a:rPr>
              <a:t>Turkey</a:t>
            </a:r>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InTouch HMI  (Standard Edition)</a:t>
            </a:r>
          </a:p>
          <a:p>
            <a:r>
              <a:rPr lang="en-US" b="0" dirty="0">
                <a:solidFill>
                  <a:schemeClr val="tx1">
                    <a:lumMod val="65000"/>
                    <a:lumOff val="35000"/>
                  </a:schemeClr>
                </a:solidFill>
              </a:rPr>
              <a:t>“</a:t>
            </a:r>
            <a:r>
              <a:rPr lang="en-US" b="0" dirty="0" err="1">
                <a:solidFill>
                  <a:schemeClr val="tx1">
                    <a:lumMod val="65000"/>
                    <a:lumOff val="35000"/>
                  </a:schemeClr>
                </a:solidFill>
              </a:rPr>
              <a:t>Eker</a:t>
            </a:r>
            <a:r>
              <a:rPr lang="en-US" b="0" dirty="0">
                <a:solidFill>
                  <a:schemeClr val="tx1">
                    <a:lumMod val="65000"/>
                    <a:lumOff val="35000"/>
                  </a:schemeClr>
                </a:solidFill>
              </a:rPr>
              <a:t> needed a software platform that would enables us to create powerful templates that are flexible at the same time.  Wonderware software provided this and more.”</a:t>
            </a:r>
            <a:endParaRPr lang="en-US" dirty="0"/>
          </a:p>
          <a:p>
            <a:r>
              <a:rPr lang="en-US" dirty="0"/>
              <a:t>Yavuz Selim Aydin, </a:t>
            </a:r>
            <a:r>
              <a:rPr lang="en-US" b="0" dirty="0"/>
              <a:t>Project and Engineering Manager</a:t>
            </a:r>
            <a:endParaRPr lang="en-US" dirty="0"/>
          </a:p>
          <a:p>
            <a:endParaRPr lang="en-US" dirty="0"/>
          </a:p>
        </p:txBody>
      </p:sp>
      <p:grpSp>
        <p:nvGrpSpPr>
          <p:cNvPr id="10" name="Group 9">
            <a:extLst>
              <a:ext uri="{FF2B5EF4-FFF2-40B4-BE49-F238E27FC236}">
                <a16:creationId xmlns:a16="http://schemas.microsoft.com/office/drawing/2014/main" xmlns="" id="{E69EAD88-29FB-7441-B845-CB9EFA218E34}"/>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60BDC1EF-55E4-A44E-80DD-795465AC6E5D}"/>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09A91E1B-1A22-8449-8F65-BA25F08B5BE9}"/>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A1A3827F-DD81-E949-A024-C2589AE7F2BB}"/>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BF292640-DA4D-434D-8D6D-04181E58C3C9}"/>
              </a:ext>
            </a:extLst>
          </p:cNvPr>
          <p:cNvSpPr>
            <a:spLocks noGrp="1"/>
          </p:cNvSpPr>
          <p:nvPr>
            <p:ph type="sldNum" sz="quarter" idx="4"/>
          </p:nvPr>
        </p:nvSpPr>
        <p:spPr/>
        <p:txBody>
          <a:bodyPr/>
          <a:lstStyle/>
          <a:p>
            <a:r>
              <a:rPr lang="en-US"/>
              <a:t>Page </a:t>
            </a:r>
            <a:fld id="{5A9C12DC-491F-9444-86A2-13AC5C62A2FC}" type="slidenum">
              <a:rPr lang="en-US" smtClean="0"/>
              <a:pPr/>
              <a:t>54</a:t>
            </a:fld>
            <a:endParaRPr lang="en-US" dirty="0"/>
          </a:p>
        </p:txBody>
      </p:sp>
      <p:sp>
        <p:nvSpPr>
          <p:cNvPr id="14" name="Footer Placeholder 13">
            <a:extLst>
              <a:ext uri="{FF2B5EF4-FFF2-40B4-BE49-F238E27FC236}">
                <a16:creationId xmlns:a16="http://schemas.microsoft.com/office/drawing/2014/main" xmlns="" id="{499FAA3A-4F40-1D47-A430-8697D4C55ABA}"/>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94980075-720A-C04C-8B91-565F8C81E0D6}"/>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7209698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3266" y="462"/>
            <a:ext cx="4577722" cy="2903848"/>
          </a:xfrm>
          <a:prstGeom prst="rect">
            <a:avLst/>
          </a:prstGeom>
        </p:spPr>
      </p:pic>
      <p:sp>
        <p:nvSpPr>
          <p:cNvPr id="4" name="Content Placeholder 3"/>
          <p:cNvSpPr>
            <a:spLocks noGrp="1"/>
          </p:cNvSpPr>
          <p:nvPr>
            <p:ph sz="quarter" idx="11"/>
          </p:nvPr>
        </p:nvSpPr>
        <p:spPr>
          <a:xfrm>
            <a:off x="252413" y="1050317"/>
            <a:ext cx="4012266" cy="3418927"/>
          </a:xfrm>
        </p:spPr>
        <p:txBody>
          <a:bodyPr/>
          <a:lstStyle/>
          <a:p>
            <a:r>
              <a:rPr lang="en-US" sz="900" dirty="0"/>
              <a:t>Goals</a:t>
            </a:r>
          </a:p>
          <a:p>
            <a:pPr lvl="2"/>
            <a:r>
              <a:rPr lang="en-US" dirty="0"/>
              <a:t>To enable the dairy to achieve quality track and traceability</a:t>
            </a:r>
          </a:p>
          <a:p>
            <a:pPr lvl="2"/>
            <a:r>
              <a:rPr lang="en-US" dirty="0"/>
              <a:t>To facilitate connectivity of plant operations with the plant’s industrial automation devices, computers and laboratory measuring instruments</a:t>
            </a:r>
          </a:p>
          <a:p>
            <a:pPr lvl="2"/>
            <a:r>
              <a:rPr lang="en-US" dirty="0"/>
              <a:t>To reduce the total cost of ownership of the overall solution by enabling easy upgrades of systems across the enterprise</a:t>
            </a:r>
          </a:p>
          <a:p>
            <a:r>
              <a:rPr lang="en-US" sz="900" dirty="0"/>
              <a:t>Challenges</a:t>
            </a:r>
          </a:p>
          <a:p>
            <a:pPr lvl="2"/>
            <a:r>
              <a:rPr lang="en-US" dirty="0"/>
              <a:t>When quality parameter deviations were detected, the operators had to manually trace the information in the archived, paper-based operations sheets to determine the root cause, which took a tremendous about of time</a:t>
            </a:r>
          </a:p>
          <a:p>
            <a:r>
              <a:rPr lang="en-US" sz="900" dirty="0"/>
              <a:t>Results</a:t>
            </a:r>
          </a:p>
          <a:p>
            <a:pPr lvl="2"/>
            <a:r>
              <a:rPr lang="en-US" dirty="0"/>
              <a:t>The plant achieved production Goals of 2,500 cans a minute, equaling 3 million cans a day, which equals 24 million cases a year</a:t>
            </a:r>
          </a:p>
          <a:p>
            <a:pPr lvl="2"/>
            <a:r>
              <a:rPr lang="en-US" dirty="0"/>
              <a:t>It reduced quality traceability time from 4 hours to 1 minute</a:t>
            </a:r>
          </a:p>
          <a:p>
            <a:pPr lvl="2"/>
            <a:r>
              <a:rPr lang="en-US" dirty="0"/>
              <a:t>The manufacturing facility achieved its return on investment within one year</a:t>
            </a:r>
          </a:p>
          <a:p>
            <a:pPr lvl="2"/>
            <a:r>
              <a:rPr lang="en-US" dirty="0"/>
              <a:t>The plant achieved "100 Percent First-Time Quality," a lean metric that indicates what parts are manufactured correctly the first time without need for inspection, rework or replacement</a:t>
            </a:r>
          </a:p>
          <a:p>
            <a:pPr lvl="2"/>
            <a:endParaRPr lang="en-US" dirty="0"/>
          </a:p>
        </p:txBody>
      </p:sp>
      <p:sp>
        <p:nvSpPr>
          <p:cNvPr id="7" name="Text Placeholder 6"/>
          <p:cNvSpPr>
            <a:spLocks noGrp="1"/>
          </p:cNvSpPr>
          <p:nvPr>
            <p:ph type="body" sz="quarter" idx="15"/>
          </p:nvPr>
        </p:nvSpPr>
        <p:spPr/>
        <p:txBody>
          <a:bodyPr/>
          <a:lstStyle/>
          <a:p>
            <a:r>
              <a:rPr lang="en-US" dirty="0"/>
              <a:t>F&amp;N Dairies</a:t>
            </a:r>
          </a:p>
          <a:p>
            <a:r>
              <a:rPr lang="en-US" sz="1400" dirty="0">
                <a:solidFill>
                  <a:schemeClr val="accent2"/>
                </a:solidFill>
              </a:rPr>
              <a:t>Thailand</a:t>
            </a:r>
          </a:p>
        </p:txBody>
      </p:sp>
      <p:sp>
        <p:nvSpPr>
          <p:cNvPr id="8" name="Text Placeholder 7"/>
          <p:cNvSpPr>
            <a:spLocks noGrp="1"/>
          </p:cNvSpPr>
          <p:nvPr>
            <p:ph type="body" sz="quarter" idx="16"/>
          </p:nvPr>
        </p:nvSpPr>
        <p:spPr/>
        <p:txBody>
          <a:bodyPr/>
          <a:lstStyle/>
          <a:p>
            <a:r>
              <a:rPr lang="en-US" sz="700" dirty="0"/>
              <a:t>Industry: Food &amp; Beverage / CPG</a:t>
            </a:r>
          </a:p>
          <a:p>
            <a:r>
              <a:rPr lang="en-US" sz="700" dirty="0"/>
              <a:t>Products: System Platform, InTouch HMI  (Standard Edition), Process Historian, Process Historian Client, Performance”</a:t>
            </a:r>
          </a:p>
          <a:p>
            <a:r>
              <a:rPr lang="en-US" b="0" dirty="0">
                <a:solidFill>
                  <a:schemeClr val="tx1">
                    <a:lumMod val="65000"/>
                    <a:lumOff val="35000"/>
                  </a:schemeClr>
                </a:solidFill>
              </a:rPr>
              <a:t>“At our </a:t>
            </a:r>
            <a:r>
              <a:rPr lang="en-US" b="0" dirty="0" err="1">
                <a:solidFill>
                  <a:schemeClr val="tx1">
                    <a:lumMod val="65000"/>
                    <a:lumOff val="35000"/>
                  </a:schemeClr>
                </a:solidFill>
              </a:rPr>
              <a:t>Rojana</a:t>
            </a:r>
            <a:r>
              <a:rPr lang="en-US" b="0" dirty="0">
                <a:solidFill>
                  <a:schemeClr val="tx1">
                    <a:lumMod val="65000"/>
                    <a:lumOff val="35000"/>
                  </a:schemeClr>
                </a:solidFill>
              </a:rPr>
              <a:t> factory, F&amp;N Dairies produces 3 million cans a day of sterilized milk, or 2,500 cans per minute. With the integration of Wonderware software solutions to provide vital data on production processes as well as track and trace, we are able to have comprehensive control of our manufacturing operations to ensure product quality and control.”</a:t>
            </a:r>
            <a:endParaRPr lang="en-US" dirty="0"/>
          </a:p>
          <a:p>
            <a:r>
              <a:rPr lang="en-US" sz="700" dirty="0"/>
              <a:t>Somchai </a:t>
            </a:r>
            <a:r>
              <a:rPr lang="en-US" sz="700" dirty="0" err="1"/>
              <a:t>Khwahan</a:t>
            </a:r>
            <a:r>
              <a:rPr lang="en-US" sz="700" dirty="0"/>
              <a:t>, </a:t>
            </a:r>
            <a:r>
              <a:rPr lang="en-US" sz="700" b="0" dirty="0"/>
              <a:t>Production Manager, F&amp;N Dairies Thailand</a:t>
            </a:r>
            <a:endParaRPr lang="en-US" sz="700" dirty="0"/>
          </a:p>
          <a:p>
            <a:endParaRPr lang="en-US" sz="700" dirty="0"/>
          </a:p>
        </p:txBody>
      </p:sp>
      <p:grpSp>
        <p:nvGrpSpPr>
          <p:cNvPr id="10" name="Group 9">
            <a:extLst>
              <a:ext uri="{FF2B5EF4-FFF2-40B4-BE49-F238E27FC236}">
                <a16:creationId xmlns:a16="http://schemas.microsoft.com/office/drawing/2014/main" xmlns="" id="{4D734C46-82BE-974E-86E8-AD0E8FB8D119}"/>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9CCD46E3-6083-914B-8184-A1D5000EABEE}"/>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1ADA9EA0-90FF-404B-B882-9F5CC317D0F8}"/>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C264C465-192C-004D-8711-355F766AEB8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4F80F353-CC9B-C74B-8652-DED8E8FEAA35}"/>
              </a:ext>
            </a:extLst>
          </p:cNvPr>
          <p:cNvSpPr>
            <a:spLocks noGrp="1"/>
          </p:cNvSpPr>
          <p:nvPr>
            <p:ph type="sldNum" sz="quarter" idx="4"/>
          </p:nvPr>
        </p:nvSpPr>
        <p:spPr/>
        <p:txBody>
          <a:bodyPr/>
          <a:lstStyle/>
          <a:p>
            <a:r>
              <a:rPr lang="en-US"/>
              <a:t>Page </a:t>
            </a:r>
            <a:fld id="{5A9C12DC-491F-9444-86A2-13AC5C62A2FC}" type="slidenum">
              <a:rPr lang="en-US" smtClean="0"/>
              <a:pPr/>
              <a:t>55</a:t>
            </a:fld>
            <a:endParaRPr lang="en-US" dirty="0"/>
          </a:p>
        </p:txBody>
      </p:sp>
      <p:sp>
        <p:nvSpPr>
          <p:cNvPr id="9" name="Footer Placeholder 8">
            <a:extLst>
              <a:ext uri="{FF2B5EF4-FFF2-40B4-BE49-F238E27FC236}">
                <a16:creationId xmlns:a16="http://schemas.microsoft.com/office/drawing/2014/main" xmlns="" id="{4B3211D9-3F86-7747-A015-1FE61C1A0EC2}"/>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hlinkClick r:id="rId4"/>
            <a:extLst>
              <a:ext uri="{FF2B5EF4-FFF2-40B4-BE49-F238E27FC236}">
                <a16:creationId xmlns:a16="http://schemas.microsoft.com/office/drawing/2014/main" xmlns="" id="{6B93C645-8597-764B-9025-8FE4028FB32D}"/>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5119583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1224" y="0"/>
            <a:ext cx="4547724" cy="2904859"/>
          </a:xfrm>
          <a:prstGeom prst="rect">
            <a:avLst/>
          </a:prstGeom>
        </p:spPr>
      </p:pic>
      <p:sp>
        <p:nvSpPr>
          <p:cNvPr id="4" name="Content Placeholder 3"/>
          <p:cNvSpPr>
            <a:spLocks noGrp="1"/>
          </p:cNvSpPr>
          <p:nvPr>
            <p:ph sz="quarter" idx="11"/>
          </p:nvPr>
        </p:nvSpPr>
        <p:spPr/>
        <p:txBody>
          <a:bodyPr/>
          <a:lstStyle/>
          <a:p>
            <a:r>
              <a:rPr lang="en-US" sz="900" dirty="0"/>
              <a:t>Goals</a:t>
            </a:r>
          </a:p>
          <a:p>
            <a:pPr lvl="2"/>
            <a:r>
              <a:rPr lang="en-US" dirty="0"/>
              <a:t>To make sure that within the Brewery, everything is consistent, stays under control and everything is executed at the right time</a:t>
            </a:r>
          </a:p>
          <a:p>
            <a:r>
              <a:rPr lang="en-US" sz="900" dirty="0"/>
              <a:t>Challenges</a:t>
            </a:r>
          </a:p>
          <a:p>
            <a:pPr lvl="2"/>
            <a:r>
              <a:rPr lang="en-US" dirty="0"/>
              <a:t>To be able to extend a standard SCADA solution to all parts of </a:t>
            </a:r>
            <a:br>
              <a:rPr lang="en-US" dirty="0"/>
            </a:br>
            <a:r>
              <a:rPr lang="en-US" dirty="0"/>
              <a:t>the brewery</a:t>
            </a:r>
          </a:p>
          <a:p>
            <a:pPr lvl="2"/>
            <a:r>
              <a:rPr lang="en-US" dirty="0"/>
              <a:t>To enable automatic data gathering and improve plant production</a:t>
            </a:r>
          </a:p>
          <a:p>
            <a:r>
              <a:rPr lang="en-US" sz="900" dirty="0"/>
              <a:t>Results</a:t>
            </a:r>
          </a:p>
          <a:p>
            <a:pPr lvl="2"/>
            <a:r>
              <a:rPr lang="en-US" dirty="0"/>
              <a:t>Single plant wide standard - all displays are now </a:t>
            </a:r>
            <a:r>
              <a:rPr lang="en-US" dirty="0" err="1"/>
              <a:t>recognisably</a:t>
            </a:r>
            <a:r>
              <a:rPr lang="en-US" dirty="0"/>
              <a:t> similar across the current systems, this allows operational staff to be deployed more flexibly across the business as they quickly feel familiar with the process interface Historian is proving to provide reliable information in high fidelity, missing nothing that needs to be seen and working continuously as the plant runs, week in and week out</a:t>
            </a:r>
          </a:p>
          <a:p>
            <a:pPr lvl="2"/>
            <a:endParaRPr lang="en-US" dirty="0"/>
          </a:p>
        </p:txBody>
      </p:sp>
      <p:sp>
        <p:nvSpPr>
          <p:cNvPr id="7" name="Text Placeholder 6"/>
          <p:cNvSpPr>
            <a:spLocks noGrp="1"/>
          </p:cNvSpPr>
          <p:nvPr>
            <p:ph type="body" sz="quarter" idx="15"/>
          </p:nvPr>
        </p:nvSpPr>
        <p:spPr/>
        <p:txBody>
          <a:bodyPr/>
          <a:lstStyle/>
          <a:p>
            <a:r>
              <a:rPr lang="en-US" dirty="0"/>
              <a:t>Greene King</a:t>
            </a:r>
          </a:p>
          <a:p>
            <a:r>
              <a:rPr lang="en-US" sz="1400" dirty="0">
                <a:solidFill>
                  <a:schemeClr val="accent2"/>
                </a:solidFill>
              </a:rPr>
              <a:t>United Kingdom</a:t>
            </a:r>
          </a:p>
        </p:txBody>
      </p:sp>
      <p:sp>
        <p:nvSpPr>
          <p:cNvPr id="10" name="Text Placeholder 7"/>
          <p:cNvSpPr>
            <a:spLocks noGrp="1"/>
          </p:cNvSpPr>
          <p:nvPr>
            <p:ph type="body" sz="quarter" idx="16"/>
          </p:nvPr>
        </p:nvSpPr>
        <p:spPr/>
        <p:txBody>
          <a:bodyPr/>
          <a:lstStyle/>
          <a:p>
            <a:r>
              <a:rPr lang="en-US" dirty="0"/>
              <a:t>Industry: Food &amp; Beverage / CPG</a:t>
            </a:r>
          </a:p>
          <a:p>
            <a:r>
              <a:rPr lang="en-US" dirty="0"/>
              <a:t>Products: Process Historian, InTouch HMI  (Standard Edition)</a:t>
            </a:r>
          </a:p>
          <a:p>
            <a:r>
              <a:rPr lang="en-US" b="0" dirty="0">
                <a:solidFill>
                  <a:schemeClr val="tx1">
                    <a:lumMod val="65000"/>
                    <a:lumOff val="35000"/>
                  </a:schemeClr>
                </a:solidFill>
              </a:rPr>
              <a:t>“Wonderware delivers consistency, product uniformity and repeatability, assisting us in getting it right the first time.”</a:t>
            </a:r>
          </a:p>
          <a:p>
            <a:r>
              <a:rPr lang="en-US" dirty="0"/>
              <a:t>Roy </a:t>
            </a:r>
            <a:r>
              <a:rPr lang="en-US" dirty="0" err="1"/>
              <a:t>Matchwick</a:t>
            </a:r>
            <a:r>
              <a:rPr lang="en-US" dirty="0"/>
              <a:t>, </a:t>
            </a:r>
            <a:r>
              <a:rPr lang="en-US" b="0" dirty="0"/>
              <a:t>Greene King Automation Engineering, </a:t>
            </a:r>
            <a:r>
              <a:rPr lang="en-US" b="0" dirty="0" err="1"/>
              <a:t>GreManagerene</a:t>
            </a:r>
            <a:r>
              <a:rPr lang="en-US" b="0" dirty="0"/>
              <a:t> King PLC</a:t>
            </a:r>
            <a:endParaRPr lang="en-US" b="0" dirty="0">
              <a:hlinkClick r:id="rId4"/>
            </a:endParaRPr>
          </a:p>
        </p:txBody>
      </p:sp>
      <p:grpSp>
        <p:nvGrpSpPr>
          <p:cNvPr id="11" name="Group 10">
            <a:extLst>
              <a:ext uri="{FF2B5EF4-FFF2-40B4-BE49-F238E27FC236}">
                <a16:creationId xmlns:a16="http://schemas.microsoft.com/office/drawing/2014/main" xmlns="" id="{471E4A11-EA4F-C04A-B6C0-E8AA43FF406C}"/>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12C5FDC-9D0A-8F41-BAC9-A8F263BCEA45}"/>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4A2A0F61-D01C-374A-AA8A-8BE686014A55}"/>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E934EEF2-2D4C-C241-9E58-E29521B90D92}"/>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8" name="Slide Number Placeholder 7">
            <a:extLst>
              <a:ext uri="{FF2B5EF4-FFF2-40B4-BE49-F238E27FC236}">
                <a16:creationId xmlns:a16="http://schemas.microsoft.com/office/drawing/2014/main" xmlns="" id="{65144A06-A21A-304B-8CFD-636B3C18274C}"/>
              </a:ext>
            </a:extLst>
          </p:cNvPr>
          <p:cNvSpPr>
            <a:spLocks noGrp="1"/>
          </p:cNvSpPr>
          <p:nvPr>
            <p:ph type="sldNum" sz="quarter" idx="4"/>
          </p:nvPr>
        </p:nvSpPr>
        <p:spPr/>
        <p:txBody>
          <a:bodyPr/>
          <a:lstStyle/>
          <a:p>
            <a:r>
              <a:rPr lang="en-US"/>
              <a:t>Page </a:t>
            </a:r>
            <a:fld id="{5A9C12DC-491F-9444-86A2-13AC5C62A2FC}" type="slidenum">
              <a:rPr lang="en-US" smtClean="0"/>
              <a:pPr/>
              <a:t>56</a:t>
            </a:fld>
            <a:endParaRPr lang="en-US" dirty="0"/>
          </a:p>
        </p:txBody>
      </p:sp>
      <p:sp>
        <p:nvSpPr>
          <p:cNvPr id="9" name="Footer Placeholder 8">
            <a:extLst>
              <a:ext uri="{FF2B5EF4-FFF2-40B4-BE49-F238E27FC236}">
                <a16:creationId xmlns:a16="http://schemas.microsoft.com/office/drawing/2014/main" xmlns="" id="{C0CA2957-6B3E-664D-9630-76D959EFE84E}"/>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BF45899D-F086-D243-8AF7-91BE915A1D21}"/>
              </a:ext>
            </a:extLst>
          </p:cNvPr>
          <p:cNvSpPr/>
          <p:nvPr/>
        </p:nvSpPr>
        <p:spPr>
          <a:xfrm>
            <a:off x="4802345" y="4384717"/>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8206778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9352" y="-8212"/>
            <a:ext cx="4535533" cy="2904780"/>
          </a:xfrm>
          <a:prstGeom prst="rect">
            <a:avLst/>
          </a:prstGeom>
        </p:spPr>
      </p:pic>
      <p:sp>
        <p:nvSpPr>
          <p:cNvPr id="4" name="Content Placeholder 3"/>
          <p:cNvSpPr>
            <a:spLocks noGrp="1"/>
          </p:cNvSpPr>
          <p:nvPr>
            <p:ph sz="quarter" idx="11"/>
          </p:nvPr>
        </p:nvSpPr>
        <p:spPr/>
        <p:txBody>
          <a:bodyPr/>
          <a:lstStyle/>
          <a:p>
            <a:r>
              <a:rPr lang="en-US" sz="900" dirty="0"/>
              <a:t>Goals </a:t>
            </a:r>
          </a:p>
          <a:p>
            <a:pPr lvl="2"/>
            <a:r>
              <a:rPr lang="en-US" dirty="0"/>
              <a:t>Continue to sell sugar products while increasing the efficiency of the manufacturing system </a:t>
            </a:r>
          </a:p>
          <a:p>
            <a:r>
              <a:rPr lang="en-US" sz="900" dirty="0"/>
              <a:t>Challenges </a:t>
            </a:r>
          </a:p>
          <a:p>
            <a:pPr lvl="2"/>
            <a:r>
              <a:rPr lang="en-US" dirty="0"/>
              <a:t>Find a way to further optimize the plant operations </a:t>
            </a:r>
          </a:p>
          <a:p>
            <a:r>
              <a:rPr lang="en-US" sz="900" dirty="0"/>
              <a:t>Results</a:t>
            </a:r>
          </a:p>
          <a:p>
            <a:pPr lvl="2"/>
            <a:r>
              <a:rPr lang="en-US" dirty="0"/>
              <a:t>Increased efficiency and production because all areas in the plant can now view each other’s operating data </a:t>
            </a:r>
          </a:p>
          <a:p>
            <a:pPr lvl="2"/>
            <a:r>
              <a:rPr lang="en-US" dirty="0"/>
              <a:t>Employees can access data from throughout the production process from any workstation in the plant or any remote workstation</a:t>
            </a:r>
            <a:br>
              <a:rPr lang="en-US" dirty="0"/>
            </a:br>
            <a:r>
              <a:rPr lang="en-US" dirty="0"/>
              <a:t>around the world</a:t>
            </a:r>
          </a:p>
        </p:txBody>
      </p:sp>
      <p:sp>
        <p:nvSpPr>
          <p:cNvPr id="7" name="Text Placeholder 6"/>
          <p:cNvSpPr>
            <a:spLocks noGrp="1"/>
          </p:cNvSpPr>
          <p:nvPr>
            <p:ph type="body" sz="quarter" idx="15"/>
          </p:nvPr>
        </p:nvSpPr>
        <p:spPr>
          <a:xfrm>
            <a:off x="252413" y="185739"/>
            <a:ext cx="4228903" cy="582888"/>
          </a:xfrm>
        </p:spPr>
        <p:txBody>
          <a:bodyPr/>
          <a:lstStyle/>
          <a:p>
            <a:r>
              <a:rPr lang="en-US" sz="1800" dirty="0"/>
              <a:t>Hawaiian Commercial &amp; Sugar Company</a:t>
            </a:r>
          </a:p>
          <a:p>
            <a:pPr lvl="1"/>
            <a:r>
              <a:rPr lang="en-US" dirty="0" err="1"/>
              <a:t>Puunene</a:t>
            </a:r>
            <a:r>
              <a:rPr lang="en-US" dirty="0"/>
              <a:t>, Hawaii </a:t>
            </a:r>
          </a:p>
        </p:txBody>
      </p:sp>
      <p:sp>
        <p:nvSpPr>
          <p:cNvPr id="10" name="Text Placeholder 7"/>
          <p:cNvSpPr>
            <a:spLocks noGrp="1"/>
          </p:cNvSpPr>
          <p:nvPr>
            <p:ph type="body" sz="quarter" idx="16"/>
          </p:nvPr>
        </p:nvSpPr>
        <p:spPr/>
        <p:txBody>
          <a:bodyPr/>
          <a:lstStyle/>
          <a:p>
            <a:r>
              <a:rPr lang="en-US" dirty="0"/>
              <a:t>Industry: Food &amp; Beverage / CPG</a:t>
            </a:r>
          </a:p>
          <a:p>
            <a:r>
              <a:rPr lang="en-US" dirty="0"/>
              <a:t>Products: InTouch HMI  (Standard Edition), Process Historian,</a:t>
            </a:r>
            <a:br>
              <a:rPr lang="en-US" dirty="0"/>
            </a:br>
            <a:r>
              <a:rPr lang="en-US" dirty="0"/>
              <a:t>Process Historian Clients</a:t>
            </a:r>
          </a:p>
          <a:p>
            <a:r>
              <a:rPr lang="en-US" b="0" dirty="0">
                <a:solidFill>
                  <a:schemeClr val="tx1">
                    <a:lumMod val="65000"/>
                    <a:lumOff val="35000"/>
                  </a:schemeClr>
                </a:solidFill>
              </a:rPr>
              <a:t>“The system has changed our way of thinking and the way we operate. It has opened up more interdepartmental communication.” </a:t>
            </a:r>
          </a:p>
          <a:p>
            <a:r>
              <a:rPr lang="en-US" dirty="0"/>
              <a:t>John Rivera, </a:t>
            </a:r>
            <a:r>
              <a:rPr lang="en-US" b="0" dirty="0"/>
              <a:t>Power Management Analyst </a:t>
            </a:r>
            <a:endParaRPr lang="en-US" dirty="0"/>
          </a:p>
          <a:p>
            <a:endParaRPr lang="en-US" dirty="0"/>
          </a:p>
        </p:txBody>
      </p:sp>
      <p:grpSp>
        <p:nvGrpSpPr>
          <p:cNvPr id="11" name="Group 10">
            <a:extLst>
              <a:ext uri="{FF2B5EF4-FFF2-40B4-BE49-F238E27FC236}">
                <a16:creationId xmlns:a16="http://schemas.microsoft.com/office/drawing/2014/main" xmlns="" id="{EC364994-ABB2-EB47-A580-63F2E40A318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6F838633-FA62-9B46-9151-000AB8600BFF}"/>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4F9F9B4F-B049-8C4B-A52C-8B5C05FCBAD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99AC628F-FD6F-3F44-8128-7BCF22F13AFD}"/>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8" name="Slide Number Placeholder 7">
            <a:extLst>
              <a:ext uri="{FF2B5EF4-FFF2-40B4-BE49-F238E27FC236}">
                <a16:creationId xmlns:a16="http://schemas.microsoft.com/office/drawing/2014/main" xmlns="" id="{543C27D3-BFF2-5743-AE92-4057D7981623}"/>
              </a:ext>
            </a:extLst>
          </p:cNvPr>
          <p:cNvSpPr>
            <a:spLocks noGrp="1"/>
          </p:cNvSpPr>
          <p:nvPr>
            <p:ph type="sldNum" sz="quarter" idx="4"/>
          </p:nvPr>
        </p:nvSpPr>
        <p:spPr/>
        <p:txBody>
          <a:bodyPr/>
          <a:lstStyle/>
          <a:p>
            <a:r>
              <a:rPr lang="en-US"/>
              <a:t>Page </a:t>
            </a:r>
            <a:fld id="{5A9C12DC-491F-9444-86A2-13AC5C62A2FC}" type="slidenum">
              <a:rPr lang="en-US" smtClean="0"/>
              <a:pPr/>
              <a:t>57</a:t>
            </a:fld>
            <a:endParaRPr lang="en-US" dirty="0"/>
          </a:p>
        </p:txBody>
      </p:sp>
      <p:sp>
        <p:nvSpPr>
          <p:cNvPr id="15" name="Footer Placeholder 14">
            <a:extLst>
              <a:ext uri="{FF2B5EF4-FFF2-40B4-BE49-F238E27FC236}">
                <a16:creationId xmlns:a16="http://schemas.microsoft.com/office/drawing/2014/main" xmlns="" id="{3DFF6049-6D20-B54D-949A-F0B81B70C390}"/>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44CE3E5B-8FB9-1642-89D0-72659401E05F}"/>
              </a:ext>
            </a:extLst>
          </p:cNvPr>
          <p:cNvSpPr/>
          <p:nvPr/>
        </p:nvSpPr>
        <p:spPr>
          <a:xfrm>
            <a:off x="4802345" y="4497402"/>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9376512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2048"/>
          <p:cNvPicPr preferRelativeResize="0">
            <a:picLocks/>
          </p:cNvPicPr>
          <p:nvPr/>
        </p:nvPicPr>
        <p:blipFill rotWithShape="1">
          <a:blip r:embed="rId3" cstate="email">
            <a:extLst>
              <a:ext uri="{28A0092B-C50C-407E-A947-70E740481C1C}">
                <a14:useLocalDpi xmlns:a14="http://schemas.microsoft.com/office/drawing/2010/main"/>
              </a:ext>
            </a:extLst>
          </a:blip>
          <a:srcRect/>
          <a:stretch/>
        </p:blipFill>
        <p:spPr>
          <a:xfrm>
            <a:off x="4611225" y="0"/>
            <a:ext cx="4532776" cy="2897626"/>
          </a:xfrm>
          <a:prstGeom prst="rect">
            <a:avLst/>
          </a:prstGeom>
          <a:noFill/>
          <a:ln>
            <a:noFill/>
          </a:ln>
        </p:spPr>
      </p:pic>
      <p:sp>
        <p:nvSpPr>
          <p:cNvPr id="4" name="Content Placeholder 3"/>
          <p:cNvSpPr>
            <a:spLocks noGrp="1"/>
          </p:cNvSpPr>
          <p:nvPr>
            <p:ph sz="quarter" idx="11"/>
          </p:nvPr>
        </p:nvSpPr>
        <p:spPr>
          <a:xfrm>
            <a:off x="252413" y="1050317"/>
            <a:ext cx="4111420" cy="3418927"/>
          </a:xfrm>
        </p:spPr>
        <p:txBody>
          <a:bodyPr/>
          <a:lstStyle/>
          <a:p>
            <a:pPr>
              <a:spcAft>
                <a:spcPts val="300"/>
              </a:spcAft>
            </a:pPr>
            <a:r>
              <a:rPr lang="en-US" sz="900" dirty="0"/>
              <a:t>Goals </a:t>
            </a:r>
          </a:p>
          <a:p>
            <a:pPr lvl="2">
              <a:lnSpc>
                <a:spcPct val="100000"/>
              </a:lnSpc>
              <a:spcAft>
                <a:spcPts val="300"/>
              </a:spcAft>
            </a:pPr>
            <a:r>
              <a:rPr lang="en-US" dirty="0"/>
              <a:t>To reduce specific energy consumption and support ISO 50001 certification for all production sites.</a:t>
            </a:r>
          </a:p>
          <a:p>
            <a:pPr lvl="2">
              <a:lnSpc>
                <a:spcPct val="100000"/>
              </a:lnSpc>
              <a:spcAft>
                <a:spcPts val="300"/>
              </a:spcAft>
            </a:pPr>
            <a:r>
              <a:rPr lang="en-US" dirty="0"/>
              <a:t>To improve supply-chain resource efficiency on the production side by 5 to 6 percent annually, 75% increase of overall efficiency by 2020, and finally,</a:t>
            </a:r>
            <a:br>
              <a:rPr lang="en-US" dirty="0"/>
            </a:br>
            <a:r>
              <a:rPr lang="en-US" dirty="0"/>
              <a:t>to be three times more efficient by 2030.</a:t>
            </a:r>
          </a:p>
          <a:p>
            <a:pPr marL="6350" lvl="2" indent="0">
              <a:lnSpc>
                <a:spcPct val="100000"/>
              </a:lnSpc>
              <a:spcAft>
                <a:spcPts val="300"/>
              </a:spcAft>
              <a:buNone/>
            </a:pPr>
            <a:r>
              <a:rPr lang="en-US" dirty="0">
                <a:solidFill>
                  <a:srgbClr val="5482AB"/>
                </a:solidFill>
              </a:rPr>
              <a:t>Challenges </a:t>
            </a:r>
          </a:p>
          <a:p>
            <a:pPr lvl="2">
              <a:lnSpc>
                <a:spcPct val="100000"/>
              </a:lnSpc>
              <a:spcAft>
                <a:spcPts val="300"/>
              </a:spcAft>
            </a:pPr>
            <a:r>
              <a:rPr lang="en-US" dirty="0"/>
              <a:t>Improvements were needed in the collection, use and communication of consumption and emissions data across the length of its global supply chain.</a:t>
            </a:r>
          </a:p>
          <a:p>
            <a:pPr marL="6350" lvl="2" indent="0">
              <a:lnSpc>
                <a:spcPct val="100000"/>
              </a:lnSpc>
              <a:spcAft>
                <a:spcPts val="300"/>
              </a:spcAft>
              <a:buNone/>
            </a:pPr>
            <a:r>
              <a:rPr lang="en-US" dirty="0">
                <a:solidFill>
                  <a:srgbClr val="5482AB"/>
                </a:solidFill>
              </a:rPr>
              <a:t>Results </a:t>
            </a:r>
          </a:p>
          <a:p>
            <a:pPr lvl="2">
              <a:lnSpc>
                <a:spcPct val="100000"/>
              </a:lnSpc>
              <a:spcAft>
                <a:spcPts val="300"/>
              </a:spcAft>
            </a:pPr>
            <a:r>
              <a:rPr lang="en-US" dirty="0"/>
              <a:t>Solution support for growth and sustainability strategies has resulted</a:t>
            </a:r>
            <a:br>
              <a:rPr lang="en-US" dirty="0"/>
            </a:br>
            <a:r>
              <a:rPr lang="en-US" dirty="0"/>
              <a:t>in 9% reduction in energy consumption, this translates to €15 million</a:t>
            </a:r>
            <a:br>
              <a:rPr lang="en-US" dirty="0"/>
            </a:br>
            <a:r>
              <a:rPr lang="en-US" dirty="0"/>
              <a:t>in energy costs saved.</a:t>
            </a:r>
          </a:p>
          <a:p>
            <a:pPr lvl="2">
              <a:lnSpc>
                <a:spcPct val="100000"/>
              </a:lnSpc>
              <a:spcAft>
                <a:spcPts val="300"/>
              </a:spcAft>
            </a:pPr>
            <a:r>
              <a:rPr lang="en-US" dirty="0"/>
              <a:t>Reduction in filling line waste and elimination of all incorrect labeling</a:t>
            </a:r>
            <a:br>
              <a:rPr lang="en-US" dirty="0"/>
            </a:br>
            <a:r>
              <a:rPr lang="en-US" dirty="0"/>
              <a:t>resulted in 100% label quality.</a:t>
            </a:r>
          </a:p>
          <a:p>
            <a:pPr lvl="2">
              <a:lnSpc>
                <a:spcPct val="100000"/>
              </a:lnSpc>
              <a:spcAft>
                <a:spcPts val="300"/>
              </a:spcAft>
            </a:pPr>
            <a:r>
              <a:rPr lang="en-US" dirty="0"/>
              <a:t>Performance installation has demonstrated measurable improvements</a:t>
            </a:r>
            <a:br>
              <a:rPr lang="en-US" dirty="0"/>
            </a:br>
            <a:r>
              <a:rPr lang="en-US" dirty="0"/>
              <a:t>of 4.5% in OEE after just one year.</a:t>
            </a:r>
          </a:p>
        </p:txBody>
      </p:sp>
      <p:sp>
        <p:nvSpPr>
          <p:cNvPr id="7" name="Text Placeholder 6"/>
          <p:cNvSpPr>
            <a:spLocks noGrp="1"/>
          </p:cNvSpPr>
          <p:nvPr>
            <p:ph type="body" sz="quarter" idx="15"/>
          </p:nvPr>
        </p:nvSpPr>
        <p:spPr/>
        <p:txBody>
          <a:bodyPr/>
          <a:lstStyle/>
          <a:p>
            <a:r>
              <a:rPr lang="en-US" dirty="0"/>
              <a:t>Henkel</a:t>
            </a:r>
            <a:br>
              <a:rPr lang="en-US" dirty="0"/>
            </a:br>
            <a:r>
              <a:rPr lang="en-US" sz="1400" dirty="0">
                <a:solidFill>
                  <a:schemeClr val="accent2"/>
                </a:solidFill>
              </a:rPr>
              <a:t>Germany</a:t>
            </a:r>
          </a:p>
          <a:p>
            <a:r>
              <a:rPr lang="en-US" dirty="0"/>
              <a:t> </a:t>
            </a:r>
          </a:p>
          <a:p>
            <a:endParaRPr lang="en-US" dirty="0"/>
          </a:p>
        </p:txBody>
      </p:sp>
      <p:sp>
        <p:nvSpPr>
          <p:cNvPr id="8" name="Text Placeholder 7"/>
          <p:cNvSpPr>
            <a:spLocks noGrp="1"/>
          </p:cNvSpPr>
          <p:nvPr>
            <p:ph type="body" sz="quarter" idx="16"/>
          </p:nvPr>
        </p:nvSpPr>
        <p:spPr/>
        <p:txBody>
          <a:bodyPr/>
          <a:lstStyle/>
          <a:p>
            <a:pPr lvl="0"/>
            <a:r>
              <a:rPr lang="en-US" dirty="0"/>
              <a:t>Industry: CPG</a:t>
            </a:r>
          </a:p>
          <a:p>
            <a:pPr lvl="0"/>
            <a:r>
              <a:rPr lang="en-US" dirty="0"/>
              <a:t>Products: System Platform, Process Historian, Performance, Intelligence</a:t>
            </a:r>
          </a:p>
          <a:p>
            <a:r>
              <a:rPr lang="en-US" sz="900" b="0" dirty="0">
                <a:solidFill>
                  <a:schemeClr val="tx1">
                    <a:lumMod val="65000"/>
                    <a:lumOff val="35000"/>
                  </a:schemeClr>
                </a:solidFill>
              </a:rPr>
              <a:t>“We succeeded in making global energy consumption data available to our supply chain managers in real time.”</a:t>
            </a:r>
          </a:p>
          <a:p>
            <a:r>
              <a:rPr lang="en-US" dirty="0"/>
              <a:t>Dr. Dirk Holbach, </a:t>
            </a:r>
            <a:r>
              <a:rPr lang="en-US" b="0" dirty="0"/>
              <a:t>Corporate Senior Vice President</a:t>
            </a:r>
            <a:br>
              <a:rPr lang="en-US" b="0" dirty="0"/>
            </a:br>
            <a:r>
              <a:rPr lang="en-US" b="0" dirty="0"/>
              <a:t>Global Supply Chain Laundry &amp; Home Care Sector</a:t>
            </a:r>
          </a:p>
        </p:txBody>
      </p:sp>
      <p:grpSp>
        <p:nvGrpSpPr>
          <p:cNvPr id="11" name="Group 10">
            <a:extLst>
              <a:ext uri="{FF2B5EF4-FFF2-40B4-BE49-F238E27FC236}">
                <a16:creationId xmlns:a16="http://schemas.microsoft.com/office/drawing/2014/main" xmlns="" id="{D129D204-16D1-8C4F-986D-96454D547B48}"/>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FC5E901-EE8B-0E4A-AFD0-3717785C0D7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709455A-4972-2D44-A0E0-B06DA0F123B4}"/>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A5B01AD-8FB8-174D-929A-CED97221894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5" name="Slide Number Placeholder 14">
            <a:extLst>
              <a:ext uri="{FF2B5EF4-FFF2-40B4-BE49-F238E27FC236}">
                <a16:creationId xmlns:a16="http://schemas.microsoft.com/office/drawing/2014/main" xmlns="" id="{DDE003B2-5F12-A645-820F-3FC3E0E0267A}"/>
              </a:ext>
            </a:extLst>
          </p:cNvPr>
          <p:cNvSpPr>
            <a:spLocks noGrp="1"/>
          </p:cNvSpPr>
          <p:nvPr>
            <p:ph type="sldNum" sz="quarter" idx="4"/>
          </p:nvPr>
        </p:nvSpPr>
        <p:spPr/>
        <p:txBody>
          <a:bodyPr/>
          <a:lstStyle/>
          <a:p>
            <a:r>
              <a:rPr lang="en-US"/>
              <a:t>Page </a:t>
            </a:r>
            <a:fld id="{5A9C12DC-491F-9444-86A2-13AC5C62A2FC}" type="slidenum">
              <a:rPr lang="en-US" smtClean="0"/>
              <a:pPr/>
              <a:t>58</a:t>
            </a:fld>
            <a:endParaRPr lang="en-US" dirty="0"/>
          </a:p>
        </p:txBody>
      </p:sp>
      <p:sp>
        <p:nvSpPr>
          <p:cNvPr id="16" name="Footer Placeholder 15">
            <a:extLst>
              <a:ext uri="{FF2B5EF4-FFF2-40B4-BE49-F238E27FC236}">
                <a16:creationId xmlns:a16="http://schemas.microsoft.com/office/drawing/2014/main" xmlns="" id="{44C73B8E-BD30-5042-8F28-BE6C43B9D08A}"/>
              </a:ext>
            </a:extLst>
          </p:cNvPr>
          <p:cNvSpPr>
            <a:spLocks noGrp="1"/>
          </p:cNvSpPr>
          <p:nvPr>
            <p:ph type="ftr" sz="quarter" idx="18"/>
          </p:nvPr>
        </p:nvSpPr>
        <p:spPr/>
        <p:txBody>
          <a:bodyPr/>
          <a:lstStyle/>
          <a:p>
            <a:r>
              <a:rPr lang="en-GB" dirty="0"/>
              <a:t>© 2018 AVEVA Group plc and its subsidiaries. All rights reserved.</a:t>
            </a:r>
          </a:p>
        </p:txBody>
      </p:sp>
      <p:sp>
        <p:nvSpPr>
          <p:cNvPr id="17" name="Rectangle 16">
            <a:extLst>
              <a:ext uri="{FF2B5EF4-FFF2-40B4-BE49-F238E27FC236}">
                <a16:creationId xmlns:a16="http://schemas.microsoft.com/office/drawing/2014/main" xmlns="" id="{4AA9CA5E-5300-5949-8435-EA7670835701}"/>
              </a:ext>
            </a:extLst>
          </p:cNvPr>
          <p:cNvSpPr/>
          <p:nvPr/>
        </p:nvSpPr>
        <p:spPr>
          <a:xfrm>
            <a:off x="4802345" y="481950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6723610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8447" y="-652"/>
            <a:ext cx="4547602" cy="2899735"/>
          </a:xfrm>
          <a:prstGeom prst="rect">
            <a:avLst/>
          </a:prstGeom>
        </p:spPr>
      </p:pic>
      <p:sp>
        <p:nvSpPr>
          <p:cNvPr id="4" name="Content Placeholder 3"/>
          <p:cNvSpPr>
            <a:spLocks noGrp="1"/>
          </p:cNvSpPr>
          <p:nvPr>
            <p:ph sz="quarter" idx="11"/>
          </p:nvPr>
        </p:nvSpPr>
        <p:spPr>
          <a:xfrm>
            <a:off x="252413" y="1050317"/>
            <a:ext cx="4012266" cy="3418927"/>
          </a:xfrm>
        </p:spPr>
        <p:txBody>
          <a:bodyPr/>
          <a:lstStyle/>
          <a:p>
            <a:r>
              <a:rPr lang="en-US" sz="900" dirty="0"/>
              <a:t>Goals</a:t>
            </a:r>
          </a:p>
          <a:p>
            <a:pPr lvl="2"/>
            <a:r>
              <a:rPr lang="en-US" dirty="0"/>
              <a:t>To establish a standardized software system with in-house control </a:t>
            </a:r>
            <a:br>
              <a:rPr lang="en-US" dirty="0"/>
            </a:br>
            <a:r>
              <a:rPr lang="en-US" dirty="0"/>
              <a:t>to accurately track production processes</a:t>
            </a:r>
          </a:p>
          <a:p>
            <a:pPr lvl="2"/>
            <a:r>
              <a:rPr lang="en-US" dirty="0"/>
              <a:t>To effectively manage quality operations ensuring product safety </a:t>
            </a:r>
            <a:br>
              <a:rPr lang="en-US" dirty="0"/>
            </a:br>
            <a:r>
              <a:rPr lang="en-US" dirty="0"/>
              <a:t>and compliance</a:t>
            </a:r>
          </a:p>
          <a:p>
            <a:pPr lvl="2"/>
            <a:r>
              <a:rPr lang="en-US" dirty="0"/>
              <a:t>To strengthen inventory control, traceability of material usage</a:t>
            </a:r>
          </a:p>
          <a:p>
            <a:r>
              <a:rPr lang="en-US" sz="900" dirty="0"/>
              <a:t>Challenges</a:t>
            </a:r>
          </a:p>
          <a:p>
            <a:pPr lvl="2"/>
            <a:r>
              <a:rPr lang="en-US" dirty="0"/>
              <a:t>The previous system did not allow for immediate access to reporting </a:t>
            </a:r>
            <a:br>
              <a:rPr lang="en-US" dirty="0"/>
            </a:br>
            <a:r>
              <a:rPr lang="en-US" dirty="0"/>
              <a:t>and plant data metrics</a:t>
            </a:r>
          </a:p>
          <a:p>
            <a:pPr lvl="2"/>
            <a:r>
              <a:rPr lang="en-US" dirty="0"/>
              <a:t>Quality measurement data such as product temperature and maturity </a:t>
            </a:r>
            <a:br>
              <a:rPr lang="en-US" dirty="0"/>
            </a:br>
            <a:r>
              <a:rPr lang="en-US" dirty="0"/>
              <a:t>tracking was unreliable</a:t>
            </a:r>
          </a:p>
          <a:p>
            <a:pPr lvl="2"/>
            <a:r>
              <a:rPr lang="en-US" dirty="0"/>
              <a:t>Management was unable to effectively manage the production of its various food products throughout its manufacturing Infrastructure</a:t>
            </a:r>
          </a:p>
          <a:p>
            <a:r>
              <a:rPr lang="en-US" sz="900" dirty="0"/>
              <a:t>Results</a:t>
            </a:r>
          </a:p>
          <a:p>
            <a:pPr lvl="2"/>
            <a:r>
              <a:rPr lang="en-US" dirty="0"/>
              <a:t>The company can successfully track processes from warehouse, to the production lines enabling it to maintain is 48% market share</a:t>
            </a:r>
          </a:p>
          <a:p>
            <a:pPr lvl="2"/>
            <a:r>
              <a:rPr lang="en-US" dirty="0"/>
              <a:t>Operations are simplified and the company is able to measure materials in </a:t>
            </a:r>
            <a:br>
              <a:rPr lang="en-US" dirty="0"/>
            </a:br>
            <a:r>
              <a:rPr lang="en-US" dirty="0"/>
              <a:t>real time anywhere, as well as know the specific batch, date and amount of ingredients used</a:t>
            </a:r>
          </a:p>
          <a:p>
            <a:pPr lvl="2"/>
            <a:endParaRPr lang="en-US" dirty="0"/>
          </a:p>
        </p:txBody>
      </p:sp>
      <p:sp>
        <p:nvSpPr>
          <p:cNvPr id="7" name="Text Placeholder 6"/>
          <p:cNvSpPr>
            <a:spLocks noGrp="1"/>
          </p:cNvSpPr>
          <p:nvPr>
            <p:ph type="body" sz="quarter" idx="15"/>
          </p:nvPr>
        </p:nvSpPr>
        <p:spPr/>
        <p:txBody>
          <a:bodyPr/>
          <a:lstStyle/>
          <a:p>
            <a:r>
              <a:rPr lang="en-US" dirty="0"/>
              <a:t>Hennig-Olsen</a:t>
            </a:r>
          </a:p>
          <a:p>
            <a:r>
              <a:rPr lang="en-US" sz="1400" dirty="0">
                <a:solidFill>
                  <a:schemeClr val="accent2"/>
                </a:solidFill>
              </a:rPr>
              <a:t>Kristiansand, Norway</a:t>
            </a:r>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Manufacturing Execution System</a:t>
            </a:r>
          </a:p>
          <a:p>
            <a:r>
              <a:rPr lang="en-US" b="0" dirty="0">
                <a:solidFill>
                  <a:schemeClr val="tx1">
                    <a:lumMod val="65000"/>
                    <a:lumOff val="35000"/>
                  </a:schemeClr>
                </a:solidFill>
              </a:rPr>
              <a:t>“The most important improvement is that we now have one single system for our entire operation that allows us to be more flexible when it comes to personnel and suppliers, by providing a standardized system and a higher level of automation.”</a:t>
            </a:r>
            <a:endParaRPr lang="en-US" dirty="0"/>
          </a:p>
          <a:p>
            <a:r>
              <a:rPr lang="en-US" dirty="0"/>
              <a:t>Marianne </a:t>
            </a:r>
            <a:r>
              <a:rPr lang="en-US" dirty="0" err="1"/>
              <a:t>Stordal</a:t>
            </a:r>
            <a:r>
              <a:rPr lang="en-US" dirty="0"/>
              <a:t>, </a:t>
            </a:r>
            <a:r>
              <a:rPr lang="en-US" b="0" dirty="0"/>
              <a:t>Director of Production</a:t>
            </a:r>
          </a:p>
          <a:p>
            <a:endParaRPr lang="en-US" dirty="0"/>
          </a:p>
          <a:p>
            <a:endParaRPr lang="en-US" dirty="0"/>
          </a:p>
        </p:txBody>
      </p:sp>
      <p:grpSp>
        <p:nvGrpSpPr>
          <p:cNvPr id="10" name="Group 9">
            <a:extLst>
              <a:ext uri="{FF2B5EF4-FFF2-40B4-BE49-F238E27FC236}">
                <a16:creationId xmlns:a16="http://schemas.microsoft.com/office/drawing/2014/main" xmlns="" id="{F1A4F4AB-F377-D048-B6E8-6A47E93D23F0}"/>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2D451C1B-D795-4047-B729-E1F542D9A23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4946F835-E155-9F4E-9432-105FDD84AC11}"/>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42F8E29F-9A09-E343-9A84-DC607E791756}"/>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9E256E47-59CA-D948-8756-F061D7BA1254}"/>
              </a:ext>
            </a:extLst>
          </p:cNvPr>
          <p:cNvSpPr>
            <a:spLocks noGrp="1"/>
          </p:cNvSpPr>
          <p:nvPr>
            <p:ph type="sldNum" sz="quarter" idx="4"/>
          </p:nvPr>
        </p:nvSpPr>
        <p:spPr/>
        <p:txBody>
          <a:bodyPr/>
          <a:lstStyle/>
          <a:p>
            <a:r>
              <a:rPr lang="en-US"/>
              <a:t>Page </a:t>
            </a:r>
            <a:fld id="{5A9C12DC-491F-9444-86A2-13AC5C62A2FC}" type="slidenum">
              <a:rPr lang="en-US" smtClean="0"/>
              <a:pPr/>
              <a:t>59</a:t>
            </a:fld>
            <a:endParaRPr lang="en-US" dirty="0"/>
          </a:p>
        </p:txBody>
      </p:sp>
      <p:sp>
        <p:nvSpPr>
          <p:cNvPr id="14" name="Footer Placeholder 13">
            <a:extLst>
              <a:ext uri="{FF2B5EF4-FFF2-40B4-BE49-F238E27FC236}">
                <a16:creationId xmlns:a16="http://schemas.microsoft.com/office/drawing/2014/main" xmlns="" id="{627E81CF-6E71-CA43-BB96-19DB67EFA619}"/>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7EE3B1E0-80D8-C644-B854-6B030922A26D}"/>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326491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hape 194"/>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4613271" y="-8939"/>
            <a:ext cx="4600471" cy="2919218"/>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Increase the treatment capacity of the Biology department</a:t>
            </a:r>
          </a:p>
          <a:p>
            <a:pPr lvl="2"/>
            <a:r>
              <a:rPr lang="en-US" dirty="0"/>
              <a:t>Reduce biologists’ contact with the treated plants</a:t>
            </a:r>
          </a:p>
          <a:p>
            <a:pPr lvl="2"/>
            <a:r>
              <a:rPr lang="en-US" dirty="0"/>
              <a:t>Implement a new organization within 18 months</a:t>
            </a:r>
          </a:p>
          <a:p>
            <a:pPr lvl="2"/>
            <a:r>
              <a:rPr lang="en-US" dirty="0"/>
              <a:t>Provide operators with tools that are easy to use</a:t>
            </a:r>
          </a:p>
          <a:p>
            <a:r>
              <a:rPr lang="en-US" sz="900" dirty="0"/>
              <a:t>Challenges </a:t>
            </a:r>
          </a:p>
          <a:p>
            <a:pPr lvl="2"/>
            <a:r>
              <a:rPr lang="en-US" dirty="0"/>
              <a:t>Referral agent partners for each business are involved in the project </a:t>
            </a:r>
          </a:p>
          <a:p>
            <a:pPr lvl="2"/>
            <a:r>
              <a:rPr lang="en-US" dirty="0"/>
              <a:t>Bayer/SITAM work group - a commitment for the success of the project </a:t>
            </a:r>
          </a:p>
          <a:p>
            <a:pPr lvl="2"/>
            <a:r>
              <a:rPr lang="en-US" dirty="0"/>
              <a:t>An open software environment </a:t>
            </a:r>
          </a:p>
          <a:p>
            <a:r>
              <a:rPr lang="en-US" sz="900" dirty="0"/>
              <a:t>Results </a:t>
            </a:r>
          </a:p>
          <a:p>
            <a:pPr lvl="2"/>
            <a:r>
              <a:rPr lang="en-US" dirty="0"/>
              <a:t>Complied with all priorities and deadlines for implementing and deploying the solution </a:t>
            </a:r>
          </a:p>
          <a:p>
            <a:pPr lvl="2"/>
            <a:r>
              <a:rPr lang="en-US" dirty="0"/>
              <a:t>Cost of the solution was controlled thanks to the stringency of the SITAM management processes </a:t>
            </a:r>
          </a:p>
          <a:p>
            <a:pPr lvl="2"/>
            <a:r>
              <a:rPr lang="en-US" dirty="0"/>
              <a:t>Quick familiarization with the system </a:t>
            </a:r>
          </a:p>
          <a:p>
            <a:pPr lvl="2"/>
            <a:r>
              <a:rPr lang="en-US" dirty="0"/>
              <a:t>Control and transparency of the information which enabled </a:t>
            </a:r>
            <a:br>
              <a:rPr lang="en-US" dirty="0"/>
            </a:br>
            <a:r>
              <a:rPr lang="en-US" dirty="0"/>
              <a:t>successful collaboration</a:t>
            </a:r>
          </a:p>
          <a:p>
            <a:endParaRPr lang="en-US" dirty="0"/>
          </a:p>
        </p:txBody>
      </p:sp>
      <p:sp>
        <p:nvSpPr>
          <p:cNvPr id="7" name="Text Placeholder 6"/>
          <p:cNvSpPr>
            <a:spLocks noGrp="1"/>
          </p:cNvSpPr>
          <p:nvPr>
            <p:ph type="body" sz="quarter" idx="15"/>
          </p:nvPr>
        </p:nvSpPr>
        <p:spPr/>
        <p:txBody>
          <a:bodyPr/>
          <a:lstStyle/>
          <a:p>
            <a:r>
              <a:rPr lang="en-US" dirty="0"/>
              <a:t>Bayer </a:t>
            </a:r>
            <a:r>
              <a:rPr lang="en-US" dirty="0" err="1"/>
              <a:t>CropScience</a:t>
            </a:r>
            <a:r>
              <a:rPr lang="en-US" dirty="0"/>
              <a:t> AG </a:t>
            </a:r>
          </a:p>
          <a:p>
            <a:pPr lvl="1"/>
            <a:r>
              <a:rPr lang="en-US" dirty="0"/>
              <a:t>France </a:t>
            </a:r>
          </a:p>
        </p:txBody>
      </p:sp>
      <p:sp>
        <p:nvSpPr>
          <p:cNvPr id="8" name="Text Placeholder 7"/>
          <p:cNvSpPr>
            <a:spLocks noGrp="1"/>
          </p:cNvSpPr>
          <p:nvPr>
            <p:ph type="body" sz="quarter" idx="16"/>
          </p:nvPr>
        </p:nvSpPr>
        <p:spPr/>
        <p:txBody>
          <a:bodyPr/>
          <a:lstStyle/>
          <a:p>
            <a:r>
              <a:rPr lang="en-US" dirty="0"/>
              <a:t>Industry: Chemicals</a:t>
            </a:r>
          </a:p>
          <a:p>
            <a:r>
              <a:rPr lang="en-US" dirty="0"/>
              <a:t>Products: Process Historian Clients, InTouch HMI  (Standard Edition),</a:t>
            </a:r>
            <a:br>
              <a:rPr lang="en-US" dirty="0"/>
            </a:br>
            <a:r>
              <a:rPr lang="en-US" dirty="0"/>
              <a:t>Process Historian</a:t>
            </a:r>
          </a:p>
          <a:p>
            <a:r>
              <a:rPr lang="en-US" b="0" dirty="0">
                <a:solidFill>
                  <a:schemeClr val="tx1">
                    <a:lumMod val="65000"/>
                    <a:lumOff val="35000"/>
                  </a:schemeClr>
                </a:solidFill>
              </a:rPr>
              <a:t>“The AVEVA solution provided the plant with reliable production, increased safety and improved product quality. As a result of the implementation, the </a:t>
            </a:r>
            <a:r>
              <a:rPr lang="en-US" b="0" dirty="0" err="1">
                <a:solidFill>
                  <a:schemeClr val="tx1">
                    <a:lumMod val="65000"/>
                    <a:lumOff val="35000"/>
                  </a:schemeClr>
                </a:solidFill>
              </a:rPr>
              <a:t>Dorogobuzh</a:t>
            </a:r>
            <a:r>
              <a:rPr lang="en-US" b="0" dirty="0">
                <a:solidFill>
                  <a:schemeClr val="tx1">
                    <a:lumMod val="65000"/>
                    <a:lumOff val="35000"/>
                  </a:schemeClr>
                </a:solidFill>
              </a:rPr>
              <a:t> plant far exceeded its NPK production targets.” </a:t>
            </a:r>
            <a:endParaRPr lang="en-US" b="0" dirty="0"/>
          </a:p>
          <a:p>
            <a:pPr lvl="1"/>
            <a:r>
              <a:rPr lang="en-US" b="1" dirty="0">
                <a:solidFill>
                  <a:srgbClr val="5482AB"/>
                </a:solidFill>
              </a:rPr>
              <a:t>Vadim </a:t>
            </a:r>
            <a:r>
              <a:rPr lang="en-US" b="1" dirty="0" err="1">
                <a:solidFill>
                  <a:srgbClr val="5482AB"/>
                </a:solidFill>
              </a:rPr>
              <a:t>Kovtunenko</a:t>
            </a:r>
            <a:r>
              <a:rPr lang="en-US" b="1" dirty="0">
                <a:solidFill>
                  <a:srgbClr val="5482AB"/>
                </a:solidFill>
              </a:rPr>
              <a:t>, </a:t>
            </a:r>
            <a:r>
              <a:rPr lang="en-US" dirty="0">
                <a:solidFill>
                  <a:srgbClr val="5482AB"/>
                </a:solidFill>
              </a:rPr>
              <a:t>Strategic Direct Sales Executive AVEVA</a:t>
            </a:r>
          </a:p>
        </p:txBody>
      </p:sp>
      <p:grpSp>
        <p:nvGrpSpPr>
          <p:cNvPr id="38" name="Group 37">
            <a:extLst>
              <a:ext uri="{FF2B5EF4-FFF2-40B4-BE49-F238E27FC236}">
                <a16:creationId xmlns:a16="http://schemas.microsoft.com/office/drawing/2014/main" xmlns="" id="{3A87E73F-95FA-9B4B-9965-2ADAD5D0C230}"/>
              </a:ext>
            </a:extLst>
          </p:cNvPr>
          <p:cNvGrpSpPr/>
          <p:nvPr/>
        </p:nvGrpSpPr>
        <p:grpSpPr>
          <a:xfrm>
            <a:off x="4126955" y="474965"/>
            <a:ext cx="5264436" cy="2666894"/>
            <a:chOff x="4126955" y="474965"/>
            <a:chExt cx="5264436" cy="2666894"/>
          </a:xfrm>
        </p:grpSpPr>
        <p:sp>
          <p:nvSpPr>
            <p:cNvPr id="39" name="Isosceles Triangle 17">
              <a:extLst>
                <a:ext uri="{FF2B5EF4-FFF2-40B4-BE49-F238E27FC236}">
                  <a16:creationId xmlns:a16="http://schemas.microsoft.com/office/drawing/2014/main" xmlns="" id="{335EED28-2935-3A4D-A2C3-10ACE49F4090}"/>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0" name="Isosceles Triangle 17">
              <a:extLst>
                <a:ext uri="{FF2B5EF4-FFF2-40B4-BE49-F238E27FC236}">
                  <a16:creationId xmlns:a16="http://schemas.microsoft.com/office/drawing/2014/main" xmlns="" id="{539B187E-C0B5-FC44-AB57-6796F96AA4E2}"/>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1" name="Isosceles Triangle 17">
              <a:extLst>
                <a:ext uri="{FF2B5EF4-FFF2-40B4-BE49-F238E27FC236}">
                  <a16:creationId xmlns:a16="http://schemas.microsoft.com/office/drawing/2014/main" xmlns="" id="{6367787F-12F5-3D4F-A125-0465BA7BB8FE}"/>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551674D0-3752-A548-96F6-339E4467718E}"/>
              </a:ext>
            </a:extLst>
          </p:cNvPr>
          <p:cNvSpPr>
            <a:spLocks noGrp="1"/>
          </p:cNvSpPr>
          <p:nvPr>
            <p:ph type="sldNum" sz="quarter" idx="4"/>
          </p:nvPr>
        </p:nvSpPr>
        <p:spPr/>
        <p:txBody>
          <a:bodyPr/>
          <a:lstStyle/>
          <a:p>
            <a:r>
              <a:rPr lang="en-US"/>
              <a:t>Page </a:t>
            </a:r>
            <a:fld id="{5A9C12DC-491F-9444-86A2-13AC5C62A2FC}" type="slidenum">
              <a:rPr lang="en-US" smtClean="0"/>
              <a:pPr/>
              <a:t>6</a:t>
            </a:fld>
            <a:endParaRPr lang="en-US" dirty="0"/>
          </a:p>
        </p:txBody>
      </p:sp>
      <p:sp>
        <p:nvSpPr>
          <p:cNvPr id="10" name="Footer Placeholder 9">
            <a:extLst>
              <a:ext uri="{FF2B5EF4-FFF2-40B4-BE49-F238E27FC236}">
                <a16:creationId xmlns:a16="http://schemas.microsoft.com/office/drawing/2014/main" xmlns="" id="{18EFA446-F255-0743-9009-C9338B707572}"/>
              </a:ext>
            </a:extLst>
          </p:cNvPr>
          <p:cNvSpPr>
            <a:spLocks noGrp="1"/>
          </p:cNvSpPr>
          <p:nvPr>
            <p:ph type="ftr" sz="quarter" idx="18"/>
          </p:nvPr>
        </p:nvSpPr>
        <p:spPr/>
        <p:txBody>
          <a:bodyPr/>
          <a:lstStyle/>
          <a:p>
            <a:r>
              <a:rPr lang="en-GB" dirty="0"/>
              <a:t>© 2018 AVEVA Group plc and its subsidiaries. All rights reserved.</a:t>
            </a:r>
          </a:p>
        </p:txBody>
      </p:sp>
      <p:sp>
        <p:nvSpPr>
          <p:cNvPr id="12" name="Rectangle 11">
            <a:hlinkClick r:id="rId4"/>
            <a:extLst>
              <a:ext uri="{FF2B5EF4-FFF2-40B4-BE49-F238E27FC236}">
                <a16:creationId xmlns:a16="http://schemas.microsoft.com/office/drawing/2014/main" xmlns="" id="{D1B82EE4-DB6C-1E4B-BA6C-7DD1CD4F2B41}"/>
              </a:ext>
            </a:extLst>
          </p:cNvPr>
          <p:cNvSpPr/>
          <p:nvPr/>
        </p:nvSpPr>
        <p:spPr>
          <a:xfrm>
            <a:off x="4802345" y="478922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9781982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3530" y="462"/>
            <a:ext cx="4554046" cy="2903844"/>
          </a:xfrm>
          <a:prstGeom prst="rect">
            <a:avLst/>
          </a:prstGeom>
        </p:spPr>
      </p:pic>
      <p:sp>
        <p:nvSpPr>
          <p:cNvPr id="4" name="Content Placeholder 3"/>
          <p:cNvSpPr>
            <a:spLocks noGrp="1"/>
          </p:cNvSpPr>
          <p:nvPr>
            <p:ph sz="quarter" idx="11"/>
          </p:nvPr>
        </p:nvSpPr>
        <p:spPr>
          <a:xfrm>
            <a:off x="252413" y="1050317"/>
            <a:ext cx="3749962" cy="3418927"/>
          </a:xfrm>
        </p:spPr>
        <p:txBody>
          <a:bodyPr/>
          <a:lstStyle/>
          <a:p>
            <a:r>
              <a:rPr lang="en-US" sz="900" dirty="0"/>
              <a:t>Goals</a:t>
            </a:r>
          </a:p>
          <a:p>
            <a:pPr lvl="2">
              <a:lnSpc>
                <a:spcPct val="100000"/>
              </a:lnSpc>
            </a:pPr>
            <a:r>
              <a:rPr lang="en-US" dirty="0"/>
              <a:t>Improve insight into complex processes</a:t>
            </a:r>
          </a:p>
          <a:p>
            <a:pPr lvl="2">
              <a:lnSpc>
                <a:spcPct val="100000"/>
              </a:lnSpc>
            </a:pPr>
            <a:r>
              <a:rPr lang="en-US" dirty="0"/>
              <a:t>Lower the total cost of ownership of the supervisory system</a:t>
            </a:r>
          </a:p>
          <a:p>
            <a:pPr lvl="2">
              <a:lnSpc>
                <a:spcPct val="100000"/>
              </a:lnSpc>
            </a:pPr>
            <a:r>
              <a:rPr lang="en-US" dirty="0"/>
              <a:t>Cope with changing product and market demands</a:t>
            </a:r>
          </a:p>
          <a:p>
            <a:pPr lvl="2">
              <a:lnSpc>
                <a:spcPct val="100000"/>
              </a:lnSpc>
            </a:pPr>
            <a:r>
              <a:rPr lang="en-US" dirty="0"/>
              <a:t>Improve and maintain product quality</a:t>
            </a:r>
          </a:p>
          <a:p>
            <a:r>
              <a:rPr lang="en-US" sz="900" dirty="0"/>
              <a:t> Challenges</a:t>
            </a:r>
          </a:p>
          <a:p>
            <a:pPr lvl="2">
              <a:lnSpc>
                <a:spcPct val="100000"/>
              </a:lnSpc>
            </a:pPr>
            <a:r>
              <a:rPr lang="en-US" dirty="0"/>
              <a:t>Cope with frequent changes in technical staff </a:t>
            </a:r>
          </a:p>
          <a:p>
            <a:pPr lvl="2">
              <a:lnSpc>
                <a:spcPct val="100000"/>
              </a:lnSpc>
            </a:pPr>
            <a:r>
              <a:rPr lang="en-US" dirty="0"/>
              <a:t>Stop the erosion of skills</a:t>
            </a:r>
          </a:p>
          <a:p>
            <a:r>
              <a:rPr lang="en-US" sz="900" dirty="0"/>
              <a:t> Results</a:t>
            </a:r>
          </a:p>
          <a:p>
            <a:pPr lvl="2">
              <a:lnSpc>
                <a:spcPct val="100000"/>
              </a:lnSpc>
            </a:pPr>
            <a:r>
              <a:rPr lang="en-US" dirty="0"/>
              <a:t>Enforced standardization</a:t>
            </a:r>
          </a:p>
          <a:p>
            <a:pPr lvl="2">
              <a:lnSpc>
                <a:spcPct val="100000"/>
              </a:lnSpc>
            </a:pPr>
            <a:r>
              <a:rPr lang="en-US" dirty="0"/>
              <a:t>Decreased downtime and callouts</a:t>
            </a:r>
          </a:p>
          <a:p>
            <a:pPr lvl="2">
              <a:lnSpc>
                <a:spcPct val="100000"/>
              </a:lnSpc>
            </a:pPr>
            <a:r>
              <a:rPr lang="en-US" dirty="0"/>
              <a:t>Increased information to operators as well as to process and engineering personnel</a:t>
            </a:r>
          </a:p>
          <a:p>
            <a:pPr lvl="2">
              <a:lnSpc>
                <a:spcPct val="100000"/>
              </a:lnSpc>
            </a:pPr>
            <a:r>
              <a:rPr lang="en-US" dirty="0"/>
              <a:t>Lower cost of ownership</a:t>
            </a:r>
          </a:p>
          <a:p>
            <a:pPr lvl="2">
              <a:lnSpc>
                <a:spcPct val="100000"/>
              </a:lnSpc>
            </a:pPr>
            <a:r>
              <a:rPr lang="en-US" dirty="0"/>
              <a:t>Uses up-to-date technology</a:t>
            </a:r>
          </a:p>
          <a:p>
            <a:pPr lvl="2">
              <a:lnSpc>
                <a:spcPct val="100000"/>
              </a:lnSpc>
            </a:pPr>
            <a:r>
              <a:rPr lang="en-US" dirty="0"/>
              <a:t>Off-the-shelf implementation</a:t>
            </a:r>
          </a:p>
          <a:p>
            <a:pPr lvl="2">
              <a:lnSpc>
                <a:spcPct val="100000"/>
              </a:lnSpc>
            </a:pPr>
            <a:r>
              <a:rPr lang="en-US" dirty="0"/>
              <a:t>Ease of integration with third-party applications</a:t>
            </a:r>
          </a:p>
          <a:p>
            <a:pPr lvl="2">
              <a:lnSpc>
                <a:spcPct val="100000"/>
              </a:lnSpc>
            </a:pPr>
            <a:endParaRPr lang="en-US" dirty="0"/>
          </a:p>
        </p:txBody>
      </p:sp>
      <p:sp>
        <p:nvSpPr>
          <p:cNvPr id="7" name="Text Placeholder 6"/>
          <p:cNvSpPr>
            <a:spLocks noGrp="1"/>
          </p:cNvSpPr>
          <p:nvPr>
            <p:ph type="body" sz="quarter" idx="15"/>
          </p:nvPr>
        </p:nvSpPr>
        <p:spPr/>
        <p:txBody>
          <a:bodyPr/>
          <a:lstStyle/>
          <a:p>
            <a:r>
              <a:rPr lang="en-US" dirty="0"/>
              <a:t>Hudson &amp; Knight</a:t>
            </a:r>
          </a:p>
          <a:p>
            <a:r>
              <a:rPr lang="en-US" sz="1400" dirty="0">
                <a:solidFill>
                  <a:schemeClr val="accent2"/>
                </a:solidFill>
              </a:rPr>
              <a:t>South Africa</a:t>
            </a:r>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System Platform, InTouch HMI  (Standard Edition)</a:t>
            </a:r>
          </a:p>
          <a:p>
            <a:r>
              <a:rPr lang="en-US" b="0" dirty="0">
                <a:solidFill>
                  <a:schemeClr val="tx1">
                    <a:lumMod val="65000"/>
                    <a:lumOff val="35000"/>
                  </a:schemeClr>
                </a:solidFill>
              </a:rPr>
              <a:t>“The installation of the Wonderware System Platform has meant that we can aim higher. While it can now help us optimize production, it’s also laid the foundation for much more.”</a:t>
            </a:r>
          </a:p>
          <a:p>
            <a:r>
              <a:rPr lang="en-US" dirty="0" err="1"/>
              <a:t>Noël</a:t>
            </a:r>
            <a:r>
              <a:rPr lang="en-US" dirty="0"/>
              <a:t> </a:t>
            </a:r>
            <a:r>
              <a:rPr lang="en-US" dirty="0" err="1"/>
              <a:t>Alleaume</a:t>
            </a:r>
            <a:r>
              <a:rPr lang="en-US" dirty="0"/>
              <a:t>, </a:t>
            </a:r>
            <a:r>
              <a:rPr lang="en-US" b="0" dirty="0"/>
              <a:t>Factory Manager, Hudson and Knight</a:t>
            </a:r>
            <a:endParaRPr lang="en-US" dirty="0"/>
          </a:p>
          <a:p>
            <a:endParaRPr lang="en-US" dirty="0"/>
          </a:p>
        </p:txBody>
      </p:sp>
      <p:grpSp>
        <p:nvGrpSpPr>
          <p:cNvPr id="11" name="Group 10">
            <a:extLst>
              <a:ext uri="{FF2B5EF4-FFF2-40B4-BE49-F238E27FC236}">
                <a16:creationId xmlns:a16="http://schemas.microsoft.com/office/drawing/2014/main" xmlns="" id="{F6E661E9-1E8B-1748-9A96-4C5846C6AB7D}"/>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B0B71AC2-05E7-0F41-9297-FCEBFB43EE22}"/>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60689F7E-B0C0-E24C-8DC6-EB87D11CBE7A}"/>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B964684E-EA4A-3A4E-941E-EC99C0A464FD}"/>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E5712835-1E3C-6543-BEA7-FF0D1894F870}"/>
              </a:ext>
            </a:extLst>
          </p:cNvPr>
          <p:cNvSpPr>
            <a:spLocks noGrp="1"/>
          </p:cNvSpPr>
          <p:nvPr>
            <p:ph type="sldNum" sz="quarter" idx="4"/>
          </p:nvPr>
        </p:nvSpPr>
        <p:spPr/>
        <p:txBody>
          <a:bodyPr/>
          <a:lstStyle/>
          <a:p>
            <a:r>
              <a:rPr lang="en-US"/>
              <a:t>Page </a:t>
            </a:r>
            <a:fld id="{5A9C12DC-491F-9444-86A2-13AC5C62A2FC}" type="slidenum">
              <a:rPr lang="en-US" smtClean="0"/>
              <a:pPr/>
              <a:t>60</a:t>
            </a:fld>
            <a:endParaRPr lang="en-US" dirty="0"/>
          </a:p>
        </p:txBody>
      </p:sp>
      <p:sp>
        <p:nvSpPr>
          <p:cNvPr id="9" name="Footer Placeholder 8">
            <a:extLst>
              <a:ext uri="{FF2B5EF4-FFF2-40B4-BE49-F238E27FC236}">
                <a16:creationId xmlns:a16="http://schemas.microsoft.com/office/drawing/2014/main" xmlns="" id="{F9DA82DD-0948-3542-894F-50BD56A8E4F7}"/>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BF0956A7-E570-BC44-A2B0-BAA8B784838F}"/>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40392447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8459" y="0"/>
            <a:ext cx="4550623" cy="2906711"/>
          </a:xfrm>
          <a:prstGeom prst="rect">
            <a:avLst/>
          </a:prstGeom>
        </p:spPr>
      </p:pic>
      <p:sp>
        <p:nvSpPr>
          <p:cNvPr id="4" name="Content Placeholder 3"/>
          <p:cNvSpPr>
            <a:spLocks noGrp="1"/>
          </p:cNvSpPr>
          <p:nvPr>
            <p:ph sz="quarter" idx="11"/>
          </p:nvPr>
        </p:nvSpPr>
        <p:spPr>
          <a:xfrm>
            <a:off x="252413" y="1050317"/>
            <a:ext cx="4111420" cy="3418927"/>
          </a:xfrm>
        </p:spPr>
        <p:txBody>
          <a:bodyPr/>
          <a:lstStyle/>
          <a:p>
            <a:pPr>
              <a:lnSpc>
                <a:spcPts val="950"/>
              </a:lnSpc>
            </a:pPr>
            <a:r>
              <a:rPr lang="en-US" sz="900" dirty="0"/>
              <a:t>Goals</a:t>
            </a:r>
          </a:p>
          <a:p>
            <a:pPr lvl="2">
              <a:lnSpc>
                <a:spcPts val="950"/>
              </a:lnSpc>
            </a:pPr>
            <a:r>
              <a:rPr lang="en-US" dirty="0"/>
              <a:t>Full traceability of all materials entering and leaving the </a:t>
            </a:r>
            <a:r>
              <a:rPr lang="en-US" dirty="0" err="1"/>
              <a:t>Savoury</a:t>
            </a:r>
            <a:r>
              <a:rPr lang="en-US" dirty="0"/>
              <a:t> Powders </a:t>
            </a:r>
            <a:br>
              <a:rPr lang="en-US" dirty="0"/>
            </a:br>
            <a:r>
              <a:rPr lang="en-US" dirty="0"/>
              <a:t>blending process</a:t>
            </a:r>
          </a:p>
          <a:p>
            <a:pPr lvl="2">
              <a:lnSpc>
                <a:spcPts val="950"/>
              </a:lnSpc>
            </a:pPr>
            <a:r>
              <a:rPr lang="en-US" dirty="0"/>
              <a:t>Visibility into the blending process Production data to be linked in to the company’s ERP system</a:t>
            </a:r>
          </a:p>
          <a:p>
            <a:pPr lvl="2">
              <a:lnSpc>
                <a:spcPts val="950"/>
              </a:lnSpc>
            </a:pPr>
            <a:r>
              <a:rPr lang="en-US" dirty="0"/>
              <a:t>Gain HACCP certification</a:t>
            </a:r>
          </a:p>
          <a:p>
            <a:pPr lvl="2">
              <a:lnSpc>
                <a:spcPts val="950"/>
              </a:lnSpc>
            </a:pPr>
            <a:r>
              <a:rPr lang="en-US" dirty="0"/>
              <a:t>Improve the quality of finished goods </a:t>
            </a:r>
          </a:p>
          <a:p>
            <a:pPr lvl="2">
              <a:lnSpc>
                <a:spcPts val="950"/>
              </a:lnSpc>
            </a:pPr>
            <a:r>
              <a:rPr lang="en-US" dirty="0"/>
              <a:t>Reduce inventory discrepancies</a:t>
            </a:r>
          </a:p>
          <a:p>
            <a:pPr>
              <a:lnSpc>
                <a:spcPts val="950"/>
              </a:lnSpc>
            </a:pPr>
            <a:r>
              <a:rPr lang="en-US" sz="900" dirty="0"/>
              <a:t>Challenges</a:t>
            </a:r>
          </a:p>
          <a:p>
            <a:pPr lvl="2">
              <a:lnSpc>
                <a:spcPts val="950"/>
              </a:lnSpc>
            </a:pPr>
            <a:r>
              <a:rPr lang="en-US" dirty="0"/>
              <a:t>Tracking of all incoming raw materials used in more than 150 recipes</a:t>
            </a:r>
          </a:p>
          <a:p>
            <a:pPr>
              <a:lnSpc>
                <a:spcPts val="950"/>
              </a:lnSpc>
            </a:pPr>
            <a:r>
              <a:rPr lang="en-US" sz="900" dirty="0"/>
              <a:t> Results</a:t>
            </a:r>
          </a:p>
          <a:p>
            <a:pPr lvl="2">
              <a:lnSpc>
                <a:spcPts val="950"/>
              </a:lnSpc>
            </a:pPr>
            <a:r>
              <a:rPr lang="en-US" dirty="0"/>
              <a:t>HACCP certification achieved within three months of going live</a:t>
            </a:r>
          </a:p>
          <a:p>
            <a:pPr lvl="2">
              <a:lnSpc>
                <a:spcPts val="950"/>
              </a:lnSpc>
            </a:pPr>
            <a:r>
              <a:rPr lang="en-US" dirty="0"/>
              <a:t>Better insight into the blending operation in the factory</a:t>
            </a:r>
          </a:p>
          <a:p>
            <a:pPr lvl="2">
              <a:lnSpc>
                <a:spcPts val="950"/>
              </a:lnSpc>
            </a:pPr>
            <a:r>
              <a:rPr lang="en-US" dirty="0"/>
              <a:t>Improved raw material stock control</a:t>
            </a:r>
          </a:p>
          <a:p>
            <a:pPr lvl="2">
              <a:lnSpc>
                <a:spcPts val="950"/>
              </a:lnSpc>
            </a:pPr>
            <a:r>
              <a:rPr lang="en-US" dirty="0"/>
              <a:t>Real-time blend closure in the ERP system</a:t>
            </a:r>
          </a:p>
          <a:p>
            <a:pPr lvl="2">
              <a:lnSpc>
                <a:spcPts val="950"/>
              </a:lnSpc>
            </a:pPr>
            <a:r>
              <a:rPr lang="en-US" dirty="0"/>
              <a:t>Factory procedural deviations are highlighted</a:t>
            </a:r>
          </a:p>
          <a:p>
            <a:pPr lvl="2">
              <a:lnSpc>
                <a:spcPts val="950"/>
              </a:lnSpc>
            </a:pPr>
            <a:r>
              <a:rPr lang="en-US" dirty="0"/>
              <a:t>More consistent product quality from following recipes exactly</a:t>
            </a:r>
          </a:p>
          <a:p>
            <a:pPr lvl="2">
              <a:lnSpc>
                <a:spcPts val="950"/>
              </a:lnSpc>
            </a:pPr>
            <a:r>
              <a:rPr lang="en-US" dirty="0"/>
              <a:t>Improved management of the physical blending process</a:t>
            </a:r>
          </a:p>
          <a:p>
            <a:pPr lvl="2">
              <a:lnSpc>
                <a:spcPts val="950"/>
              </a:lnSpc>
            </a:pPr>
            <a:r>
              <a:rPr lang="en-US" dirty="0"/>
              <a:t>Proper temperature control of sensitive blends</a:t>
            </a:r>
          </a:p>
        </p:txBody>
      </p:sp>
      <p:sp>
        <p:nvSpPr>
          <p:cNvPr id="7" name="Text Placeholder 6"/>
          <p:cNvSpPr>
            <a:spLocks noGrp="1"/>
          </p:cNvSpPr>
          <p:nvPr>
            <p:ph type="body" sz="quarter" idx="15"/>
          </p:nvPr>
        </p:nvSpPr>
        <p:spPr/>
        <p:txBody>
          <a:bodyPr/>
          <a:lstStyle/>
          <a:p>
            <a:r>
              <a:rPr lang="en-US" dirty="0" err="1"/>
              <a:t>Imana</a:t>
            </a:r>
            <a:r>
              <a:rPr lang="en-US" dirty="0"/>
              <a:t> Food Ltd</a:t>
            </a:r>
          </a:p>
          <a:p>
            <a:r>
              <a:rPr lang="en-US" sz="1400" dirty="0">
                <a:solidFill>
                  <a:schemeClr val="accent2"/>
                </a:solidFill>
              </a:rPr>
              <a:t>South Africa</a:t>
            </a:r>
          </a:p>
          <a:p>
            <a:endParaRPr lang="en-US" dirty="0"/>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System Platform, Process Historian, Manufacturing Execution System, InTouch HMI  (Standard Edition)</a:t>
            </a:r>
          </a:p>
          <a:p>
            <a:r>
              <a:rPr lang="en-US" b="0" dirty="0">
                <a:solidFill>
                  <a:schemeClr val="tx1">
                    <a:lumMod val="65000"/>
                    <a:lumOff val="35000"/>
                  </a:schemeClr>
                </a:solidFill>
              </a:rPr>
              <a:t>“</a:t>
            </a:r>
            <a:r>
              <a:rPr lang="en-US" b="0" dirty="0" err="1">
                <a:solidFill>
                  <a:schemeClr val="tx1">
                    <a:lumMod val="65000"/>
                    <a:lumOff val="35000"/>
                  </a:schemeClr>
                </a:solidFill>
              </a:rPr>
              <a:t>Imana</a:t>
            </a:r>
            <a:r>
              <a:rPr lang="en-US" b="0" dirty="0">
                <a:solidFill>
                  <a:schemeClr val="tx1">
                    <a:lumMod val="65000"/>
                    <a:lumOff val="35000"/>
                  </a:schemeClr>
                </a:solidFill>
              </a:rPr>
              <a:t> Foods would not have </a:t>
            </a:r>
            <a:r>
              <a:rPr lang="en-US" b="0" dirty="0" err="1">
                <a:solidFill>
                  <a:schemeClr val="tx1">
                    <a:lumMod val="65000"/>
                    <a:lumOff val="35000"/>
                  </a:schemeClr>
                </a:solidFill>
              </a:rPr>
              <a:t>acheived</a:t>
            </a:r>
            <a:r>
              <a:rPr lang="en-US" b="0" dirty="0">
                <a:solidFill>
                  <a:schemeClr val="tx1">
                    <a:lumMod val="65000"/>
                    <a:lumOff val="35000"/>
                  </a:schemeClr>
                </a:solidFill>
              </a:rPr>
              <a:t> HACCP accreditation without this solution in place."</a:t>
            </a:r>
            <a:endParaRPr lang="en-US" dirty="0"/>
          </a:p>
          <a:p>
            <a:r>
              <a:rPr lang="en-US" dirty="0"/>
              <a:t>Paul </a:t>
            </a:r>
            <a:r>
              <a:rPr lang="en-US" dirty="0" err="1"/>
              <a:t>Alcock</a:t>
            </a:r>
            <a:r>
              <a:rPr lang="en-US" dirty="0"/>
              <a:t>, </a:t>
            </a:r>
            <a:r>
              <a:rPr lang="en-US" b="0" dirty="0"/>
              <a:t>MD, </a:t>
            </a:r>
            <a:r>
              <a:rPr lang="en-US" b="0" dirty="0" err="1"/>
              <a:t>Imana</a:t>
            </a:r>
            <a:r>
              <a:rPr lang="en-US" b="0" dirty="0"/>
              <a:t> Foods’</a:t>
            </a:r>
            <a:endParaRPr lang="en-US" dirty="0"/>
          </a:p>
          <a:p>
            <a:endParaRPr lang="en-US" dirty="0"/>
          </a:p>
        </p:txBody>
      </p:sp>
      <p:grpSp>
        <p:nvGrpSpPr>
          <p:cNvPr id="10" name="Group 9">
            <a:extLst>
              <a:ext uri="{FF2B5EF4-FFF2-40B4-BE49-F238E27FC236}">
                <a16:creationId xmlns:a16="http://schemas.microsoft.com/office/drawing/2014/main" xmlns="" id="{64F277BD-7F25-E04B-921B-1D31055304D2}"/>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A49DA02A-7C4C-9F4A-9C31-C1767814B8B0}"/>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45B19114-7E17-4646-ACD4-185977715749}"/>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F7677C74-F388-C549-B480-8C3918E51B28}"/>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9D3D4C20-AD07-F34B-A7FA-E62EFD90F4CE}"/>
              </a:ext>
            </a:extLst>
          </p:cNvPr>
          <p:cNvSpPr>
            <a:spLocks noGrp="1"/>
          </p:cNvSpPr>
          <p:nvPr>
            <p:ph type="sldNum" sz="quarter" idx="4"/>
          </p:nvPr>
        </p:nvSpPr>
        <p:spPr/>
        <p:txBody>
          <a:bodyPr/>
          <a:lstStyle/>
          <a:p>
            <a:r>
              <a:rPr lang="en-US"/>
              <a:t>Page </a:t>
            </a:r>
            <a:fld id="{5A9C12DC-491F-9444-86A2-13AC5C62A2FC}" type="slidenum">
              <a:rPr lang="en-US" smtClean="0"/>
              <a:pPr/>
              <a:t>61</a:t>
            </a:fld>
            <a:endParaRPr lang="en-US" dirty="0"/>
          </a:p>
        </p:txBody>
      </p:sp>
      <p:sp>
        <p:nvSpPr>
          <p:cNvPr id="14" name="Footer Placeholder 13">
            <a:extLst>
              <a:ext uri="{FF2B5EF4-FFF2-40B4-BE49-F238E27FC236}">
                <a16:creationId xmlns:a16="http://schemas.microsoft.com/office/drawing/2014/main" xmlns="" id="{7DCDB374-5CA9-9649-8846-FCCDAE1EC3B6}"/>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CAEA6330-E1F3-3B40-A74B-657D18EA503E}"/>
              </a:ext>
            </a:extLst>
          </p:cNvPr>
          <p:cNvSpPr/>
          <p:nvPr/>
        </p:nvSpPr>
        <p:spPr>
          <a:xfrm>
            <a:off x="4802345" y="4483879"/>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3510872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8459" y="0"/>
            <a:ext cx="4550623" cy="2906710"/>
          </a:xfrm>
          <a:prstGeom prst="rect">
            <a:avLst/>
          </a:prstGeom>
        </p:spPr>
      </p:pic>
      <p:sp>
        <p:nvSpPr>
          <p:cNvPr id="4" name="Content Placeholder 3"/>
          <p:cNvSpPr>
            <a:spLocks noGrp="1"/>
          </p:cNvSpPr>
          <p:nvPr>
            <p:ph sz="quarter" idx="11"/>
          </p:nvPr>
        </p:nvSpPr>
        <p:spPr>
          <a:xfrm>
            <a:off x="252412" y="1050317"/>
            <a:ext cx="3997190" cy="3418927"/>
          </a:xfrm>
        </p:spPr>
        <p:txBody>
          <a:bodyPr/>
          <a:lstStyle/>
          <a:p>
            <a:pPr>
              <a:spcAft>
                <a:spcPts val="150"/>
              </a:spcAft>
            </a:pPr>
            <a:r>
              <a:rPr lang="en-US" sz="900" dirty="0"/>
              <a:t>Goals</a:t>
            </a:r>
          </a:p>
          <a:p>
            <a:pPr lvl="2">
              <a:lnSpc>
                <a:spcPct val="100000"/>
              </a:lnSpc>
              <a:spcAft>
                <a:spcPts val="150"/>
              </a:spcAft>
            </a:pPr>
            <a:r>
              <a:rPr lang="en-US" dirty="0"/>
              <a:t>Automatic data collection, real time processing and display of information from the metering points in graphical and tabular form</a:t>
            </a:r>
          </a:p>
          <a:p>
            <a:pPr lvl="2">
              <a:lnSpc>
                <a:spcPct val="100000"/>
              </a:lnSpc>
              <a:spcAft>
                <a:spcPts val="150"/>
              </a:spcAft>
            </a:pPr>
            <a:r>
              <a:rPr lang="en-US" dirty="0"/>
              <a:t>Control over reliability of the information coming from the sensors and systems with manual entry of values from points at non-automated sites</a:t>
            </a:r>
          </a:p>
          <a:p>
            <a:pPr lvl="2">
              <a:lnSpc>
                <a:spcPct val="100000"/>
              </a:lnSpc>
              <a:spcAft>
                <a:spcPts val="150"/>
              </a:spcAft>
            </a:pPr>
            <a:r>
              <a:rPr lang="en-US" dirty="0"/>
              <a:t>Registration and storage of information on controlled parameters</a:t>
            </a:r>
          </a:p>
          <a:p>
            <a:pPr lvl="2">
              <a:lnSpc>
                <a:spcPct val="100000"/>
              </a:lnSpc>
              <a:spcAft>
                <a:spcPts val="150"/>
              </a:spcAft>
            </a:pPr>
            <a:r>
              <a:rPr lang="en-US" dirty="0"/>
              <a:t>Audible and visual alarm for process and system violations</a:t>
            </a:r>
          </a:p>
          <a:p>
            <a:pPr lvl="2">
              <a:lnSpc>
                <a:spcPct val="100000"/>
              </a:lnSpc>
              <a:spcAft>
                <a:spcPts val="150"/>
              </a:spcAft>
            </a:pPr>
            <a:r>
              <a:rPr lang="en-US" dirty="0"/>
              <a:t>Automatic calculation and representation of commodity balances (including snapshots) for each redistribution</a:t>
            </a:r>
          </a:p>
          <a:p>
            <a:pPr>
              <a:spcAft>
                <a:spcPts val="150"/>
              </a:spcAft>
            </a:pPr>
            <a:r>
              <a:rPr lang="en-US" sz="900" dirty="0"/>
              <a:t> Challenges</a:t>
            </a:r>
          </a:p>
          <a:p>
            <a:pPr lvl="2">
              <a:lnSpc>
                <a:spcPct val="100000"/>
              </a:lnSpc>
              <a:spcAft>
                <a:spcPts val="150"/>
              </a:spcAft>
            </a:pPr>
            <a:r>
              <a:rPr lang="en-US" dirty="0"/>
              <a:t>The necessity for the development and introduction of a new system in which measuring accuracy should satisfy all modern commercial requirements, with full automation of accounting and balance functions</a:t>
            </a:r>
          </a:p>
          <a:p>
            <a:pPr>
              <a:spcAft>
                <a:spcPts val="150"/>
              </a:spcAft>
            </a:pPr>
            <a:r>
              <a:rPr lang="en-US" sz="900" dirty="0"/>
              <a:t>Results</a:t>
            </a:r>
          </a:p>
          <a:p>
            <a:pPr lvl="2">
              <a:lnSpc>
                <a:spcPct val="100000"/>
              </a:lnSpc>
              <a:spcAft>
                <a:spcPts val="150"/>
              </a:spcAft>
            </a:pPr>
            <a:r>
              <a:rPr lang="en-US" dirty="0"/>
              <a:t>A single interface for all production stages with a concise, comprehensive model detailing the entire production process</a:t>
            </a:r>
          </a:p>
          <a:p>
            <a:pPr lvl="2">
              <a:lnSpc>
                <a:spcPct val="100000"/>
              </a:lnSpc>
              <a:spcAft>
                <a:spcPts val="150"/>
              </a:spcAft>
            </a:pPr>
            <a:r>
              <a:rPr lang="en-US" dirty="0"/>
              <a:t>Easy integration of pre-existing automated production Systems</a:t>
            </a:r>
          </a:p>
          <a:p>
            <a:pPr lvl="2">
              <a:lnSpc>
                <a:spcPct val="100000"/>
              </a:lnSpc>
              <a:spcAft>
                <a:spcPts val="150"/>
              </a:spcAft>
            </a:pPr>
            <a:r>
              <a:rPr lang="en-US" dirty="0"/>
              <a:t>Single multi-user object-oriented development environment, system deployment and maintenance</a:t>
            </a:r>
          </a:p>
          <a:p>
            <a:pPr lvl="2">
              <a:lnSpc>
                <a:spcPct val="100000"/>
              </a:lnSpc>
              <a:spcAft>
                <a:spcPts val="150"/>
              </a:spcAft>
            </a:pPr>
            <a:r>
              <a:rPr lang="en-US" dirty="0"/>
              <a:t>Client-server architecture for the creation of dispatch interfaces.</a:t>
            </a:r>
          </a:p>
          <a:p>
            <a:pPr lvl="2">
              <a:lnSpc>
                <a:spcPct val="100000"/>
              </a:lnSpc>
              <a:spcAft>
                <a:spcPts val="150"/>
              </a:spcAft>
            </a:pPr>
            <a:r>
              <a:rPr lang="en-US" dirty="0"/>
              <a:t>Reduced loss of raw materials</a:t>
            </a:r>
          </a:p>
          <a:p>
            <a:pPr lvl="2">
              <a:lnSpc>
                <a:spcPct val="100000"/>
              </a:lnSpc>
              <a:spcAft>
                <a:spcPts val="150"/>
              </a:spcAft>
            </a:pPr>
            <a:r>
              <a:rPr lang="en-US" dirty="0"/>
              <a:t>Qualitative distribution of finished products by grade type</a:t>
            </a:r>
          </a:p>
          <a:p>
            <a:pPr lvl="2">
              <a:lnSpc>
                <a:spcPct val="100000"/>
              </a:lnSpc>
              <a:spcAft>
                <a:spcPts val="150"/>
              </a:spcAft>
            </a:pPr>
            <a:r>
              <a:rPr lang="en-US" dirty="0"/>
              <a:t>Reduction in the number of emergency stops through MRO equipment forecasting</a:t>
            </a:r>
          </a:p>
          <a:p>
            <a:pPr marL="6350" lvl="2" indent="0">
              <a:lnSpc>
                <a:spcPct val="100000"/>
              </a:lnSpc>
              <a:spcAft>
                <a:spcPts val="150"/>
              </a:spcAft>
              <a:buNone/>
            </a:pPr>
            <a:endParaRPr lang="en-US" sz="650" dirty="0"/>
          </a:p>
        </p:txBody>
      </p:sp>
      <p:sp>
        <p:nvSpPr>
          <p:cNvPr id="7" name="Text Placeholder 6"/>
          <p:cNvSpPr>
            <a:spLocks noGrp="1"/>
          </p:cNvSpPr>
          <p:nvPr>
            <p:ph type="body" sz="quarter" idx="15"/>
          </p:nvPr>
        </p:nvSpPr>
        <p:spPr/>
        <p:txBody>
          <a:bodyPr/>
          <a:lstStyle/>
          <a:p>
            <a:r>
              <a:rPr lang="en-US" dirty="0"/>
              <a:t>JSC Bashkir Soda</a:t>
            </a:r>
          </a:p>
          <a:p>
            <a:r>
              <a:rPr lang="en-US" sz="1400" dirty="0">
                <a:solidFill>
                  <a:schemeClr val="accent2"/>
                </a:solidFill>
              </a:rPr>
              <a:t>Russia</a:t>
            </a:r>
          </a:p>
          <a:p>
            <a:endParaRPr lang="en-US" dirty="0"/>
          </a:p>
        </p:txBody>
      </p:sp>
      <p:sp>
        <p:nvSpPr>
          <p:cNvPr id="8" name="Text Placeholder 7"/>
          <p:cNvSpPr>
            <a:spLocks noGrp="1"/>
          </p:cNvSpPr>
          <p:nvPr>
            <p:ph type="body" sz="quarter" idx="16"/>
          </p:nvPr>
        </p:nvSpPr>
        <p:spPr/>
        <p:txBody>
          <a:bodyPr tIns="182880"/>
          <a:lstStyle/>
          <a:p>
            <a:r>
              <a:rPr lang="en-US" dirty="0"/>
              <a:t>Industry: Food &amp; Beverage / CPG</a:t>
            </a:r>
          </a:p>
          <a:p>
            <a:r>
              <a:rPr lang="en-US" dirty="0"/>
              <a:t>Products: Device Integration Server, Application Server, Process Historian,</a:t>
            </a:r>
            <a:br>
              <a:rPr lang="en-US" dirty="0"/>
            </a:br>
            <a:r>
              <a:rPr lang="en-US" dirty="0"/>
              <a:t>InTouch HMI (Standard Edition), Information Server</a:t>
            </a:r>
          </a:p>
          <a:p>
            <a:r>
              <a:rPr lang="en-US" b="0" dirty="0">
                <a:solidFill>
                  <a:schemeClr val="tx1">
                    <a:lumMod val="65000"/>
                    <a:lumOff val="35000"/>
                  </a:schemeClr>
                </a:solidFill>
              </a:rPr>
              <a:t>“In order to assess the ease of integration of third-party data into the system within a relatively  short period of time, company specialists established a link between all existing operating systems and enterprise dispatch systems. A full consolidation of the data allowed for the possibility of a full data set to be analyzed and the use of different valuation techniques to obtain additional data.”</a:t>
            </a:r>
          </a:p>
          <a:p>
            <a:r>
              <a:rPr lang="en-US" dirty="0"/>
              <a:t>Oleg Petrov, </a:t>
            </a:r>
            <a:r>
              <a:rPr lang="en-US" b="0" dirty="0"/>
              <a:t>Head Office of Automation, JSC Bashkir Soda Co.</a:t>
            </a:r>
          </a:p>
          <a:p>
            <a:endParaRPr lang="en-US" dirty="0"/>
          </a:p>
        </p:txBody>
      </p:sp>
      <p:grpSp>
        <p:nvGrpSpPr>
          <p:cNvPr id="10" name="Group 9">
            <a:extLst>
              <a:ext uri="{FF2B5EF4-FFF2-40B4-BE49-F238E27FC236}">
                <a16:creationId xmlns:a16="http://schemas.microsoft.com/office/drawing/2014/main" xmlns="" id="{64F277BD-7F25-E04B-921B-1D31055304D2}"/>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A49DA02A-7C4C-9F4A-9C31-C1767814B8B0}"/>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45B19114-7E17-4646-ACD4-185977715749}"/>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F7677C74-F388-C549-B480-8C3918E51B28}"/>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9D3D4C20-AD07-F34B-A7FA-E62EFD90F4CE}"/>
              </a:ext>
            </a:extLst>
          </p:cNvPr>
          <p:cNvSpPr>
            <a:spLocks noGrp="1"/>
          </p:cNvSpPr>
          <p:nvPr>
            <p:ph type="sldNum" sz="quarter" idx="4"/>
          </p:nvPr>
        </p:nvSpPr>
        <p:spPr/>
        <p:txBody>
          <a:bodyPr/>
          <a:lstStyle/>
          <a:p>
            <a:r>
              <a:rPr lang="en-US"/>
              <a:t>Page </a:t>
            </a:r>
            <a:fld id="{5A9C12DC-491F-9444-86A2-13AC5C62A2FC}" type="slidenum">
              <a:rPr lang="en-US" smtClean="0"/>
              <a:pPr/>
              <a:t>62</a:t>
            </a:fld>
            <a:endParaRPr lang="en-US" dirty="0"/>
          </a:p>
        </p:txBody>
      </p:sp>
      <p:sp>
        <p:nvSpPr>
          <p:cNvPr id="14" name="Footer Placeholder 13">
            <a:extLst>
              <a:ext uri="{FF2B5EF4-FFF2-40B4-BE49-F238E27FC236}">
                <a16:creationId xmlns:a16="http://schemas.microsoft.com/office/drawing/2014/main" xmlns="" id="{7DCDB374-5CA9-9649-8846-FCCDAE1EC3B6}"/>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CAEA6330-E1F3-3B40-A74B-657D18EA503E}"/>
              </a:ext>
            </a:extLst>
          </p:cNvPr>
          <p:cNvSpPr/>
          <p:nvPr/>
        </p:nvSpPr>
        <p:spPr>
          <a:xfrm>
            <a:off x="4782025" y="4676648"/>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41191136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1225" y="-9755"/>
            <a:ext cx="4556550" cy="2905441"/>
          </a:xfrm>
          <a:prstGeom prst="rect">
            <a:avLst/>
          </a:prstGeom>
        </p:spPr>
      </p:pic>
      <p:sp>
        <p:nvSpPr>
          <p:cNvPr id="4" name="Content Placeholder 3"/>
          <p:cNvSpPr>
            <a:spLocks noGrp="1"/>
          </p:cNvSpPr>
          <p:nvPr>
            <p:ph sz="quarter" idx="11"/>
          </p:nvPr>
        </p:nvSpPr>
        <p:spPr>
          <a:xfrm>
            <a:off x="252413" y="1050317"/>
            <a:ext cx="4055266" cy="3418927"/>
          </a:xfrm>
        </p:spPr>
        <p:txBody>
          <a:bodyPr/>
          <a:lstStyle/>
          <a:p>
            <a:pPr>
              <a:spcAft>
                <a:spcPts val="500"/>
              </a:spcAft>
            </a:pPr>
            <a:r>
              <a:rPr lang="en-US" sz="900" dirty="0"/>
              <a:t>Goals </a:t>
            </a:r>
          </a:p>
          <a:p>
            <a:pPr lvl="2">
              <a:lnSpc>
                <a:spcPct val="100000"/>
              </a:lnSpc>
            </a:pPr>
            <a:r>
              <a:rPr lang="en-US" dirty="0"/>
              <a:t>Reduce product waste with more precise water usage</a:t>
            </a:r>
          </a:p>
          <a:p>
            <a:pPr lvl="2">
              <a:lnSpc>
                <a:spcPct val="100000"/>
              </a:lnSpc>
            </a:pPr>
            <a:r>
              <a:rPr lang="en-US" dirty="0"/>
              <a:t>Improve line performance by empowering operators with raw materials visibility and actionable system data while reducing unplanned downtime</a:t>
            </a:r>
          </a:p>
          <a:p>
            <a:pPr lvl="2">
              <a:lnSpc>
                <a:spcPct val="100000"/>
              </a:lnSpc>
            </a:pPr>
            <a:r>
              <a:rPr lang="en-US" dirty="0"/>
              <a:t>Move from a paper based system to electronic data collection</a:t>
            </a:r>
            <a:br>
              <a:rPr lang="en-US" dirty="0"/>
            </a:br>
            <a:r>
              <a:rPr lang="en-US" dirty="0"/>
              <a:t>processing and analysis</a:t>
            </a:r>
          </a:p>
          <a:p>
            <a:pPr>
              <a:spcAft>
                <a:spcPts val="500"/>
              </a:spcAft>
            </a:pPr>
            <a:r>
              <a:rPr lang="en-US" sz="900" dirty="0"/>
              <a:t>Challenges </a:t>
            </a:r>
          </a:p>
          <a:p>
            <a:pPr lvl="2">
              <a:lnSpc>
                <a:spcPct val="100000"/>
              </a:lnSpc>
            </a:pPr>
            <a:r>
              <a:rPr lang="en-US" dirty="0"/>
              <a:t>Previous system was ill-equipped for scalability and process improvements</a:t>
            </a:r>
          </a:p>
          <a:p>
            <a:pPr lvl="2">
              <a:lnSpc>
                <a:spcPct val="100000"/>
              </a:lnSpc>
            </a:pPr>
            <a:r>
              <a:rPr lang="en-US" dirty="0"/>
              <a:t>Low visibility from plant floor machine data would lead to excess product </a:t>
            </a:r>
            <a:br>
              <a:rPr lang="en-US" dirty="0"/>
            </a:br>
            <a:r>
              <a:rPr lang="en-US" dirty="0"/>
              <a:t>“give away” and waste</a:t>
            </a:r>
          </a:p>
          <a:p>
            <a:pPr lvl="2">
              <a:lnSpc>
                <a:spcPct val="100000"/>
              </a:lnSpc>
            </a:pPr>
            <a:r>
              <a:rPr lang="en-US" dirty="0"/>
              <a:t>Extensive paperwork and paper reporting was slowing the ability to gather operational data or implement meaningful changes</a:t>
            </a:r>
          </a:p>
          <a:p>
            <a:pPr lvl="2">
              <a:lnSpc>
                <a:spcPct val="100000"/>
              </a:lnSpc>
            </a:pPr>
            <a:r>
              <a:rPr lang="en-US" dirty="0"/>
              <a:t>Multiple equipment manufacturers were supplying fragmented operational data</a:t>
            </a:r>
          </a:p>
          <a:p>
            <a:pPr>
              <a:spcAft>
                <a:spcPts val="500"/>
              </a:spcAft>
            </a:pPr>
            <a:r>
              <a:rPr lang="en-US" sz="900" dirty="0"/>
              <a:t>Results </a:t>
            </a:r>
          </a:p>
          <a:p>
            <a:pPr lvl="2">
              <a:lnSpc>
                <a:spcPct val="100000"/>
              </a:lnSpc>
            </a:pPr>
            <a:r>
              <a:rPr lang="en-US" dirty="0"/>
              <a:t>Wonderware System Platform was implemented in 4.5 months</a:t>
            </a:r>
          </a:p>
          <a:p>
            <a:pPr lvl="2">
              <a:lnSpc>
                <a:spcPct val="100000"/>
              </a:lnSpc>
            </a:pPr>
            <a:r>
              <a:rPr lang="en-US" dirty="0"/>
              <a:t>La Tortilla Factory was able to improve line efficiency within 6 months</a:t>
            </a:r>
          </a:p>
          <a:p>
            <a:pPr lvl="2">
              <a:lnSpc>
                <a:spcPct val="100000"/>
              </a:lnSpc>
            </a:pPr>
            <a:r>
              <a:rPr lang="en-US" dirty="0"/>
              <a:t>Less than 1 year after system rollout, La Tortilla Factory is seeing ROI</a:t>
            </a:r>
          </a:p>
          <a:p>
            <a:pPr lvl="2">
              <a:lnSpc>
                <a:spcPct val="100000"/>
              </a:lnSpc>
            </a:pPr>
            <a:r>
              <a:rPr lang="en-US" dirty="0"/>
              <a:t>La Tortilla Factory sees a 5% increase in product yield and 2% decrease in </a:t>
            </a:r>
            <a:br>
              <a:rPr lang="en-US" dirty="0"/>
            </a:br>
            <a:r>
              <a:rPr lang="en-US" dirty="0"/>
              <a:t>product waste</a:t>
            </a:r>
          </a:p>
          <a:p>
            <a:pPr lvl="2">
              <a:lnSpc>
                <a:spcPct val="100000"/>
              </a:lnSpc>
            </a:pPr>
            <a:endParaRPr lang="en-US" sz="800" dirty="0"/>
          </a:p>
        </p:txBody>
      </p:sp>
      <p:sp>
        <p:nvSpPr>
          <p:cNvPr id="7" name="Text Placeholder 6"/>
          <p:cNvSpPr>
            <a:spLocks noGrp="1"/>
          </p:cNvSpPr>
          <p:nvPr>
            <p:ph type="body" sz="quarter" idx="15"/>
          </p:nvPr>
        </p:nvSpPr>
        <p:spPr/>
        <p:txBody>
          <a:bodyPr/>
          <a:lstStyle/>
          <a:p>
            <a:r>
              <a:rPr lang="en-US" dirty="0"/>
              <a:t>La Tortilla Factory</a:t>
            </a:r>
          </a:p>
          <a:p>
            <a:r>
              <a:rPr lang="en-US" sz="1400" dirty="0">
                <a:solidFill>
                  <a:schemeClr val="accent2"/>
                </a:solidFill>
              </a:rPr>
              <a:t>Santa Rosa, California</a:t>
            </a:r>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System Platform, InTouch HMI  (Standard Edition)</a:t>
            </a:r>
          </a:p>
          <a:p>
            <a:r>
              <a:rPr lang="en-US" b="0" dirty="0">
                <a:solidFill>
                  <a:schemeClr val="tx1">
                    <a:lumMod val="65000"/>
                    <a:lumOff val="35000"/>
                  </a:schemeClr>
                </a:solidFill>
              </a:rPr>
              <a:t>“We’re constantly trying to come up with ways to drive costs out of the business. We wanted to implement a shop floor system that allowed us to have real time data at our fingertips in order to improve and drive costs out of the business.” </a:t>
            </a:r>
            <a:endParaRPr lang="en-US" dirty="0"/>
          </a:p>
          <a:p>
            <a:r>
              <a:rPr lang="en-US" dirty="0"/>
              <a:t>Katie Evans, </a:t>
            </a:r>
            <a:r>
              <a:rPr lang="en-US" b="0" dirty="0"/>
              <a:t>VP of Operations</a:t>
            </a:r>
          </a:p>
          <a:p>
            <a:endParaRPr lang="en-US" dirty="0"/>
          </a:p>
          <a:p>
            <a:endParaRPr lang="en-US" dirty="0"/>
          </a:p>
        </p:txBody>
      </p:sp>
      <p:grpSp>
        <p:nvGrpSpPr>
          <p:cNvPr id="10" name="Group 9">
            <a:extLst>
              <a:ext uri="{FF2B5EF4-FFF2-40B4-BE49-F238E27FC236}">
                <a16:creationId xmlns:a16="http://schemas.microsoft.com/office/drawing/2014/main" xmlns="" id="{245697C9-D4B7-BC42-A075-1F7E16664042}"/>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B53C120C-336E-834F-8AEB-5E504563964B}"/>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999C1B57-A89A-9A41-8CF7-A3C1B10189D7}"/>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88CC83CD-25DB-1145-AFD8-B6F06B946684}"/>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34252428-F6D9-EF44-8785-13CAF8137DF1}"/>
              </a:ext>
            </a:extLst>
          </p:cNvPr>
          <p:cNvSpPr>
            <a:spLocks noGrp="1"/>
          </p:cNvSpPr>
          <p:nvPr>
            <p:ph type="sldNum" sz="quarter" idx="4"/>
          </p:nvPr>
        </p:nvSpPr>
        <p:spPr/>
        <p:txBody>
          <a:bodyPr/>
          <a:lstStyle/>
          <a:p>
            <a:r>
              <a:rPr lang="en-US"/>
              <a:t>Page </a:t>
            </a:r>
            <a:fld id="{5A9C12DC-491F-9444-86A2-13AC5C62A2FC}" type="slidenum">
              <a:rPr lang="en-US" smtClean="0"/>
              <a:pPr/>
              <a:t>63</a:t>
            </a:fld>
            <a:endParaRPr lang="en-US" dirty="0"/>
          </a:p>
        </p:txBody>
      </p:sp>
      <p:sp>
        <p:nvSpPr>
          <p:cNvPr id="14" name="Footer Placeholder 13">
            <a:extLst>
              <a:ext uri="{FF2B5EF4-FFF2-40B4-BE49-F238E27FC236}">
                <a16:creationId xmlns:a16="http://schemas.microsoft.com/office/drawing/2014/main" xmlns="" id="{B87DD3EB-D547-9A42-9309-D922946360EC}"/>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497EED73-7EC0-B340-83FC-791E85D0884F}"/>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872706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2809" y="0"/>
            <a:ext cx="4555512" cy="2904779"/>
          </a:xfrm>
          <a:prstGeom prst="rect">
            <a:avLst/>
          </a:prstGeom>
        </p:spPr>
      </p:pic>
      <p:sp>
        <p:nvSpPr>
          <p:cNvPr id="4" name="Content Placeholder 3"/>
          <p:cNvSpPr>
            <a:spLocks noGrp="1"/>
          </p:cNvSpPr>
          <p:nvPr>
            <p:ph sz="quarter" idx="11"/>
          </p:nvPr>
        </p:nvSpPr>
        <p:spPr/>
        <p:txBody>
          <a:bodyPr/>
          <a:lstStyle/>
          <a:p>
            <a:r>
              <a:rPr lang="en-US" sz="900" dirty="0"/>
              <a:t>Goals</a:t>
            </a:r>
          </a:p>
          <a:p>
            <a:pPr lvl="2"/>
            <a:r>
              <a:rPr lang="en-US" dirty="0"/>
              <a:t>Compliance with legal regulations within a strictly regulated</a:t>
            </a:r>
            <a:br>
              <a:rPr lang="en-US" dirty="0"/>
            </a:br>
            <a:r>
              <a:rPr lang="en-US" dirty="0"/>
              <a:t>production environment</a:t>
            </a:r>
          </a:p>
          <a:p>
            <a:pPr lvl="2"/>
            <a:r>
              <a:rPr lang="en-US" dirty="0"/>
              <a:t>Continuous production control and complete product tracing</a:t>
            </a:r>
          </a:p>
          <a:p>
            <a:pPr lvl="2"/>
            <a:r>
              <a:rPr lang="en-US" dirty="0"/>
              <a:t>Connection to different production and automation systems</a:t>
            </a:r>
          </a:p>
          <a:p>
            <a:r>
              <a:rPr lang="en-US" sz="900" dirty="0"/>
              <a:t>Challenges</a:t>
            </a:r>
          </a:p>
          <a:p>
            <a:pPr lvl="2"/>
            <a:r>
              <a:rPr lang="en-US" dirty="0"/>
              <a:t>Regulated production environment</a:t>
            </a:r>
          </a:p>
          <a:p>
            <a:pPr lvl="2"/>
            <a:r>
              <a:rPr lang="en-US" dirty="0"/>
              <a:t>Multiple production and automation systems to integrate</a:t>
            </a:r>
          </a:p>
          <a:p>
            <a:r>
              <a:rPr lang="en-US" sz="900" dirty="0"/>
              <a:t> Results</a:t>
            </a:r>
          </a:p>
          <a:p>
            <a:pPr lvl="2"/>
            <a:r>
              <a:rPr lang="en-US" dirty="0"/>
              <a:t>Open and flexible system integration</a:t>
            </a:r>
          </a:p>
          <a:p>
            <a:pPr lvl="2"/>
            <a:r>
              <a:rPr lang="en-US" dirty="0"/>
              <a:t>Scalability of the applications</a:t>
            </a:r>
          </a:p>
          <a:p>
            <a:pPr lvl="2"/>
            <a:r>
              <a:rPr lang="en-US" dirty="0"/>
              <a:t>Consistent process protocols</a:t>
            </a:r>
          </a:p>
          <a:p>
            <a:pPr lvl="2"/>
            <a:r>
              <a:rPr lang="en-US" dirty="0"/>
              <a:t>Guarantee of product quality even exceeding legal requirements</a:t>
            </a:r>
          </a:p>
          <a:p>
            <a:pPr lvl="2"/>
            <a:endParaRPr lang="en-US" dirty="0"/>
          </a:p>
        </p:txBody>
      </p:sp>
      <p:sp>
        <p:nvSpPr>
          <p:cNvPr id="7" name="Text Placeholder 6"/>
          <p:cNvSpPr>
            <a:spLocks noGrp="1"/>
          </p:cNvSpPr>
          <p:nvPr>
            <p:ph type="body" sz="quarter" idx="15"/>
          </p:nvPr>
        </p:nvSpPr>
        <p:spPr/>
        <p:txBody>
          <a:bodyPr/>
          <a:lstStyle/>
          <a:p>
            <a:r>
              <a:rPr lang="en-US" dirty="0"/>
              <a:t>MARS Deutschland GmbH</a:t>
            </a:r>
          </a:p>
          <a:p>
            <a:r>
              <a:rPr lang="en-US" sz="1400" dirty="0">
                <a:solidFill>
                  <a:schemeClr val="accent2"/>
                </a:solidFill>
              </a:rPr>
              <a:t>Germany</a:t>
            </a:r>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Operations, InTouch HMI  (Standard Edition), System Platform</a:t>
            </a:r>
          </a:p>
          <a:p>
            <a:r>
              <a:rPr lang="en-US" b="0" dirty="0">
                <a:solidFill>
                  <a:schemeClr val="tx1">
                    <a:lumMod val="65000"/>
                    <a:lumOff val="35000"/>
                  </a:schemeClr>
                </a:solidFill>
              </a:rPr>
              <a:t>“Thanks to the open system connectivity Mars benefits not only from an integrated system solution but also from the flexibility to continuously scale and adapt the system applications”</a:t>
            </a:r>
          </a:p>
          <a:p>
            <a:r>
              <a:rPr lang="en-US" dirty="0" err="1"/>
              <a:t>Günter</a:t>
            </a:r>
            <a:r>
              <a:rPr lang="en-US" dirty="0"/>
              <a:t> </a:t>
            </a:r>
            <a:r>
              <a:rPr lang="en-US" dirty="0" err="1"/>
              <a:t>Osswald</a:t>
            </a:r>
            <a:r>
              <a:rPr lang="en-US" dirty="0"/>
              <a:t>, </a:t>
            </a:r>
            <a:r>
              <a:rPr lang="en-US" b="0" dirty="0"/>
              <a:t>Managing Director, G&amp;O </a:t>
            </a:r>
            <a:r>
              <a:rPr lang="en-US" b="0" dirty="0" err="1"/>
              <a:t>Automatisierungsgesellschaft</a:t>
            </a:r>
            <a:r>
              <a:rPr lang="en-US" b="0" dirty="0"/>
              <a:t/>
            </a:r>
            <a:br>
              <a:rPr lang="en-US" b="0" dirty="0"/>
            </a:br>
            <a:r>
              <a:rPr lang="en-US" b="0" dirty="0" err="1"/>
              <a:t>mbH</a:t>
            </a:r>
            <a:r>
              <a:rPr lang="en-US" b="0" dirty="0"/>
              <a:t> &amp; Co. KG</a:t>
            </a:r>
          </a:p>
        </p:txBody>
      </p:sp>
      <p:grpSp>
        <p:nvGrpSpPr>
          <p:cNvPr id="10" name="Group 9">
            <a:extLst>
              <a:ext uri="{FF2B5EF4-FFF2-40B4-BE49-F238E27FC236}">
                <a16:creationId xmlns:a16="http://schemas.microsoft.com/office/drawing/2014/main" xmlns="" id="{C6D93605-CAD0-9A4C-850F-101024C0C8AE}"/>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3A1E26DA-52AF-1D41-AF5E-EF3DFA392264}"/>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757FA236-BC63-174C-B4B0-11E14E577246}"/>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77B0ED7F-81D0-E44A-9A64-FE049FB792ED}"/>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6DFA7E4C-8627-3C47-95BF-2BC75B5A0E5D}"/>
              </a:ext>
            </a:extLst>
          </p:cNvPr>
          <p:cNvSpPr>
            <a:spLocks noGrp="1"/>
          </p:cNvSpPr>
          <p:nvPr>
            <p:ph type="sldNum" sz="quarter" idx="4"/>
          </p:nvPr>
        </p:nvSpPr>
        <p:spPr/>
        <p:txBody>
          <a:bodyPr/>
          <a:lstStyle/>
          <a:p>
            <a:r>
              <a:rPr lang="en-US"/>
              <a:t>Page </a:t>
            </a:r>
            <a:fld id="{5A9C12DC-491F-9444-86A2-13AC5C62A2FC}" type="slidenum">
              <a:rPr lang="en-US" smtClean="0"/>
              <a:pPr/>
              <a:t>64</a:t>
            </a:fld>
            <a:endParaRPr lang="en-US" dirty="0"/>
          </a:p>
        </p:txBody>
      </p:sp>
      <p:sp>
        <p:nvSpPr>
          <p:cNvPr id="9" name="Footer Placeholder 8">
            <a:extLst>
              <a:ext uri="{FF2B5EF4-FFF2-40B4-BE49-F238E27FC236}">
                <a16:creationId xmlns:a16="http://schemas.microsoft.com/office/drawing/2014/main" xmlns="" id="{DD3C3561-F9C3-B140-83D2-F818E0A6B65B}"/>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977775F9-BE1D-894A-B145-8B8DC9592920}"/>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8765605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9621" y="0"/>
            <a:ext cx="4547599" cy="2904779"/>
          </a:xfrm>
          <a:prstGeom prst="rect">
            <a:avLst/>
          </a:prstGeom>
        </p:spPr>
      </p:pic>
      <p:sp>
        <p:nvSpPr>
          <p:cNvPr id="4" name="Content Placeholder 3"/>
          <p:cNvSpPr>
            <a:spLocks noGrp="1"/>
          </p:cNvSpPr>
          <p:nvPr>
            <p:ph sz="quarter" idx="11"/>
          </p:nvPr>
        </p:nvSpPr>
        <p:spPr>
          <a:xfrm>
            <a:off x="252412" y="1050317"/>
            <a:ext cx="4135742" cy="3418927"/>
          </a:xfrm>
        </p:spPr>
        <p:txBody>
          <a:bodyPr/>
          <a:lstStyle/>
          <a:p>
            <a:pPr>
              <a:spcAft>
                <a:spcPts val="300"/>
              </a:spcAft>
            </a:pPr>
            <a:r>
              <a:rPr lang="en-US" sz="900" dirty="0"/>
              <a:t>Goals</a:t>
            </a:r>
          </a:p>
          <a:p>
            <a:pPr lvl="2">
              <a:spcAft>
                <a:spcPts val="300"/>
              </a:spcAft>
            </a:pPr>
            <a:r>
              <a:rPr lang="en-US" dirty="0"/>
              <a:t>To accurately record critical production information from the solar, NH3 cooling, boilers, and CO2 plants, as well as from the water and power meters</a:t>
            </a:r>
          </a:p>
          <a:p>
            <a:pPr lvl="2">
              <a:spcAft>
                <a:spcPts val="300"/>
              </a:spcAft>
            </a:pPr>
            <a:r>
              <a:rPr lang="en-US" dirty="0"/>
              <a:t>To transfer production information to the existing DCS</a:t>
            </a:r>
          </a:p>
          <a:p>
            <a:pPr lvl="2">
              <a:spcAft>
                <a:spcPts val="300"/>
              </a:spcAft>
            </a:pPr>
            <a:r>
              <a:rPr lang="en-US" dirty="0"/>
              <a:t>To develop a dashboard system for management to view consumption-related information linked to production volumes and KPIs</a:t>
            </a:r>
          </a:p>
          <a:p>
            <a:pPr>
              <a:spcAft>
                <a:spcPts val="300"/>
              </a:spcAft>
            </a:pPr>
            <a:r>
              <a:rPr lang="en-US" sz="900" dirty="0"/>
              <a:t>Challenges</a:t>
            </a:r>
          </a:p>
          <a:p>
            <a:pPr lvl="2">
              <a:spcAft>
                <a:spcPts val="300"/>
              </a:spcAft>
            </a:pPr>
            <a:r>
              <a:rPr lang="en-US" dirty="0"/>
              <a:t>The plant operations team faced reservations from the department management groups that these goals could be achieved, therefore, they needed a convincing argument of the benefits to acquire “buy in” from all stakeholders for implementation of the system</a:t>
            </a:r>
          </a:p>
          <a:p>
            <a:pPr lvl="2">
              <a:spcAft>
                <a:spcPts val="300"/>
              </a:spcAft>
            </a:pPr>
            <a:r>
              <a:rPr lang="en-US" dirty="0"/>
              <a:t>With massive amounts of plant data required to be processed, NBL faced the issue of time synchronization between Wonderware Historian and its current OPC server</a:t>
            </a:r>
          </a:p>
          <a:p>
            <a:pPr>
              <a:spcAft>
                <a:spcPts val="300"/>
              </a:spcAft>
            </a:pPr>
            <a:r>
              <a:rPr lang="en-US" sz="900" dirty="0"/>
              <a:t> Results</a:t>
            </a:r>
          </a:p>
          <a:p>
            <a:pPr lvl="2">
              <a:spcAft>
                <a:spcPts val="300"/>
              </a:spcAft>
            </a:pPr>
            <a:r>
              <a:rPr lang="en-US" dirty="0"/>
              <a:t>NBL successfully achieved compliance with municipal regulations</a:t>
            </a:r>
          </a:p>
          <a:p>
            <a:pPr lvl="2">
              <a:spcAft>
                <a:spcPts val="300"/>
              </a:spcAft>
            </a:pPr>
            <a:r>
              <a:rPr lang="en-US" dirty="0"/>
              <a:t>The renewable energy system supported with Wonderware Historian provides for 8% of NBL’s electricity demand as well as approximately 4.23 million kWh of green energy</a:t>
            </a:r>
          </a:p>
          <a:p>
            <a:pPr lvl="2">
              <a:spcAft>
                <a:spcPts val="300"/>
              </a:spcAft>
            </a:pPr>
            <a:r>
              <a:rPr lang="en-US" dirty="0"/>
              <a:t>NBL has achieved a savings of 4,230 tons of carbon dioxide (CO2)</a:t>
            </a:r>
          </a:p>
          <a:p>
            <a:pPr lvl="2">
              <a:spcAft>
                <a:spcPts val="300"/>
              </a:spcAft>
            </a:pPr>
            <a:r>
              <a:rPr lang="en-US" dirty="0"/>
              <a:t>Precise verification of KPIs can now be obtained to evaluate plant processes and related equipment operations</a:t>
            </a:r>
          </a:p>
          <a:p>
            <a:pPr lvl="2">
              <a:spcAft>
                <a:spcPts val="300"/>
              </a:spcAft>
            </a:pPr>
            <a:endParaRPr lang="en-US" sz="800" dirty="0"/>
          </a:p>
        </p:txBody>
      </p:sp>
      <p:sp>
        <p:nvSpPr>
          <p:cNvPr id="7" name="Text Placeholder 6"/>
          <p:cNvSpPr>
            <a:spLocks noGrp="1"/>
          </p:cNvSpPr>
          <p:nvPr>
            <p:ph type="body" sz="quarter" idx="15"/>
          </p:nvPr>
        </p:nvSpPr>
        <p:spPr/>
        <p:txBody>
          <a:bodyPr/>
          <a:lstStyle/>
          <a:p>
            <a:r>
              <a:rPr lang="en-US" dirty="0"/>
              <a:t>Namibia Breweries</a:t>
            </a:r>
          </a:p>
          <a:p>
            <a:r>
              <a:rPr lang="en-US" sz="1400" dirty="0">
                <a:solidFill>
                  <a:schemeClr val="accent2"/>
                </a:solidFill>
              </a:rPr>
              <a:t>South Africa</a:t>
            </a:r>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Process Historian, Process Historian Clients</a:t>
            </a:r>
          </a:p>
          <a:p>
            <a:r>
              <a:rPr lang="en-US" sz="900" b="0" dirty="0">
                <a:solidFill>
                  <a:schemeClr val="tx1">
                    <a:lumMod val="65000"/>
                    <a:lumOff val="35000"/>
                  </a:schemeClr>
                </a:solidFill>
              </a:rPr>
              <a:t>“It is an amazing feeling to see the end result and the satisfaction on the faces of the end user.  It’s even more gratifying to see the value the business has derived from this Wonderware-based software solution.” </a:t>
            </a:r>
          </a:p>
          <a:p>
            <a:r>
              <a:rPr lang="en-US" dirty="0"/>
              <a:t>Andre Engelbrecht, </a:t>
            </a:r>
            <a:r>
              <a:rPr lang="en-US" b="0" dirty="0"/>
              <a:t>Manager of Industrial Control Systems</a:t>
            </a:r>
          </a:p>
        </p:txBody>
      </p:sp>
      <p:grpSp>
        <p:nvGrpSpPr>
          <p:cNvPr id="10" name="Group 9">
            <a:extLst>
              <a:ext uri="{FF2B5EF4-FFF2-40B4-BE49-F238E27FC236}">
                <a16:creationId xmlns:a16="http://schemas.microsoft.com/office/drawing/2014/main" xmlns="" id="{C6D93605-CAD0-9A4C-850F-101024C0C8AE}"/>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3A1E26DA-52AF-1D41-AF5E-EF3DFA392264}"/>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757FA236-BC63-174C-B4B0-11E14E577246}"/>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77B0ED7F-81D0-E44A-9A64-FE049FB792ED}"/>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6DFA7E4C-8627-3C47-95BF-2BC75B5A0E5D}"/>
              </a:ext>
            </a:extLst>
          </p:cNvPr>
          <p:cNvSpPr>
            <a:spLocks noGrp="1"/>
          </p:cNvSpPr>
          <p:nvPr>
            <p:ph type="sldNum" sz="quarter" idx="4"/>
          </p:nvPr>
        </p:nvSpPr>
        <p:spPr/>
        <p:txBody>
          <a:bodyPr/>
          <a:lstStyle/>
          <a:p>
            <a:r>
              <a:rPr lang="en-US"/>
              <a:t>Page </a:t>
            </a:r>
            <a:fld id="{5A9C12DC-491F-9444-86A2-13AC5C62A2FC}" type="slidenum">
              <a:rPr lang="en-US" smtClean="0"/>
              <a:pPr/>
              <a:t>65</a:t>
            </a:fld>
            <a:endParaRPr lang="en-US" dirty="0"/>
          </a:p>
        </p:txBody>
      </p:sp>
      <p:sp>
        <p:nvSpPr>
          <p:cNvPr id="9" name="Footer Placeholder 8">
            <a:extLst>
              <a:ext uri="{FF2B5EF4-FFF2-40B4-BE49-F238E27FC236}">
                <a16:creationId xmlns:a16="http://schemas.microsoft.com/office/drawing/2014/main" xmlns="" id="{DD3C3561-F9C3-B140-83D2-F818E0A6B65B}"/>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hlinkClick r:id="rId4"/>
            <a:extLst>
              <a:ext uri="{FF2B5EF4-FFF2-40B4-BE49-F238E27FC236}">
                <a16:creationId xmlns:a16="http://schemas.microsoft.com/office/drawing/2014/main" xmlns="" id="{977775F9-BE1D-894A-B145-8B8DC9592920}"/>
              </a:ext>
            </a:extLst>
          </p:cNvPr>
          <p:cNvSpPr/>
          <p:nvPr/>
        </p:nvSpPr>
        <p:spPr>
          <a:xfrm>
            <a:off x="4809489"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3904356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13271" y="-152780"/>
            <a:ext cx="4577717" cy="3059146"/>
          </a:xfrm>
          <a:prstGeom prst="rect">
            <a:avLst/>
          </a:prstGeom>
        </p:spPr>
      </p:pic>
      <p:sp>
        <p:nvSpPr>
          <p:cNvPr id="4" name="Content Placeholder 3"/>
          <p:cNvSpPr>
            <a:spLocks noGrp="1"/>
          </p:cNvSpPr>
          <p:nvPr>
            <p:ph sz="quarter" idx="11"/>
          </p:nvPr>
        </p:nvSpPr>
        <p:spPr>
          <a:xfrm>
            <a:off x="252413" y="1050317"/>
            <a:ext cx="3874542" cy="3418927"/>
          </a:xfrm>
        </p:spPr>
        <p:txBody>
          <a:bodyPr/>
          <a:lstStyle/>
          <a:p>
            <a:r>
              <a:rPr lang="en-US" sz="900" dirty="0"/>
              <a:t>Goals </a:t>
            </a:r>
          </a:p>
          <a:p>
            <a:pPr lvl="2"/>
            <a:r>
              <a:rPr lang="en-US" dirty="0"/>
              <a:t>New Belgium Brewing has set an ambitious objective to reduce its wastewater impact by increasing its waste diversion rate (sans spent </a:t>
            </a:r>
            <a:br>
              <a:rPr lang="en-US" dirty="0"/>
            </a:br>
            <a:r>
              <a:rPr lang="en-US" dirty="0"/>
              <a:t>grain and sludge) from 73% in 2007 to 95% by 2015 </a:t>
            </a:r>
          </a:p>
          <a:p>
            <a:pPr lvl="2"/>
            <a:r>
              <a:rPr lang="en-US" dirty="0"/>
              <a:t>By 2015, the company plans to decrease the water use per barrel </a:t>
            </a:r>
            <a:br>
              <a:rPr lang="en-US" dirty="0"/>
            </a:br>
            <a:r>
              <a:rPr lang="en-US" dirty="0"/>
              <a:t>of beer produced by 10% and curtail greenhouse gas emissions by 25% </a:t>
            </a:r>
          </a:p>
          <a:p>
            <a:r>
              <a:rPr lang="en-US" sz="900" dirty="0"/>
              <a:t>Challenges </a:t>
            </a:r>
          </a:p>
          <a:p>
            <a:pPr lvl="2"/>
            <a:r>
              <a:rPr lang="en-US" dirty="0"/>
              <a:t>With the reduction in energy usage and materials consumption,</a:t>
            </a:r>
            <a:br>
              <a:rPr lang="en-US" dirty="0"/>
            </a:br>
            <a:r>
              <a:rPr lang="en-US" dirty="0"/>
              <a:t>New Belgium Brewing was concerned about maintaining</a:t>
            </a:r>
            <a:br>
              <a:rPr lang="en-US" dirty="0"/>
            </a:br>
            <a:r>
              <a:rPr lang="en-US" dirty="0"/>
              <a:t>high manufacturing standards </a:t>
            </a:r>
          </a:p>
          <a:p>
            <a:r>
              <a:rPr lang="en-US" sz="900" dirty="0"/>
              <a:t>Results</a:t>
            </a:r>
          </a:p>
          <a:p>
            <a:pPr lvl="2"/>
            <a:r>
              <a:rPr lang="en-US" dirty="0"/>
              <a:t>The AVEVA solution helped in the efficient and sustainable production of more than 600,000 barrels (18 million gallons)</a:t>
            </a:r>
            <a:br>
              <a:rPr lang="en-US" dirty="0"/>
            </a:br>
            <a:r>
              <a:rPr lang="en-US" dirty="0"/>
              <a:t>of beer annually </a:t>
            </a:r>
          </a:p>
          <a:p>
            <a:pPr lvl="2"/>
            <a:r>
              <a:rPr lang="en-US" dirty="0"/>
              <a:t>The methane rich biogas byproduct from the wastewater plant is now captured and converted into electricity, producing 15% of New Belgium’s operating power requirements </a:t>
            </a:r>
          </a:p>
          <a:p>
            <a:pPr lvl="2"/>
            <a:r>
              <a:rPr lang="en-US" dirty="0"/>
              <a:t>The solar photovoltaic panels installed on the roof of the bottling plant are able to produce up to 200 KW </a:t>
            </a:r>
          </a:p>
        </p:txBody>
      </p:sp>
      <p:sp>
        <p:nvSpPr>
          <p:cNvPr id="3" name="Text Placeholder 2"/>
          <p:cNvSpPr>
            <a:spLocks noGrp="1"/>
          </p:cNvSpPr>
          <p:nvPr>
            <p:ph type="body" sz="quarter" idx="15"/>
          </p:nvPr>
        </p:nvSpPr>
        <p:spPr/>
        <p:txBody>
          <a:bodyPr/>
          <a:lstStyle/>
          <a:p>
            <a:r>
              <a:rPr lang="en-US" dirty="0"/>
              <a:t>New Belgium Brewing Company </a:t>
            </a:r>
          </a:p>
          <a:p>
            <a:pPr lvl="1"/>
            <a:r>
              <a:rPr lang="en-US" dirty="0"/>
              <a:t>Fort Collins, Colorado  </a:t>
            </a:r>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InTouch HMI, Performance</a:t>
            </a:r>
          </a:p>
          <a:p>
            <a:r>
              <a:rPr lang="en-US" b="0" dirty="0">
                <a:solidFill>
                  <a:schemeClr val="tx1">
                    <a:lumMod val="65000"/>
                    <a:lumOff val="35000"/>
                  </a:schemeClr>
                </a:solidFill>
              </a:rPr>
              <a:t>“One of New Belgium Brewing’s core values is to honor nature at every turn. The health of our community and of our business depends upon the health of the natural environment.” </a:t>
            </a:r>
            <a:endParaRPr lang="en-US" dirty="0"/>
          </a:p>
          <a:p>
            <a:r>
              <a:rPr lang="en-US" dirty="0"/>
              <a:t>Jennifer V. </a:t>
            </a:r>
            <a:r>
              <a:rPr lang="en-US" dirty="0" err="1"/>
              <a:t>Orgolini</a:t>
            </a:r>
            <a:r>
              <a:rPr lang="en-US" dirty="0"/>
              <a:t>, </a:t>
            </a:r>
            <a:r>
              <a:rPr lang="en-US" b="0" dirty="0"/>
              <a:t>Director of Sustainability and Strategic Development</a:t>
            </a:r>
          </a:p>
          <a:p>
            <a:endParaRPr lang="en-US" dirty="0"/>
          </a:p>
        </p:txBody>
      </p:sp>
      <p:grpSp>
        <p:nvGrpSpPr>
          <p:cNvPr id="12" name="Group 11">
            <a:extLst>
              <a:ext uri="{FF2B5EF4-FFF2-40B4-BE49-F238E27FC236}">
                <a16:creationId xmlns:a16="http://schemas.microsoft.com/office/drawing/2014/main" xmlns="" id="{361AF040-6D26-AE46-9091-AC3446A44BA9}"/>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510014D9-5956-FB49-B766-1ABD3771EC07}"/>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CDD934D0-8773-A54E-8AD3-8F2BC636AED6}"/>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D2A9D43C-82CB-424F-864E-2EE9FD29E010}"/>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11D08A58-0B9E-7E45-B317-093C37C83AF2}"/>
              </a:ext>
            </a:extLst>
          </p:cNvPr>
          <p:cNvSpPr>
            <a:spLocks noGrp="1"/>
          </p:cNvSpPr>
          <p:nvPr>
            <p:ph type="sldNum" sz="quarter" idx="4"/>
          </p:nvPr>
        </p:nvSpPr>
        <p:spPr/>
        <p:txBody>
          <a:bodyPr/>
          <a:lstStyle/>
          <a:p>
            <a:r>
              <a:rPr lang="en-US"/>
              <a:t>Page </a:t>
            </a:r>
            <a:fld id="{5A9C12DC-491F-9444-86A2-13AC5C62A2FC}" type="slidenum">
              <a:rPr lang="en-US" smtClean="0"/>
              <a:pPr/>
              <a:t>66</a:t>
            </a:fld>
            <a:endParaRPr lang="en-US" dirty="0"/>
          </a:p>
        </p:txBody>
      </p:sp>
      <p:sp>
        <p:nvSpPr>
          <p:cNvPr id="10" name="Footer Placeholder 9">
            <a:extLst>
              <a:ext uri="{FF2B5EF4-FFF2-40B4-BE49-F238E27FC236}">
                <a16:creationId xmlns:a16="http://schemas.microsoft.com/office/drawing/2014/main" xmlns="" id="{D5AF6063-98AD-7745-979F-AA89393859EA}"/>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E42C4490-4886-9146-8282-C6162700909C}"/>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1329912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r>
              <a:rPr lang="en-US" sz="900" dirty="0"/>
              <a:t>Goals </a:t>
            </a:r>
          </a:p>
          <a:p>
            <a:pPr lvl="2">
              <a:lnSpc>
                <a:spcPct val="100000"/>
              </a:lnSpc>
            </a:pPr>
            <a:r>
              <a:rPr lang="en-US" dirty="0"/>
              <a:t>Install an Enterprise Manufacturing Intelligence and Manufacturing Execution System that will improve inventory management, increase production accuracy and improve quality control </a:t>
            </a:r>
          </a:p>
          <a:p>
            <a:r>
              <a:rPr lang="en-US" sz="900" dirty="0"/>
              <a:t>Challenges </a:t>
            </a:r>
          </a:p>
          <a:p>
            <a:pPr lvl="2">
              <a:lnSpc>
                <a:spcPct val="100000"/>
              </a:lnSpc>
            </a:pPr>
            <a:r>
              <a:rPr lang="en-US" dirty="0"/>
              <a:t>Reduce time spent entering data and manually checking the movement </a:t>
            </a:r>
            <a:br>
              <a:rPr lang="en-US" dirty="0"/>
            </a:br>
            <a:r>
              <a:rPr lang="en-US" dirty="0"/>
              <a:t>of materials </a:t>
            </a:r>
          </a:p>
          <a:p>
            <a:pPr lvl="2">
              <a:lnSpc>
                <a:spcPct val="100000"/>
              </a:lnSpc>
            </a:pPr>
            <a:r>
              <a:rPr lang="en-US" dirty="0"/>
              <a:t>The PLC-based batching system was not operating at its full potential </a:t>
            </a:r>
          </a:p>
          <a:p>
            <a:pPr lvl="2">
              <a:lnSpc>
                <a:spcPct val="100000"/>
              </a:lnSpc>
            </a:pPr>
            <a:r>
              <a:rPr lang="en-US" dirty="0"/>
              <a:t>The clean-in-place (CIP) information was not readily accessible </a:t>
            </a:r>
          </a:p>
          <a:p>
            <a:pPr lvl="2">
              <a:lnSpc>
                <a:spcPct val="100000"/>
              </a:lnSpc>
            </a:pPr>
            <a:r>
              <a:rPr lang="en-US" dirty="0"/>
              <a:t>Quality control procedures were performed by hand </a:t>
            </a:r>
          </a:p>
          <a:p>
            <a:r>
              <a:rPr lang="en-US" sz="900" dirty="0"/>
              <a:t>Results</a:t>
            </a:r>
          </a:p>
          <a:p>
            <a:pPr lvl="2">
              <a:lnSpc>
                <a:spcPct val="100000"/>
              </a:lnSpc>
            </a:pPr>
            <a:r>
              <a:rPr lang="en-US" dirty="0"/>
              <a:t>“Track and trace” capability enables tracking of any product</a:t>
            </a:r>
            <a:br>
              <a:rPr lang="en-US" dirty="0"/>
            </a:br>
            <a:r>
              <a:rPr lang="en-US" dirty="0"/>
              <a:t>within 30 minutes </a:t>
            </a:r>
          </a:p>
          <a:p>
            <a:pPr lvl="2">
              <a:lnSpc>
                <a:spcPct val="100000"/>
              </a:lnSpc>
            </a:pPr>
            <a:r>
              <a:rPr lang="en-US" dirty="0"/>
              <a:t>Key Performance Indicator (KPI) scorecards provide immediate information about performance </a:t>
            </a:r>
          </a:p>
          <a:p>
            <a:pPr lvl="2">
              <a:lnSpc>
                <a:spcPct val="100000"/>
              </a:lnSpc>
            </a:pPr>
            <a:r>
              <a:rPr lang="en-US" dirty="0"/>
              <a:t>Historical analysis enables optimization of energy use </a:t>
            </a:r>
          </a:p>
          <a:p>
            <a:pPr lvl="2">
              <a:lnSpc>
                <a:spcPct val="100000"/>
              </a:lnSpc>
            </a:pPr>
            <a:r>
              <a:rPr lang="en-US" dirty="0"/>
              <a:t>Faster trouble shooting; improved response times for corrections </a:t>
            </a:r>
          </a:p>
          <a:p>
            <a:pPr lvl="2">
              <a:lnSpc>
                <a:spcPct val="100000"/>
              </a:lnSpc>
            </a:pPr>
            <a:r>
              <a:rPr lang="en-US" dirty="0"/>
              <a:t>Early detection of product deviations </a:t>
            </a:r>
          </a:p>
          <a:p>
            <a:pPr lvl="2">
              <a:lnSpc>
                <a:spcPct val="100000"/>
              </a:lnSpc>
            </a:pPr>
            <a:r>
              <a:rPr lang="en-US" dirty="0"/>
              <a:t>Projected ROI for integration costs will be realized within two years </a:t>
            </a:r>
          </a:p>
        </p:txBody>
      </p:sp>
      <p:sp>
        <p:nvSpPr>
          <p:cNvPr id="9" name="Text Placeholder 8"/>
          <p:cNvSpPr>
            <a:spLocks noGrp="1"/>
          </p:cNvSpPr>
          <p:nvPr>
            <p:ph type="body" sz="quarter" idx="15"/>
          </p:nvPr>
        </p:nvSpPr>
        <p:spPr/>
        <p:txBody>
          <a:bodyPr/>
          <a:lstStyle/>
          <a:p>
            <a:r>
              <a:rPr lang="en-US"/>
              <a:t>New Belgium Brewing Company </a:t>
            </a:r>
          </a:p>
          <a:p>
            <a:pPr lvl="1"/>
            <a:r>
              <a:rPr lang="en-US"/>
              <a:t>Fort Collins, Colorado </a:t>
            </a:r>
            <a:endParaRPr lang="en-US" dirty="0"/>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InTouch HMI  (Standard Edition)</a:t>
            </a:r>
          </a:p>
          <a:p>
            <a:r>
              <a:rPr lang="en-US" b="0" dirty="0">
                <a:solidFill>
                  <a:schemeClr val="tx1">
                    <a:lumMod val="65000"/>
                    <a:lumOff val="35000"/>
                  </a:schemeClr>
                </a:solidFill>
              </a:rPr>
              <a:t>“From an administrative perspective, we save a lot of time. From a user’s perspective, we minimize frustration. That’s the number one benefit.” </a:t>
            </a:r>
          </a:p>
          <a:p>
            <a:r>
              <a:rPr lang="en-US" dirty="0"/>
              <a:t>Igor </a:t>
            </a:r>
            <a:r>
              <a:rPr lang="en-US" dirty="0" err="1"/>
              <a:t>Valuyev</a:t>
            </a:r>
            <a:r>
              <a:rPr lang="en-US" dirty="0"/>
              <a:t>, </a:t>
            </a:r>
            <a:r>
              <a:rPr lang="en-US" b="0" dirty="0"/>
              <a:t>Chief Electrical and Automation Engineer </a:t>
            </a:r>
          </a:p>
          <a:p>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8491" y="-9045"/>
            <a:ext cx="4559502" cy="2907322"/>
          </a:xfrm>
          <a:prstGeom prst="rect">
            <a:avLst/>
          </a:prstGeom>
        </p:spPr>
      </p:pic>
      <p:grpSp>
        <p:nvGrpSpPr>
          <p:cNvPr id="12" name="Group 11">
            <a:extLst>
              <a:ext uri="{FF2B5EF4-FFF2-40B4-BE49-F238E27FC236}">
                <a16:creationId xmlns:a16="http://schemas.microsoft.com/office/drawing/2014/main" xmlns="" id="{EAA380EA-DBE8-8D4E-B299-2681B33B8500}"/>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165088BD-AC26-594A-A9C0-16731F0D5DD4}"/>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39F7C010-4DBE-CD48-AA86-E08714D96D3A}"/>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8CBEF092-E687-D74C-8AFA-B20C89282041}"/>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6E4780D2-C718-644F-A359-2EAC72C25046}"/>
              </a:ext>
            </a:extLst>
          </p:cNvPr>
          <p:cNvSpPr>
            <a:spLocks noGrp="1"/>
          </p:cNvSpPr>
          <p:nvPr>
            <p:ph type="sldNum" sz="quarter" idx="4"/>
          </p:nvPr>
        </p:nvSpPr>
        <p:spPr/>
        <p:txBody>
          <a:bodyPr/>
          <a:lstStyle/>
          <a:p>
            <a:r>
              <a:rPr lang="en-US"/>
              <a:t>Page </a:t>
            </a:r>
            <a:fld id="{5A9C12DC-491F-9444-86A2-13AC5C62A2FC}" type="slidenum">
              <a:rPr lang="en-US" smtClean="0"/>
              <a:pPr/>
              <a:t>67</a:t>
            </a:fld>
            <a:endParaRPr lang="en-US" dirty="0"/>
          </a:p>
        </p:txBody>
      </p:sp>
      <p:sp>
        <p:nvSpPr>
          <p:cNvPr id="10" name="Footer Placeholder 9">
            <a:extLst>
              <a:ext uri="{FF2B5EF4-FFF2-40B4-BE49-F238E27FC236}">
                <a16:creationId xmlns:a16="http://schemas.microsoft.com/office/drawing/2014/main" xmlns="" id="{9F3D6904-7D4E-E845-A3D3-CE3A57DEB26D}"/>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32DB9659-6D34-D045-8563-CE4CCD4B5443}"/>
              </a:ext>
            </a:extLst>
          </p:cNvPr>
          <p:cNvSpPr/>
          <p:nvPr/>
        </p:nvSpPr>
        <p:spPr>
          <a:xfrm>
            <a:off x="4802345" y="4380082"/>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6311417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8447" y="0"/>
            <a:ext cx="4547603" cy="2904782"/>
          </a:xfrm>
          <a:prstGeom prst="rect">
            <a:avLst/>
          </a:prstGeom>
        </p:spPr>
      </p:pic>
      <p:sp>
        <p:nvSpPr>
          <p:cNvPr id="4" name="Content Placeholder 3"/>
          <p:cNvSpPr>
            <a:spLocks noGrp="1"/>
          </p:cNvSpPr>
          <p:nvPr>
            <p:ph sz="quarter" idx="11"/>
          </p:nvPr>
        </p:nvSpPr>
        <p:spPr/>
        <p:txBody>
          <a:bodyPr/>
          <a:lstStyle/>
          <a:p>
            <a:r>
              <a:rPr lang="en-US" sz="900" dirty="0"/>
              <a:t>Goals</a:t>
            </a:r>
          </a:p>
          <a:p>
            <a:pPr lvl="2"/>
            <a:r>
              <a:rPr lang="en-US" dirty="0"/>
              <a:t>Increase production effectiveness</a:t>
            </a:r>
          </a:p>
          <a:p>
            <a:pPr lvl="2"/>
            <a:r>
              <a:rPr lang="en-US" dirty="0"/>
              <a:t>Coordination between Business and production Goals</a:t>
            </a:r>
          </a:p>
          <a:p>
            <a:r>
              <a:rPr lang="en-US" sz="900" dirty="0"/>
              <a:t>Challenges</a:t>
            </a:r>
          </a:p>
          <a:p>
            <a:pPr lvl="2"/>
            <a:r>
              <a:rPr lang="en-US" dirty="0"/>
              <a:t>Improve operational excellence</a:t>
            </a:r>
          </a:p>
          <a:p>
            <a:pPr lvl="2"/>
            <a:r>
              <a:rPr lang="en-US" dirty="0"/>
              <a:t>Integration with production machines </a:t>
            </a:r>
          </a:p>
          <a:p>
            <a:pPr lvl="2"/>
            <a:r>
              <a:rPr lang="en-US" dirty="0"/>
              <a:t>ERP and MES integration</a:t>
            </a:r>
          </a:p>
          <a:p>
            <a:r>
              <a:rPr lang="en-US" sz="900" dirty="0"/>
              <a:t>Results</a:t>
            </a:r>
          </a:p>
          <a:p>
            <a:pPr lvl="2"/>
            <a:r>
              <a:rPr lang="en-US" dirty="0"/>
              <a:t>Improved information flow</a:t>
            </a:r>
          </a:p>
          <a:p>
            <a:pPr lvl="2"/>
            <a:r>
              <a:rPr lang="en-US" dirty="0"/>
              <a:t>Improved equipment effectiveness</a:t>
            </a:r>
          </a:p>
          <a:p>
            <a:pPr lvl="2"/>
            <a:r>
              <a:rPr lang="en-US" dirty="0"/>
              <a:t>Less paper work and manual data entry</a:t>
            </a:r>
          </a:p>
          <a:p>
            <a:pPr lvl="2"/>
            <a:endParaRPr lang="en-US" dirty="0"/>
          </a:p>
        </p:txBody>
      </p:sp>
      <p:sp>
        <p:nvSpPr>
          <p:cNvPr id="7" name="Text Placeholder 6"/>
          <p:cNvSpPr>
            <a:spLocks noGrp="1"/>
          </p:cNvSpPr>
          <p:nvPr>
            <p:ph type="body" sz="quarter" idx="15"/>
          </p:nvPr>
        </p:nvSpPr>
        <p:spPr/>
        <p:txBody>
          <a:bodyPr/>
          <a:lstStyle/>
          <a:p>
            <a:r>
              <a:rPr lang="en-US" dirty="0" err="1"/>
              <a:t>Nomanet</a:t>
            </a:r>
            <a:r>
              <a:rPr lang="en-US" dirty="0"/>
              <a:t> SP. Z.0.0.</a:t>
            </a:r>
          </a:p>
          <a:p>
            <a:r>
              <a:rPr lang="en-US" sz="1400" dirty="0">
                <a:solidFill>
                  <a:schemeClr val="accent2"/>
                </a:solidFill>
              </a:rPr>
              <a:t>Poland</a:t>
            </a:r>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InTouch HMI, Performance</a:t>
            </a:r>
          </a:p>
          <a:p>
            <a:r>
              <a:rPr lang="en-US" b="0" dirty="0">
                <a:solidFill>
                  <a:schemeClr val="tx1">
                    <a:lumMod val="65000"/>
                    <a:lumOff val="35000"/>
                  </a:schemeClr>
                </a:solidFill>
              </a:rPr>
              <a:t>“Correlation between business and production Information allows business managers to effectively make decisions critical for the company. MES system uncovers certain relationships which results in cost cutting opportunities and production effectiveness increase.”</a:t>
            </a:r>
          </a:p>
          <a:p>
            <a:r>
              <a:rPr lang="en-US" dirty="0"/>
              <a:t>Pawel </a:t>
            </a:r>
            <a:r>
              <a:rPr lang="en-US" dirty="0" err="1"/>
              <a:t>Drobny</a:t>
            </a:r>
            <a:r>
              <a:rPr lang="en-US" dirty="0"/>
              <a:t>, </a:t>
            </a:r>
            <a:r>
              <a:rPr lang="en-US" b="0" dirty="0"/>
              <a:t>IT Department Vice Manager, </a:t>
            </a:r>
            <a:r>
              <a:rPr lang="en-US" b="0" dirty="0" err="1"/>
              <a:t>Queris</a:t>
            </a:r>
            <a:r>
              <a:rPr lang="en-US" b="0" dirty="0"/>
              <a:t> Sp. z </a:t>
            </a:r>
            <a:r>
              <a:rPr lang="en-US" b="0" dirty="0" err="1"/>
              <a:t>o.o</a:t>
            </a:r>
            <a:r>
              <a:rPr lang="en-US" b="0" dirty="0"/>
              <a:t>.</a:t>
            </a:r>
          </a:p>
          <a:p>
            <a:endParaRPr lang="en-US" dirty="0"/>
          </a:p>
        </p:txBody>
      </p:sp>
      <p:grpSp>
        <p:nvGrpSpPr>
          <p:cNvPr id="10" name="Group 9">
            <a:extLst>
              <a:ext uri="{FF2B5EF4-FFF2-40B4-BE49-F238E27FC236}">
                <a16:creationId xmlns:a16="http://schemas.microsoft.com/office/drawing/2014/main" xmlns="" id="{49B65177-8E2F-C54C-ABD8-9961A25C8DD9}"/>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8FBD8AE5-5017-7247-9D14-901EF2CED232}"/>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88038E1B-5573-FD49-BBAE-BC9F28584237}"/>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F602E1B1-167D-3A49-A381-467077F7D4E4}"/>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1CC8D174-76C8-EE43-9976-BE340E490502}"/>
              </a:ext>
            </a:extLst>
          </p:cNvPr>
          <p:cNvSpPr>
            <a:spLocks noGrp="1"/>
          </p:cNvSpPr>
          <p:nvPr>
            <p:ph type="sldNum" sz="quarter" idx="4"/>
          </p:nvPr>
        </p:nvSpPr>
        <p:spPr/>
        <p:txBody>
          <a:bodyPr/>
          <a:lstStyle/>
          <a:p>
            <a:r>
              <a:rPr lang="en-US"/>
              <a:t>Page </a:t>
            </a:r>
            <a:fld id="{5A9C12DC-491F-9444-86A2-13AC5C62A2FC}" type="slidenum">
              <a:rPr lang="en-US" smtClean="0"/>
              <a:pPr/>
              <a:t>68</a:t>
            </a:fld>
            <a:endParaRPr lang="en-US" dirty="0"/>
          </a:p>
        </p:txBody>
      </p:sp>
      <p:sp>
        <p:nvSpPr>
          <p:cNvPr id="14" name="Footer Placeholder 13">
            <a:extLst>
              <a:ext uri="{FF2B5EF4-FFF2-40B4-BE49-F238E27FC236}">
                <a16:creationId xmlns:a16="http://schemas.microsoft.com/office/drawing/2014/main" xmlns="" id="{9BF943B4-B0C8-004E-A623-DA81F5B491E6}"/>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D1CF1C10-0AD3-DB4B-B606-AAFC7402CFC4}"/>
              </a:ext>
            </a:extLst>
          </p:cNvPr>
          <p:cNvSpPr/>
          <p:nvPr/>
        </p:nvSpPr>
        <p:spPr>
          <a:xfrm>
            <a:off x="4802345" y="4630576"/>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2509815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819"/>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70" y="0"/>
            <a:ext cx="4577717" cy="2903844"/>
          </a:xfrm>
          <a:prstGeom prst="rect">
            <a:avLst/>
          </a:prstGeom>
          <a:noFill/>
          <a:ln>
            <a:noFill/>
          </a:ln>
        </p:spPr>
      </p:pic>
      <p:sp>
        <p:nvSpPr>
          <p:cNvPr id="4" name="Content Placeholder 3"/>
          <p:cNvSpPr>
            <a:spLocks noGrp="1"/>
          </p:cNvSpPr>
          <p:nvPr>
            <p:ph sz="quarter" idx="11"/>
          </p:nvPr>
        </p:nvSpPr>
        <p:spPr>
          <a:xfrm>
            <a:off x="252413" y="1050317"/>
            <a:ext cx="4178910" cy="3418927"/>
          </a:xfrm>
        </p:spPr>
        <p:txBody>
          <a:bodyPr/>
          <a:lstStyle/>
          <a:p>
            <a:pPr>
              <a:lnSpc>
                <a:spcPts val="1100"/>
              </a:lnSpc>
            </a:pPr>
            <a:r>
              <a:rPr lang="en-US" sz="900" dirty="0"/>
              <a:t>Goals </a:t>
            </a:r>
          </a:p>
          <a:p>
            <a:pPr lvl="2">
              <a:lnSpc>
                <a:spcPts val="1100"/>
              </a:lnSpc>
            </a:pPr>
            <a:r>
              <a:rPr lang="en-US" dirty="0"/>
              <a:t>Full product traceability </a:t>
            </a:r>
          </a:p>
          <a:p>
            <a:pPr lvl="2">
              <a:lnSpc>
                <a:spcPts val="1100"/>
              </a:lnSpc>
            </a:pPr>
            <a:r>
              <a:rPr lang="en-US" dirty="0"/>
              <a:t>Seamless and transparent integration of manufacturing and business systems throughout the company </a:t>
            </a:r>
          </a:p>
          <a:p>
            <a:pPr lvl="2">
              <a:lnSpc>
                <a:spcPts val="1100"/>
              </a:lnSpc>
            </a:pPr>
            <a:r>
              <a:rPr lang="en-US" dirty="0"/>
              <a:t>Trend and trace process issues in order to speed up trouble shooting while conforming to regulatory requirements </a:t>
            </a:r>
          </a:p>
          <a:p>
            <a:pPr>
              <a:lnSpc>
                <a:spcPts val="1100"/>
              </a:lnSpc>
            </a:pPr>
            <a:r>
              <a:rPr lang="en-US" sz="900" dirty="0"/>
              <a:t>Challenges </a:t>
            </a:r>
          </a:p>
          <a:p>
            <a:pPr lvl="2">
              <a:lnSpc>
                <a:spcPts val="1100"/>
              </a:lnSpc>
            </a:pPr>
            <a:r>
              <a:rPr lang="en-US" dirty="0"/>
              <a:t>Re-engineering of </a:t>
            </a:r>
            <a:r>
              <a:rPr lang="en-US" dirty="0" err="1"/>
              <a:t>Orley</a:t>
            </a:r>
            <a:r>
              <a:rPr lang="en-US" dirty="0"/>
              <a:t> Foods’ process control and information </a:t>
            </a:r>
            <a:br>
              <a:rPr lang="en-US" dirty="0"/>
            </a:br>
            <a:r>
              <a:rPr lang="en-US" dirty="0"/>
              <a:t>delivery infrastructure </a:t>
            </a:r>
          </a:p>
          <a:p>
            <a:pPr lvl="2">
              <a:lnSpc>
                <a:spcPts val="1100"/>
              </a:lnSpc>
            </a:pPr>
            <a:r>
              <a:rPr lang="en-US" dirty="0"/>
              <a:t>The plant model would have to be designed to handle the entire plant </a:t>
            </a:r>
            <a:br>
              <a:rPr lang="en-US" dirty="0"/>
            </a:br>
            <a:r>
              <a:rPr lang="en-US" dirty="0"/>
              <a:t>and not just certain aspects of the chocolate production facility </a:t>
            </a:r>
          </a:p>
          <a:p>
            <a:pPr>
              <a:lnSpc>
                <a:spcPts val="1100"/>
              </a:lnSpc>
            </a:pPr>
            <a:r>
              <a:rPr lang="en-US" sz="900" dirty="0"/>
              <a:t>Results</a:t>
            </a:r>
          </a:p>
          <a:p>
            <a:pPr lvl="2">
              <a:lnSpc>
                <a:spcPts val="1100"/>
              </a:lnSpc>
            </a:pPr>
            <a:r>
              <a:rPr lang="en-US" dirty="0"/>
              <a:t>Consistent batch sizes </a:t>
            </a:r>
          </a:p>
          <a:p>
            <a:pPr lvl="2">
              <a:lnSpc>
                <a:spcPts val="1100"/>
              </a:lnSpc>
            </a:pPr>
            <a:r>
              <a:rPr lang="en-US" dirty="0"/>
              <a:t>Raw material allocations tracked </a:t>
            </a:r>
          </a:p>
          <a:p>
            <a:pPr lvl="2">
              <a:lnSpc>
                <a:spcPts val="1100"/>
              </a:lnSpc>
            </a:pPr>
            <a:r>
              <a:rPr lang="en-US" dirty="0"/>
              <a:t>Better process control tracking </a:t>
            </a:r>
          </a:p>
          <a:p>
            <a:pPr lvl="2">
              <a:lnSpc>
                <a:spcPts val="1100"/>
              </a:lnSpc>
            </a:pPr>
            <a:r>
              <a:rPr lang="en-US" dirty="0"/>
              <a:t>Significant savings in fat usage </a:t>
            </a:r>
          </a:p>
          <a:p>
            <a:pPr lvl="2">
              <a:lnSpc>
                <a:spcPts val="1100"/>
              </a:lnSpc>
            </a:pPr>
            <a:r>
              <a:rPr lang="en-US" dirty="0"/>
              <a:t>Standardization of batch processing times </a:t>
            </a:r>
          </a:p>
          <a:p>
            <a:pPr lvl="2">
              <a:lnSpc>
                <a:spcPts val="1100"/>
              </a:lnSpc>
            </a:pPr>
            <a:r>
              <a:rPr lang="en-US" dirty="0"/>
              <a:t>Minimized batch/formulation corrections </a:t>
            </a:r>
          </a:p>
        </p:txBody>
      </p:sp>
      <p:sp>
        <p:nvSpPr>
          <p:cNvPr id="3" name="Text Placeholder 2"/>
          <p:cNvSpPr>
            <a:spLocks noGrp="1"/>
          </p:cNvSpPr>
          <p:nvPr>
            <p:ph type="body" sz="quarter" idx="15"/>
          </p:nvPr>
        </p:nvSpPr>
        <p:spPr/>
        <p:txBody>
          <a:bodyPr/>
          <a:lstStyle/>
          <a:p>
            <a:r>
              <a:rPr lang="en-US"/>
              <a:t>Orley Foods</a:t>
            </a:r>
          </a:p>
          <a:p>
            <a:pPr lvl="1"/>
            <a:r>
              <a:rPr lang="en-US"/>
              <a:t>Cape Town, South Africa  </a:t>
            </a:r>
            <a:endParaRPr lang="en-US" dirty="0"/>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InTouch HMI, System Platform</a:t>
            </a:r>
          </a:p>
          <a:p>
            <a:r>
              <a:rPr lang="en-US" b="0" dirty="0">
                <a:solidFill>
                  <a:schemeClr val="tx1">
                    <a:lumMod val="65000"/>
                    <a:lumOff val="35000"/>
                  </a:schemeClr>
                </a:solidFill>
              </a:rPr>
              <a:t>“We found that the Wonderware solution was best suited, as it had a proven track record in the Food &amp; Beverage / CPG industry and was used in many local and international plants involved with food production.” </a:t>
            </a:r>
            <a:endParaRPr lang="en-US" dirty="0"/>
          </a:p>
          <a:p>
            <a:r>
              <a:rPr lang="en-US" dirty="0"/>
              <a:t>Henk de Villiers, </a:t>
            </a:r>
            <a:r>
              <a:rPr lang="en-US" b="0" dirty="0"/>
              <a:t>Operations Manager </a:t>
            </a:r>
          </a:p>
          <a:p>
            <a:endParaRPr lang="en-US" dirty="0"/>
          </a:p>
        </p:txBody>
      </p:sp>
      <p:grpSp>
        <p:nvGrpSpPr>
          <p:cNvPr id="13" name="Group 12">
            <a:extLst>
              <a:ext uri="{FF2B5EF4-FFF2-40B4-BE49-F238E27FC236}">
                <a16:creationId xmlns:a16="http://schemas.microsoft.com/office/drawing/2014/main" xmlns="" id="{15C30673-F66A-2340-A9DD-BAE63160A78A}"/>
              </a:ext>
            </a:extLst>
          </p:cNvPr>
          <p:cNvGrpSpPr/>
          <p:nvPr/>
        </p:nvGrpSpPr>
        <p:grpSpPr>
          <a:xfrm>
            <a:off x="4126955" y="474965"/>
            <a:ext cx="5264436" cy="2666894"/>
            <a:chOff x="4126955" y="474965"/>
            <a:chExt cx="5264436" cy="2666894"/>
          </a:xfrm>
        </p:grpSpPr>
        <p:sp>
          <p:nvSpPr>
            <p:cNvPr id="14" name="Isosceles Triangle 17">
              <a:extLst>
                <a:ext uri="{FF2B5EF4-FFF2-40B4-BE49-F238E27FC236}">
                  <a16:creationId xmlns:a16="http://schemas.microsoft.com/office/drawing/2014/main" xmlns="" id="{098BD4FD-B806-B946-B06B-4B491D6DDC6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21BE3325-41D6-D543-81D0-5071C8099CF5}"/>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Isosceles Triangle 17">
              <a:extLst>
                <a:ext uri="{FF2B5EF4-FFF2-40B4-BE49-F238E27FC236}">
                  <a16:creationId xmlns:a16="http://schemas.microsoft.com/office/drawing/2014/main" xmlns="" id="{91926318-53DD-BD49-A57A-611AA7A7F8B4}"/>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7" name="Slide Number Placeholder 6">
            <a:extLst>
              <a:ext uri="{FF2B5EF4-FFF2-40B4-BE49-F238E27FC236}">
                <a16:creationId xmlns:a16="http://schemas.microsoft.com/office/drawing/2014/main" xmlns="" id="{503AFB04-1F69-3943-B55F-E5ACE92557B4}"/>
              </a:ext>
            </a:extLst>
          </p:cNvPr>
          <p:cNvSpPr>
            <a:spLocks noGrp="1"/>
          </p:cNvSpPr>
          <p:nvPr>
            <p:ph type="sldNum" sz="quarter" idx="4"/>
          </p:nvPr>
        </p:nvSpPr>
        <p:spPr/>
        <p:txBody>
          <a:bodyPr/>
          <a:lstStyle/>
          <a:p>
            <a:r>
              <a:rPr lang="en-US"/>
              <a:t>Page </a:t>
            </a:r>
            <a:fld id="{5A9C12DC-491F-9444-86A2-13AC5C62A2FC}" type="slidenum">
              <a:rPr lang="en-US" smtClean="0"/>
              <a:pPr/>
              <a:t>69</a:t>
            </a:fld>
            <a:endParaRPr lang="en-US" dirty="0"/>
          </a:p>
        </p:txBody>
      </p:sp>
      <p:sp>
        <p:nvSpPr>
          <p:cNvPr id="9" name="Footer Placeholder 8">
            <a:extLst>
              <a:ext uri="{FF2B5EF4-FFF2-40B4-BE49-F238E27FC236}">
                <a16:creationId xmlns:a16="http://schemas.microsoft.com/office/drawing/2014/main" xmlns="" id="{3269C41C-5FBF-094E-BE1A-FC8ECD71640B}"/>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8779791D-C48A-CE4C-AED7-F362A0A84572}"/>
              </a:ext>
            </a:extLst>
          </p:cNvPr>
          <p:cNvSpPr/>
          <p:nvPr/>
        </p:nvSpPr>
        <p:spPr>
          <a:xfrm>
            <a:off x="4802345" y="4519007"/>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4266370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2429"/>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6414" y="-4222"/>
            <a:ext cx="4588042" cy="2919663"/>
          </a:xfrm>
          <a:prstGeom prst="rect">
            <a:avLst/>
          </a:prstGeom>
          <a:noFill/>
          <a:ln>
            <a:noFill/>
          </a:ln>
        </p:spPr>
      </p:pic>
      <p:sp>
        <p:nvSpPr>
          <p:cNvPr id="4" name="Content Placeholder 3"/>
          <p:cNvSpPr>
            <a:spLocks noGrp="1"/>
          </p:cNvSpPr>
          <p:nvPr>
            <p:ph sz="quarter" idx="11"/>
          </p:nvPr>
        </p:nvSpPr>
        <p:spPr>
          <a:xfrm>
            <a:off x="252413" y="1050317"/>
            <a:ext cx="4117364" cy="4014052"/>
          </a:xfrm>
        </p:spPr>
        <p:txBody>
          <a:bodyPr/>
          <a:lstStyle/>
          <a:p>
            <a:r>
              <a:rPr lang="en-US" sz="900" dirty="0"/>
              <a:t>Goals </a:t>
            </a:r>
          </a:p>
          <a:p>
            <a:pPr lvl="2">
              <a:spcAft>
                <a:spcPts val="400"/>
              </a:spcAft>
            </a:pPr>
            <a:r>
              <a:rPr lang="en-US" dirty="0"/>
              <a:t>Improve control and consistency of furnace temperatures</a:t>
            </a:r>
          </a:p>
          <a:p>
            <a:pPr lvl="2">
              <a:spcAft>
                <a:spcPts val="400"/>
              </a:spcAft>
            </a:pPr>
            <a:r>
              <a:rPr lang="en-US" dirty="0"/>
              <a:t>Enact a proactive maintenance program to save equipment costs</a:t>
            </a:r>
          </a:p>
          <a:p>
            <a:pPr lvl="2">
              <a:spcAft>
                <a:spcPts val="400"/>
              </a:spcAft>
            </a:pPr>
            <a:r>
              <a:rPr lang="en-US" dirty="0"/>
              <a:t>Provide better tools to increase operator efficiency and accuracy</a:t>
            </a:r>
          </a:p>
          <a:p>
            <a:pPr lvl="2">
              <a:spcAft>
                <a:spcPts val="400"/>
              </a:spcAft>
            </a:pPr>
            <a:r>
              <a:rPr lang="en-US" dirty="0"/>
              <a:t>Reduce product re-runs</a:t>
            </a:r>
          </a:p>
          <a:p>
            <a:r>
              <a:rPr lang="en-US" sz="900" dirty="0"/>
              <a:t>Challenges </a:t>
            </a:r>
          </a:p>
          <a:p>
            <a:pPr lvl="2">
              <a:spcAft>
                <a:spcPts val="400"/>
              </a:spcAft>
            </a:pPr>
            <a:r>
              <a:rPr lang="en-US" dirty="0"/>
              <a:t>Existing data system did not provide historical information or useful reports</a:t>
            </a:r>
          </a:p>
          <a:p>
            <a:pPr lvl="2">
              <a:spcAft>
                <a:spcPts val="400"/>
              </a:spcAft>
            </a:pPr>
            <a:r>
              <a:rPr lang="en-US" dirty="0"/>
              <a:t>Uniformity of temperatures difficult to control between furnace</a:t>
            </a:r>
            <a:br>
              <a:rPr lang="en-US" dirty="0"/>
            </a:br>
            <a:r>
              <a:rPr lang="en-US" dirty="0"/>
              <a:t>units of different sizes</a:t>
            </a:r>
          </a:p>
          <a:p>
            <a:pPr lvl="2">
              <a:spcAft>
                <a:spcPts val="400"/>
              </a:spcAft>
            </a:pPr>
            <a:r>
              <a:rPr lang="en-US" dirty="0"/>
              <a:t>Maintenance scheduling based on calendar dates, not run times</a:t>
            </a:r>
            <a:br>
              <a:rPr lang="en-US" dirty="0"/>
            </a:br>
            <a:r>
              <a:rPr lang="en-US" dirty="0"/>
              <a:t>or performance data</a:t>
            </a:r>
          </a:p>
          <a:p>
            <a:r>
              <a:rPr lang="en-US" sz="900" dirty="0"/>
              <a:t>Results </a:t>
            </a:r>
          </a:p>
          <a:p>
            <a:pPr lvl="2">
              <a:spcAft>
                <a:spcPts val="400"/>
              </a:spcAft>
            </a:pPr>
            <a:r>
              <a:rPr lang="en-US" dirty="0"/>
              <a:t>Proactive maintenance program enabled steady productivity and better planning of capital expenditures</a:t>
            </a:r>
          </a:p>
          <a:p>
            <a:pPr lvl="2">
              <a:spcAft>
                <a:spcPts val="400"/>
              </a:spcAft>
            </a:pPr>
            <a:r>
              <a:rPr lang="en-US" dirty="0"/>
              <a:t>Recipes have increased run-over-run product consistency and customer satisfaction</a:t>
            </a:r>
          </a:p>
          <a:p>
            <a:pPr lvl="2">
              <a:spcAft>
                <a:spcPts val="400"/>
              </a:spcAft>
            </a:pPr>
            <a:r>
              <a:rPr lang="en-US" dirty="0"/>
              <a:t>Operator efficiency improved; fewer operators accomplish more work</a:t>
            </a:r>
            <a:br>
              <a:rPr lang="en-US" dirty="0"/>
            </a:br>
            <a:r>
              <a:rPr lang="en-US" dirty="0"/>
              <a:t>with better accuracy</a:t>
            </a:r>
          </a:p>
          <a:p>
            <a:pPr lvl="2">
              <a:spcAft>
                <a:spcPts val="400"/>
              </a:spcAft>
            </a:pPr>
            <a:r>
              <a:rPr lang="en-US" dirty="0"/>
              <a:t>Reports provide more visibility and help facilitate better decision making</a:t>
            </a:r>
          </a:p>
        </p:txBody>
      </p:sp>
      <p:sp>
        <p:nvSpPr>
          <p:cNvPr id="7" name="Text Placeholder 6"/>
          <p:cNvSpPr>
            <a:spLocks noGrp="1"/>
          </p:cNvSpPr>
          <p:nvPr>
            <p:ph type="body" sz="quarter" idx="15"/>
          </p:nvPr>
        </p:nvSpPr>
        <p:spPr>
          <a:xfrm>
            <a:off x="252413" y="185739"/>
            <a:ext cx="4358811" cy="582888"/>
          </a:xfrm>
        </p:spPr>
        <p:txBody>
          <a:bodyPr/>
          <a:lstStyle/>
          <a:p>
            <a:r>
              <a:rPr lang="en-US" dirty="0"/>
              <a:t>Bodycote Hot Isostatic Pressing Plant</a:t>
            </a:r>
          </a:p>
          <a:p>
            <a:pPr lvl="1"/>
            <a:r>
              <a:rPr lang="en-US" dirty="0"/>
              <a:t>London, Ohio</a:t>
            </a:r>
          </a:p>
          <a:p>
            <a:endParaRPr lang="en-US" dirty="0"/>
          </a:p>
        </p:txBody>
      </p:sp>
      <p:sp>
        <p:nvSpPr>
          <p:cNvPr id="10" name="Text Placeholder 7"/>
          <p:cNvSpPr>
            <a:spLocks noGrp="1"/>
          </p:cNvSpPr>
          <p:nvPr>
            <p:ph type="body" sz="quarter" idx="16"/>
          </p:nvPr>
        </p:nvSpPr>
        <p:spPr/>
        <p:txBody>
          <a:bodyPr/>
          <a:lstStyle/>
          <a:p>
            <a:r>
              <a:rPr lang="en-US" dirty="0"/>
              <a:t>Industry: Chemicals</a:t>
            </a:r>
          </a:p>
          <a:p>
            <a:r>
              <a:rPr lang="en-US" dirty="0"/>
              <a:t>Products: Process Historian Clients, InTouch HMI  (Standard Edition),</a:t>
            </a:r>
            <a:br>
              <a:rPr lang="en-US" dirty="0"/>
            </a:br>
            <a:r>
              <a:rPr lang="en-US" dirty="0"/>
              <a:t>SCADA Alarm Software, System Platform</a:t>
            </a:r>
          </a:p>
          <a:p>
            <a:r>
              <a:rPr lang="en-US" b="0" dirty="0">
                <a:solidFill>
                  <a:schemeClr val="tx1">
                    <a:lumMod val="65000"/>
                    <a:lumOff val="35000"/>
                  </a:schemeClr>
                </a:solidFill>
              </a:rPr>
              <a:t>“Since getting System Platform, we’ve noticed a decrease in product run-wrongs and parts that need re-processing.”</a:t>
            </a:r>
          </a:p>
          <a:p>
            <a:r>
              <a:rPr lang="en-US" dirty="0"/>
              <a:t>Shawn Crawford, </a:t>
            </a:r>
            <a:r>
              <a:rPr lang="en-US" b="0" dirty="0"/>
              <a:t>Plant Engineer</a:t>
            </a:r>
          </a:p>
        </p:txBody>
      </p:sp>
      <p:sp>
        <p:nvSpPr>
          <p:cNvPr id="8" name="Slide Number Placeholder 7">
            <a:extLst>
              <a:ext uri="{FF2B5EF4-FFF2-40B4-BE49-F238E27FC236}">
                <a16:creationId xmlns:a16="http://schemas.microsoft.com/office/drawing/2014/main" xmlns="" id="{3A0CA7F9-1578-BE4C-B149-76BB45013C4D}"/>
              </a:ext>
            </a:extLst>
          </p:cNvPr>
          <p:cNvSpPr>
            <a:spLocks noGrp="1"/>
          </p:cNvSpPr>
          <p:nvPr>
            <p:ph type="sldNum" sz="quarter" idx="4"/>
          </p:nvPr>
        </p:nvSpPr>
        <p:spPr/>
        <p:txBody>
          <a:bodyPr/>
          <a:lstStyle/>
          <a:p>
            <a:r>
              <a:rPr lang="en-US"/>
              <a:t>Page </a:t>
            </a:r>
            <a:fld id="{5A9C12DC-491F-9444-86A2-13AC5C62A2FC}" type="slidenum">
              <a:rPr lang="en-US" smtClean="0"/>
              <a:pPr/>
              <a:t>7</a:t>
            </a:fld>
            <a:endParaRPr lang="en-US" dirty="0"/>
          </a:p>
        </p:txBody>
      </p:sp>
      <p:sp>
        <p:nvSpPr>
          <p:cNvPr id="9" name="Footer Placeholder 8">
            <a:extLst>
              <a:ext uri="{FF2B5EF4-FFF2-40B4-BE49-F238E27FC236}">
                <a16:creationId xmlns:a16="http://schemas.microsoft.com/office/drawing/2014/main" xmlns="" id="{62BA9168-6EC3-334F-A4D0-57EF7485EB99}"/>
              </a:ext>
            </a:extLst>
          </p:cNvPr>
          <p:cNvSpPr>
            <a:spLocks noGrp="1"/>
          </p:cNvSpPr>
          <p:nvPr>
            <p:ph type="ftr" sz="quarter" idx="18"/>
          </p:nvPr>
        </p:nvSpPr>
        <p:spPr/>
        <p:txBody>
          <a:bodyPr/>
          <a:lstStyle/>
          <a:p>
            <a:r>
              <a:rPr lang="en-GB" dirty="0"/>
              <a:t>© 2018 AVEVA Group plc and its subsidiaries. All rights reserved.</a:t>
            </a:r>
          </a:p>
        </p:txBody>
      </p:sp>
      <p:grpSp>
        <p:nvGrpSpPr>
          <p:cNvPr id="11" name="Group 10">
            <a:extLst>
              <a:ext uri="{FF2B5EF4-FFF2-40B4-BE49-F238E27FC236}">
                <a16:creationId xmlns:a16="http://schemas.microsoft.com/office/drawing/2014/main" xmlns="" id="{AC281315-274E-0043-A164-3FE67095D11A}"/>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3B83C763-8F22-BA4A-940F-F206310DC61A}"/>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EDD01F26-C876-304F-8AE1-9EB8A9F4B711}"/>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D0E7F616-7F2B-C247-89EB-087633B690C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6" name="Rectangle 15">
            <a:hlinkClick r:id="rId4"/>
            <a:extLst>
              <a:ext uri="{FF2B5EF4-FFF2-40B4-BE49-F238E27FC236}">
                <a16:creationId xmlns:a16="http://schemas.microsoft.com/office/drawing/2014/main" xmlns="" id="{A8DD0E5F-4AD1-2540-9247-4B3D00313356}"/>
              </a:ext>
            </a:extLst>
          </p:cNvPr>
          <p:cNvSpPr/>
          <p:nvPr/>
        </p:nvSpPr>
        <p:spPr>
          <a:xfrm>
            <a:off x="4802345" y="448655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2867929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613266" y="0"/>
            <a:ext cx="4577721" cy="2903847"/>
          </a:xfrm>
          <a:prstGeom prst="rect">
            <a:avLst/>
          </a:prstGeom>
          <a:noFill/>
          <a:ln w="9525">
            <a:noFill/>
            <a:miter lim="800000"/>
            <a:headEnd/>
            <a:tailEnd/>
          </a:ln>
        </p:spPr>
      </p:pic>
      <p:sp>
        <p:nvSpPr>
          <p:cNvPr id="4" name="Content Placeholder 3"/>
          <p:cNvSpPr>
            <a:spLocks noGrp="1"/>
          </p:cNvSpPr>
          <p:nvPr>
            <p:ph sz="quarter" idx="11"/>
          </p:nvPr>
        </p:nvSpPr>
        <p:spPr>
          <a:xfrm>
            <a:off x="252413" y="1050317"/>
            <a:ext cx="4111420" cy="3418927"/>
          </a:xfrm>
        </p:spPr>
        <p:txBody>
          <a:bodyPr/>
          <a:lstStyle/>
          <a:p>
            <a:pPr>
              <a:lnSpc>
                <a:spcPts val="1100"/>
              </a:lnSpc>
            </a:pPr>
            <a:r>
              <a:rPr lang="en-US" sz="900" dirty="0"/>
              <a:t>Goals </a:t>
            </a:r>
          </a:p>
          <a:p>
            <a:pPr lvl="2">
              <a:lnSpc>
                <a:spcPts val="1100"/>
              </a:lnSpc>
            </a:pPr>
            <a:r>
              <a:rPr lang="en-US" dirty="0"/>
              <a:t>Develop a Performance and Downtime tracking system</a:t>
            </a:r>
          </a:p>
          <a:p>
            <a:pPr lvl="2">
              <a:lnSpc>
                <a:spcPts val="1100"/>
              </a:lnSpc>
            </a:pPr>
            <a:r>
              <a:rPr lang="en-US" dirty="0"/>
              <a:t>Eliminate guesswork and assumptions through collection of consistent </a:t>
            </a:r>
            <a:br>
              <a:rPr lang="en-US" dirty="0"/>
            </a:br>
            <a:r>
              <a:rPr lang="en-US" dirty="0"/>
              <a:t>and reliable data</a:t>
            </a:r>
          </a:p>
          <a:p>
            <a:pPr lvl="2">
              <a:lnSpc>
                <a:spcPts val="1100"/>
              </a:lnSpc>
            </a:pPr>
            <a:r>
              <a:rPr lang="en-US" dirty="0"/>
              <a:t>Justify Return On Investment for future capital plant projects</a:t>
            </a:r>
          </a:p>
          <a:p>
            <a:pPr lvl="2">
              <a:lnSpc>
                <a:spcPts val="1100"/>
              </a:lnSpc>
            </a:pPr>
            <a:r>
              <a:rPr lang="en-US" dirty="0"/>
              <a:t>Develop an enterprise level platform for future expansion</a:t>
            </a:r>
          </a:p>
          <a:p>
            <a:pPr>
              <a:lnSpc>
                <a:spcPts val="1100"/>
              </a:lnSpc>
            </a:pPr>
            <a:r>
              <a:rPr lang="en-US" sz="900" dirty="0"/>
              <a:t>Challenges </a:t>
            </a:r>
          </a:p>
          <a:p>
            <a:pPr lvl="2">
              <a:lnSpc>
                <a:spcPts val="1100"/>
              </a:lnSpc>
            </a:pPr>
            <a:r>
              <a:rPr lang="en-US" dirty="0"/>
              <a:t>Implement the new system across 1 new line and 4 legacy lines in the plant</a:t>
            </a:r>
          </a:p>
          <a:p>
            <a:pPr lvl="2">
              <a:lnSpc>
                <a:spcPts val="1100"/>
              </a:lnSpc>
            </a:pPr>
            <a:r>
              <a:rPr lang="en-US" dirty="0"/>
              <a:t>Downtime data was recorded manually and information gathering was subjective and inconsistent</a:t>
            </a:r>
          </a:p>
          <a:p>
            <a:pPr lvl="2">
              <a:lnSpc>
                <a:spcPts val="1100"/>
              </a:lnSpc>
            </a:pPr>
            <a:r>
              <a:rPr lang="en-US" dirty="0"/>
              <a:t>Manually recorded data created more questions than answers</a:t>
            </a:r>
          </a:p>
          <a:p>
            <a:pPr>
              <a:lnSpc>
                <a:spcPts val="1100"/>
              </a:lnSpc>
            </a:pPr>
            <a:r>
              <a:rPr lang="en-US" sz="900" dirty="0"/>
              <a:t>Results</a:t>
            </a:r>
          </a:p>
          <a:p>
            <a:pPr lvl="2">
              <a:lnSpc>
                <a:spcPts val="1100"/>
              </a:lnSpc>
            </a:pPr>
            <a:r>
              <a:rPr lang="en-US" dirty="0"/>
              <a:t>Produce over 30 million cases of Pepsi products a year</a:t>
            </a:r>
          </a:p>
          <a:p>
            <a:pPr lvl="2">
              <a:lnSpc>
                <a:spcPts val="1100"/>
              </a:lnSpc>
            </a:pPr>
            <a:r>
              <a:rPr lang="en-US" dirty="0"/>
              <a:t>PBV Garner has grown from producing &amp; distributing 189 different</a:t>
            </a:r>
            <a:br>
              <a:rPr lang="en-US" dirty="0"/>
            </a:br>
            <a:r>
              <a:rPr lang="en-US" dirty="0"/>
              <a:t>products to over 500</a:t>
            </a:r>
          </a:p>
          <a:p>
            <a:pPr lvl="2">
              <a:lnSpc>
                <a:spcPts val="1100"/>
              </a:lnSpc>
            </a:pPr>
            <a:r>
              <a:rPr lang="en-US" dirty="0"/>
              <a:t>Total payback for investment estimated at 2.8 years</a:t>
            </a:r>
          </a:p>
          <a:p>
            <a:pPr lvl="2">
              <a:lnSpc>
                <a:spcPts val="1100"/>
              </a:lnSpc>
            </a:pPr>
            <a:r>
              <a:rPr lang="en-US" dirty="0"/>
              <a:t>Ability to discover, validate and quantify opportunities for future </a:t>
            </a:r>
            <a:br>
              <a:rPr lang="en-US" dirty="0"/>
            </a:br>
            <a:r>
              <a:rPr lang="en-US" dirty="0"/>
              <a:t>capital investment</a:t>
            </a:r>
          </a:p>
          <a:p>
            <a:pPr lvl="2">
              <a:lnSpc>
                <a:spcPts val="1100"/>
              </a:lnSpc>
            </a:pPr>
            <a:r>
              <a:rPr lang="en-US" dirty="0"/>
              <a:t>Average Filler Runtime data facilitated increased production numbers</a:t>
            </a:r>
          </a:p>
        </p:txBody>
      </p:sp>
      <p:sp>
        <p:nvSpPr>
          <p:cNvPr id="3" name="Text Placeholder 2"/>
          <p:cNvSpPr>
            <a:spLocks noGrp="1"/>
          </p:cNvSpPr>
          <p:nvPr>
            <p:ph type="body" sz="quarter" idx="15"/>
          </p:nvPr>
        </p:nvSpPr>
        <p:spPr/>
        <p:txBody>
          <a:bodyPr/>
          <a:lstStyle/>
          <a:p>
            <a:r>
              <a:rPr lang="en-US"/>
              <a:t>Pepsi Bottling Ventures</a:t>
            </a:r>
          </a:p>
          <a:p>
            <a:pPr lvl="1"/>
            <a:r>
              <a:rPr lang="en-US"/>
              <a:t>Garner, North Carolina</a:t>
            </a:r>
            <a:endParaRPr lang="en-US" dirty="0"/>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InTouch HMI  (Standard Edition)</a:t>
            </a:r>
          </a:p>
          <a:p>
            <a:r>
              <a:rPr lang="en-US" b="0" dirty="0">
                <a:solidFill>
                  <a:schemeClr val="tx1">
                    <a:lumMod val="65000"/>
                    <a:lumOff val="35000"/>
                  </a:schemeClr>
                </a:solidFill>
              </a:rPr>
              <a:t>“We have to make the right decisions everyday because it is a huge impact on our bottom line. Wonderware helps us make those decisions.”</a:t>
            </a:r>
            <a:endParaRPr lang="en-US" dirty="0"/>
          </a:p>
          <a:p>
            <a:r>
              <a:rPr lang="en-US" dirty="0"/>
              <a:t>Scott Jamison, </a:t>
            </a:r>
            <a:r>
              <a:rPr lang="en-US" b="0" dirty="0"/>
              <a:t>Vice President of Engineering</a:t>
            </a:r>
          </a:p>
          <a:p>
            <a:endParaRPr lang="en-US" dirty="0"/>
          </a:p>
        </p:txBody>
      </p:sp>
      <p:grpSp>
        <p:nvGrpSpPr>
          <p:cNvPr id="12" name="Group 11">
            <a:extLst>
              <a:ext uri="{FF2B5EF4-FFF2-40B4-BE49-F238E27FC236}">
                <a16:creationId xmlns:a16="http://schemas.microsoft.com/office/drawing/2014/main" xmlns="" id="{F0E7E503-C162-1F41-A2F0-3A5DA8AEB793}"/>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2B77B35C-156A-2E49-AEC7-4878B62E99A2}"/>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E7657579-7D83-B54A-BBBF-346E1B1EA083}"/>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385DB46B-3119-BD43-B5B9-5F8184419EF7}"/>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7" name="Slide Number Placeholder 6">
            <a:extLst>
              <a:ext uri="{FF2B5EF4-FFF2-40B4-BE49-F238E27FC236}">
                <a16:creationId xmlns:a16="http://schemas.microsoft.com/office/drawing/2014/main" xmlns="" id="{7B112A14-115E-9841-B09E-7A05A340FF01}"/>
              </a:ext>
            </a:extLst>
          </p:cNvPr>
          <p:cNvSpPr>
            <a:spLocks noGrp="1"/>
          </p:cNvSpPr>
          <p:nvPr>
            <p:ph type="sldNum" sz="quarter" idx="4"/>
          </p:nvPr>
        </p:nvSpPr>
        <p:spPr/>
        <p:txBody>
          <a:bodyPr/>
          <a:lstStyle/>
          <a:p>
            <a:r>
              <a:rPr lang="en-US"/>
              <a:t>Page </a:t>
            </a:r>
            <a:fld id="{5A9C12DC-491F-9444-86A2-13AC5C62A2FC}" type="slidenum">
              <a:rPr lang="en-US" smtClean="0"/>
              <a:pPr/>
              <a:t>70</a:t>
            </a:fld>
            <a:endParaRPr lang="en-US" dirty="0"/>
          </a:p>
        </p:txBody>
      </p:sp>
      <p:sp>
        <p:nvSpPr>
          <p:cNvPr id="10" name="Footer Placeholder 9">
            <a:extLst>
              <a:ext uri="{FF2B5EF4-FFF2-40B4-BE49-F238E27FC236}">
                <a16:creationId xmlns:a16="http://schemas.microsoft.com/office/drawing/2014/main" xmlns="" id="{05607D7C-ED01-264C-8BF4-2D564FD17525}"/>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61412B0B-3413-1B44-A326-B18A3010889C}"/>
              </a:ext>
            </a:extLst>
          </p:cNvPr>
          <p:cNvSpPr/>
          <p:nvPr/>
        </p:nvSpPr>
        <p:spPr>
          <a:xfrm>
            <a:off x="4802345" y="435012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7896685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833"/>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3270" y="-1"/>
            <a:ext cx="4577718" cy="2903845"/>
          </a:xfrm>
          <a:prstGeom prst="rect">
            <a:avLst/>
          </a:prstGeom>
          <a:noFill/>
          <a:ln>
            <a:noFill/>
          </a:ln>
        </p:spPr>
      </p:pic>
      <p:sp>
        <p:nvSpPr>
          <p:cNvPr id="4" name="Content Placeholder 3"/>
          <p:cNvSpPr>
            <a:spLocks noGrp="1"/>
          </p:cNvSpPr>
          <p:nvPr>
            <p:ph sz="quarter" idx="11"/>
          </p:nvPr>
        </p:nvSpPr>
        <p:spPr/>
        <p:txBody>
          <a:bodyPr/>
          <a:lstStyle/>
          <a:p>
            <a:pPr>
              <a:lnSpc>
                <a:spcPts val="1100"/>
              </a:lnSpc>
            </a:pPr>
            <a:r>
              <a:rPr lang="en-US" sz="900" dirty="0"/>
              <a:t>Goals </a:t>
            </a:r>
          </a:p>
          <a:p>
            <a:pPr lvl="2">
              <a:lnSpc>
                <a:spcPts val="1100"/>
              </a:lnSpc>
            </a:pPr>
            <a:r>
              <a:rPr lang="en-US" dirty="0"/>
              <a:t>Improve changeover performance by accurately identifying constraints </a:t>
            </a:r>
            <a:br>
              <a:rPr lang="en-US" dirty="0"/>
            </a:br>
            <a:r>
              <a:rPr lang="en-US" dirty="0"/>
              <a:t>and bottlenecks</a:t>
            </a:r>
          </a:p>
          <a:p>
            <a:pPr lvl="2">
              <a:lnSpc>
                <a:spcPts val="1100"/>
              </a:lnSpc>
            </a:pPr>
            <a:r>
              <a:rPr lang="en-US" dirty="0"/>
              <a:t>Facilitate better decision making for cross functional teams through consistent and reliable data which would eliminate guesswork </a:t>
            </a:r>
            <a:br>
              <a:rPr lang="en-US" dirty="0"/>
            </a:br>
            <a:r>
              <a:rPr lang="en-US" dirty="0"/>
              <a:t>and assumptions</a:t>
            </a:r>
          </a:p>
          <a:p>
            <a:pPr lvl="2">
              <a:lnSpc>
                <a:spcPts val="1100"/>
              </a:lnSpc>
            </a:pPr>
            <a:r>
              <a:rPr lang="en-US" dirty="0"/>
              <a:t>Understand payback metrics and use this data to justify future projects requiring capital investment </a:t>
            </a:r>
          </a:p>
          <a:p>
            <a:pPr>
              <a:lnSpc>
                <a:spcPts val="1100"/>
              </a:lnSpc>
            </a:pPr>
            <a:r>
              <a:rPr lang="en-US" sz="900" dirty="0"/>
              <a:t>Challenges </a:t>
            </a:r>
          </a:p>
          <a:p>
            <a:pPr lvl="2">
              <a:lnSpc>
                <a:spcPts val="1100"/>
              </a:lnSpc>
            </a:pPr>
            <a:r>
              <a:rPr lang="en-US" dirty="0"/>
              <a:t>The new plant required the integration of new and legacy equipment</a:t>
            </a:r>
          </a:p>
          <a:p>
            <a:pPr lvl="2">
              <a:lnSpc>
                <a:spcPts val="1100"/>
              </a:lnSpc>
            </a:pPr>
            <a:r>
              <a:rPr lang="en-US" dirty="0"/>
              <a:t>Downtime data was recorded manually, and this tracking system did not include recently installed equipment</a:t>
            </a:r>
          </a:p>
          <a:p>
            <a:pPr lvl="2">
              <a:lnSpc>
                <a:spcPts val="1100"/>
              </a:lnSpc>
            </a:pPr>
            <a:r>
              <a:rPr lang="en-US" dirty="0"/>
              <a:t>A lean headcount meant that engineers’ time was at a premium </a:t>
            </a:r>
          </a:p>
          <a:p>
            <a:pPr>
              <a:lnSpc>
                <a:spcPts val="1100"/>
              </a:lnSpc>
            </a:pPr>
            <a:r>
              <a:rPr lang="en-US" sz="900" dirty="0"/>
              <a:t>Results</a:t>
            </a:r>
          </a:p>
          <a:p>
            <a:pPr lvl="2">
              <a:lnSpc>
                <a:spcPts val="1100"/>
              </a:lnSpc>
            </a:pPr>
            <a:r>
              <a:rPr lang="en-US" dirty="0"/>
              <a:t>Cause of downtime in changeover process identified, leading to 50% reduction in changeover time and additional savings in raw materials </a:t>
            </a:r>
            <a:br>
              <a:rPr lang="en-US" dirty="0"/>
            </a:br>
            <a:r>
              <a:rPr lang="en-US" dirty="0"/>
              <a:t>and packaging</a:t>
            </a:r>
          </a:p>
          <a:p>
            <a:pPr lvl="2">
              <a:lnSpc>
                <a:spcPts val="1100"/>
              </a:lnSpc>
            </a:pPr>
            <a:r>
              <a:rPr lang="en-US" dirty="0"/>
              <a:t>Plant has achieved an overall 10% increase in line efficiency </a:t>
            </a:r>
          </a:p>
          <a:p>
            <a:pPr lvl="2">
              <a:lnSpc>
                <a:spcPts val="1100"/>
              </a:lnSpc>
            </a:pPr>
            <a:r>
              <a:rPr lang="en-US" dirty="0"/>
              <a:t>Total payback for investment took less than one year; annualized savings calculated at over $78,500 </a:t>
            </a:r>
          </a:p>
        </p:txBody>
      </p:sp>
      <p:sp>
        <p:nvSpPr>
          <p:cNvPr id="3" name="Text Placeholder 2"/>
          <p:cNvSpPr>
            <a:spLocks noGrp="1"/>
          </p:cNvSpPr>
          <p:nvPr>
            <p:ph type="body" sz="quarter" idx="15"/>
          </p:nvPr>
        </p:nvSpPr>
        <p:spPr/>
        <p:txBody>
          <a:bodyPr/>
          <a:lstStyle/>
          <a:p>
            <a:r>
              <a:rPr lang="en-US"/>
              <a:t>Pepsi Bottling Ventures</a:t>
            </a:r>
          </a:p>
          <a:p>
            <a:pPr lvl="1"/>
            <a:r>
              <a:rPr lang="en-US"/>
              <a:t>Nampa, Idaho</a:t>
            </a:r>
            <a:endParaRPr lang="en-US" dirty="0"/>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InTouch HMI  (Standard Edition)</a:t>
            </a:r>
          </a:p>
          <a:p>
            <a:r>
              <a:rPr lang="en-US" b="0" dirty="0">
                <a:solidFill>
                  <a:schemeClr val="tx1">
                    <a:lumMod val="65000"/>
                    <a:lumOff val="35000"/>
                  </a:schemeClr>
                </a:solidFill>
              </a:rPr>
              <a:t>“With more detailed data available from the PLCs in real-time, we are able to cost justify upgrade projects specifically for certain machine centers. We’re able to prove the need for more capital investment.”</a:t>
            </a:r>
            <a:endParaRPr lang="en-US" dirty="0"/>
          </a:p>
          <a:p>
            <a:r>
              <a:rPr lang="en-US" dirty="0"/>
              <a:t>Chris Bacon, </a:t>
            </a:r>
            <a:r>
              <a:rPr lang="en-US" b="0" dirty="0"/>
              <a:t>Project Manager</a:t>
            </a:r>
            <a:endParaRPr lang="en-US" b="0" dirty="0">
              <a:hlinkClick r:id="rId4"/>
            </a:endParaRPr>
          </a:p>
        </p:txBody>
      </p:sp>
      <p:grpSp>
        <p:nvGrpSpPr>
          <p:cNvPr id="12" name="Group 11">
            <a:extLst>
              <a:ext uri="{FF2B5EF4-FFF2-40B4-BE49-F238E27FC236}">
                <a16:creationId xmlns:a16="http://schemas.microsoft.com/office/drawing/2014/main" xmlns="" id="{A1A277FA-8804-244B-AA5F-AB21AE1A5335}"/>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DB989E79-1731-694A-A596-B1D3EFABC8CD}"/>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738A7FCF-75A6-714B-8D45-4F9BF32B33FD}"/>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DA11DA6D-D5DF-5B45-8201-0296D35C9BD5}"/>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7" name="Slide Number Placeholder 6">
            <a:extLst>
              <a:ext uri="{FF2B5EF4-FFF2-40B4-BE49-F238E27FC236}">
                <a16:creationId xmlns:a16="http://schemas.microsoft.com/office/drawing/2014/main" xmlns="" id="{F9495D0C-0CB6-CC48-97E8-A5259A1287AF}"/>
              </a:ext>
            </a:extLst>
          </p:cNvPr>
          <p:cNvSpPr>
            <a:spLocks noGrp="1"/>
          </p:cNvSpPr>
          <p:nvPr>
            <p:ph type="sldNum" sz="quarter" idx="4"/>
          </p:nvPr>
        </p:nvSpPr>
        <p:spPr/>
        <p:txBody>
          <a:bodyPr/>
          <a:lstStyle/>
          <a:p>
            <a:r>
              <a:rPr lang="en-US"/>
              <a:t>Page </a:t>
            </a:r>
            <a:fld id="{5A9C12DC-491F-9444-86A2-13AC5C62A2FC}" type="slidenum">
              <a:rPr lang="en-US" smtClean="0"/>
              <a:pPr/>
              <a:t>71</a:t>
            </a:fld>
            <a:endParaRPr lang="en-US" dirty="0"/>
          </a:p>
        </p:txBody>
      </p:sp>
      <p:sp>
        <p:nvSpPr>
          <p:cNvPr id="9" name="Footer Placeholder 8">
            <a:extLst>
              <a:ext uri="{FF2B5EF4-FFF2-40B4-BE49-F238E27FC236}">
                <a16:creationId xmlns:a16="http://schemas.microsoft.com/office/drawing/2014/main" xmlns="" id="{9CBDAD34-A8D6-B843-9C5A-7C6830BD9008}"/>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5"/>
            <a:extLst>
              <a:ext uri="{FF2B5EF4-FFF2-40B4-BE49-F238E27FC236}">
                <a16:creationId xmlns:a16="http://schemas.microsoft.com/office/drawing/2014/main" xmlns="" id="{A82AB5E9-2E09-CA45-9CBA-DCC9B9EEB7C1}"/>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5386002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8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1" y="-7464"/>
            <a:ext cx="4577717" cy="2906261"/>
          </a:xfrm>
          <a:prstGeom prst="rect">
            <a:avLst/>
          </a:prstGeom>
          <a:noFill/>
          <a:ln>
            <a:noFill/>
          </a:ln>
        </p:spPr>
      </p:pic>
      <p:sp>
        <p:nvSpPr>
          <p:cNvPr id="4" name="Content Placeholder 3"/>
          <p:cNvSpPr>
            <a:spLocks noGrp="1"/>
          </p:cNvSpPr>
          <p:nvPr>
            <p:ph sz="quarter" idx="11"/>
          </p:nvPr>
        </p:nvSpPr>
        <p:spPr>
          <a:xfrm>
            <a:off x="252412" y="1050317"/>
            <a:ext cx="3965283" cy="3418927"/>
          </a:xfrm>
        </p:spPr>
        <p:txBody>
          <a:bodyPr/>
          <a:lstStyle/>
          <a:p>
            <a:r>
              <a:rPr lang="en-US" sz="900" dirty="0"/>
              <a:t>Goals </a:t>
            </a:r>
          </a:p>
          <a:p>
            <a:pPr lvl="2"/>
            <a:r>
              <a:rPr lang="en-US" dirty="0"/>
              <a:t>Track products through the production process in order to get a complete view with respect to production variables applicable</a:t>
            </a:r>
            <a:br>
              <a:rPr lang="en-US" dirty="0"/>
            </a:br>
            <a:r>
              <a:rPr lang="en-US" dirty="0"/>
              <a:t>to each batch </a:t>
            </a:r>
          </a:p>
          <a:p>
            <a:pPr lvl="2"/>
            <a:r>
              <a:rPr lang="en-US" dirty="0"/>
              <a:t>Generate reports detailing product transfer times and vessel</a:t>
            </a:r>
            <a:br>
              <a:rPr lang="en-US" dirty="0"/>
            </a:br>
            <a:r>
              <a:rPr lang="en-US" dirty="0"/>
              <a:t>occupancy times </a:t>
            </a:r>
          </a:p>
          <a:p>
            <a:r>
              <a:rPr lang="en-US" sz="900" dirty="0"/>
              <a:t>Challenges </a:t>
            </a:r>
          </a:p>
          <a:p>
            <a:pPr lvl="2"/>
            <a:r>
              <a:rPr lang="en-US" dirty="0"/>
              <a:t>Merging of production and process timelines into a single source of information, with all the data in context, for meaningful numerical and graphical reports regarding production KPIs </a:t>
            </a:r>
          </a:p>
          <a:p>
            <a:pPr lvl="2"/>
            <a:r>
              <a:rPr lang="en-US" dirty="0"/>
              <a:t>Safeguarding existing system investments </a:t>
            </a:r>
          </a:p>
          <a:p>
            <a:r>
              <a:rPr lang="en-US" sz="900" dirty="0"/>
              <a:t>Results</a:t>
            </a:r>
          </a:p>
          <a:p>
            <a:pPr lvl="2"/>
            <a:r>
              <a:rPr lang="en-US" dirty="0"/>
              <a:t>The new system has highlighted operational and plant issues, which had previously been “hidden” from view </a:t>
            </a:r>
          </a:p>
          <a:p>
            <a:pPr lvl="2"/>
            <a:r>
              <a:rPr lang="en-US" dirty="0"/>
              <a:t>True vessel occupancies and transfer times can be determined </a:t>
            </a:r>
          </a:p>
          <a:p>
            <a:pPr lvl="2"/>
            <a:r>
              <a:rPr lang="en-US" dirty="0"/>
              <a:t>Real-time data provided in the correct format has now made users more aware of true production realities </a:t>
            </a:r>
          </a:p>
          <a:p>
            <a:pPr lvl="2"/>
            <a:r>
              <a:rPr lang="en-US" dirty="0"/>
              <a:t>Meaningful information is helping SAB Maltings achieve its overall objective of continuous process improvement </a:t>
            </a:r>
          </a:p>
        </p:txBody>
      </p:sp>
      <p:sp>
        <p:nvSpPr>
          <p:cNvPr id="3" name="Text Placeholder 2"/>
          <p:cNvSpPr>
            <a:spLocks noGrp="1"/>
          </p:cNvSpPr>
          <p:nvPr>
            <p:ph type="body" sz="quarter" idx="15"/>
          </p:nvPr>
        </p:nvSpPr>
        <p:spPr/>
        <p:txBody>
          <a:bodyPr/>
          <a:lstStyle/>
          <a:p>
            <a:r>
              <a:rPr lang="en-US" sz="1800" dirty="0"/>
              <a:t>The South African Breweries Limited </a:t>
            </a:r>
          </a:p>
          <a:p>
            <a:pPr lvl="1"/>
            <a:r>
              <a:rPr lang="en-US" dirty="0"/>
              <a:t>Caledon, South Africa </a:t>
            </a:r>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InTouch HMI, Operations, System Platform</a:t>
            </a:r>
          </a:p>
          <a:p>
            <a:r>
              <a:rPr lang="en-US" b="0" dirty="0">
                <a:solidFill>
                  <a:schemeClr val="tx1">
                    <a:lumMod val="65000"/>
                    <a:lumOff val="35000"/>
                  </a:schemeClr>
                </a:solidFill>
              </a:rPr>
              <a:t>“All in all, for the first time, we now have an automated system giving us the information to achieve what everybody is striving for – continuous improvement.” </a:t>
            </a:r>
            <a:endParaRPr lang="en-US" dirty="0"/>
          </a:p>
          <a:p>
            <a:r>
              <a:rPr lang="en-US" dirty="0"/>
              <a:t>Eddie </a:t>
            </a:r>
            <a:r>
              <a:rPr lang="en-US" dirty="0" err="1"/>
              <a:t>Jordaan</a:t>
            </a:r>
            <a:r>
              <a:rPr lang="en-US" dirty="0"/>
              <a:t> , </a:t>
            </a:r>
            <a:r>
              <a:rPr lang="en-US" b="0" dirty="0"/>
              <a:t>IS Manager </a:t>
            </a:r>
          </a:p>
        </p:txBody>
      </p:sp>
      <p:grpSp>
        <p:nvGrpSpPr>
          <p:cNvPr id="12" name="Group 11">
            <a:extLst>
              <a:ext uri="{FF2B5EF4-FFF2-40B4-BE49-F238E27FC236}">
                <a16:creationId xmlns:a16="http://schemas.microsoft.com/office/drawing/2014/main" xmlns="" id="{88A8615D-D749-D24E-8F11-40432794CCCF}"/>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3A07B69B-17F2-E647-A4CF-997650BFBECB}"/>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8B9ABBA-3F24-A245-A6CA-6F4596503CD7}"/>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F1F2FBB4-4978-4545-A675-C07B5994BED0}"/>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7" name="Slide Number Placeholder 6">
            <a:extLst>
              <a:ext uri="{FF2B5EF4-FFF2-40B4-BE49-F238E27FC236}">
                <a16:creationId xmlns:a16="http://schemas.microsoft.com/office/drawing/2014/main" xmlns="" id="{407BC79F-7CE7-CA4B-B3E7-1969D4EBA967}"/>
              </a:ext>
            </a:extLst>
          </p:cNvPr>
          <p:cNvSpPr>
            <a:spLocks noGrp="1"/>
          </p:cNvSpPr>
          <p:nvPr>
            <p:ph type="sldNum" sz="quarter" idx="4"/>
          </p:nvPr>
        </p:nvSpPr>
        <p:spPr/>
        <p:txBody>
          <a:bodyPr/>
          <a:lstStyle/>
          <a:p>
            <a:r>
              <a:rPr lang="en-US"/>
              <a:t>Page </a:t>
            </a:r>
            <a:fld id="{5A9C12DC-491F-9444-86A2-13AC5C62A2FC}" type="slidenum">
              <a:rPr lang="en-US" smtClean="0"/>
              <a:pPr/>
              <a:t>72</a:t>
            </a:fld>
            <a:endParaRPr lang="en-US" dirty="0"/>
          </a:p>
        </p:txBody>
      </p:sp>
      <p:sp>
        <p:nvSpPr>
          <p:cNvPr id="9" name="Footer Placeholder 8">
            <a:extLst>
              <a:ext uri="{FF2B5EF4-FFF2-40B4-BE49-F238E27FC236}">
                <a16:creationId xmlns:a16="http://schemas.microsoft.com/office/drawing/2014/main" xmlns="" id="{E7AB3603-7B9A-AD4B-A297-E37B5F59E336}"/>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extLst>
              <a:ext uri="{FF2B5EF4-FFF2-40B4-BE49-F238E27FC236}">
                <a16:creationId xmlns:a16="http://schemas.microsoft.com/office/drawing/2014/main" xmlns="" id="{1DCA5A83-2173-1746-A047-188BDA0152FB}"/>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5265078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13267" y="0"/>
            <a:ext cx="4577721" cy="2904779"/>
          </a:xfrm>
          <a:prstGeom prst="rect">
            <a:avLst/>
          </a:prstGeom>
        </p:spPr>
      </p:pic>
      <p:sp>
        <p:nvSpPr>
          <p:cNvPr id="4" name="Content Placeholder 3"/>
          <p:cNvSpPr>
            <a:spLocks noGrp="1"/>
          </p:cNvSpPr>
          <p:nvPr>
            <p:ph sz="quarter" idx="11"/>
          </p:nvPr>
        </p:nvSpPr>
        <p:spPr>
          <a:xfrm>
            <a:off x="252413" y="1050317"/>
            <a:ext cx="4111420" cy="3418927"/>
          </a:xfrm>
        </p:spPr>
        <p:txBody>
          <a:bodyPr/>
          <a:lstStyle/>
          <a:p>
            <a:pPr>
              <a:lnSpc>
                <a:spcPts val="1100"/>
              </a:lnSpc>
            </a:pPr>
            <a:r>
              <a:rPr lang="en-US" sz="900" dirty="0"/>
              <a:t>Goals</a:t>
            </a:r>
          </a:p>
          <a:p>
            <a:pPr lvl="2">
              <a:lnSpc>
                <a:spcPts val="1100"/>
              </a:lnSpc>
            </a:pPr>
            <a:r>
              <a:rPr lang="en-US" dirty="0"/>
              <a:t>Operate at rated capacity across multiple geographically </a:t>
            </a:r>
            <a:br>
              <a:rPr lang="en-US" dirty="0"/>
            </a:br>
            <a:r>
              <a:rPr lang="en-US" dirty="0"/>
              <a:t>dispersed Infrastructure</a:t>
            </a:r>
          </a:p>
          <a:p>
            <a:pPr lvl="2">
              <a:lnSpc>
                <a:spcPts val="1100"/>
              </a:lnSpc>
            </a:pPr>
            <a:r>
              <a:rPr lang="en-US" dirty="0"/>
              <a:t>Expedite shipping efforts by adopting leaner, more efficient load-in practices</a:t>
            </a:r>
          </a:p>
          <a:p>
            <a:pPr lvl="2">
              <a:lnSpc>
                <a:spcPts val="1100"/>
              </a:lnSpc>
            </a:pPr>
            <a:r>
              <a:rPr lang="en-US" dirty="0"/>
              <a:t>Establish scalable operational practices to meet increased demand for grain across global distribution channels</a:t>
            </a:r>
          </a:p>
          <a:p>
            <a:pPr>
              <a:lnSpc>
                <a:spcPts val="1100"/>
              </a:lnSpc>
            </a:pPr>
            <a:r>
              <a:rPr lang="en-US" sz="900" dirty="0"/>
              <a:t>Challenges</a:t>
            </a:r>
          </a:p>
          <a:p>
            <a:pPr lvl="2">
              <a:lnSpc>
                <a:spcPts val="1100"/>
              </a:lnSpc>
            </a:pPr>
            <a:r>
              <a:rPr lang="en-US" dirty="0"/>
              <a:t>Lack of process standardization across multiple Infrastructure limited production visibility and quality assurance</a:t>
            </a:r>
          </a:p>
          <a:p>
            <a:pPr lvl="2">
              <a:lnSpc>
                <a:spcPts val="1100"/>
              </a:lnSpc>
            </a:pPr>
            <a:r>
              <a:rPr lang="en-US" dirty="0"/>
              <a:t>As systems became dated, production requirements were outgrowing </a:t>
            </a:r>
            <a:br>
              <a:rPr lang="en-US" dirty="0"/>
            </a:br>
            <a:r>
              <a:rPr lang="en-US" dirty="0"/>
              <a:t>system capacity</a:t>
            </a:r>
          </a:p>
          <a:p>
            <a:pPr lvl="2">
              <a:lnSpc>
                <a:spcPts val="1100"/>
              </a:lnSpc>
            </a:pPr>
            <a:r>
              <a:rPr lang="en-US" dirty="0"/>
              <a:t>Varying expertise required by operators increased the training time and learning curve for new workforce, and threatened consistent production</a:t>
            </a:r>
            <a:br>
              <a:rPr lang="en-US" dirty="0"/>
            </a:br>
            <a:r>
              <a:rPr lang="en-US" dirty="0"/>
              <a:t>quality across sites</a:t>
            </a:r>
          </a:p>
          <a:p>
            <a:pPr>
              <a:lnSpc>
                <a:spcPts val="1100"/>
              </a:lnSpc>
            </a:pPr>
            <a:r>
              <a:rPr lang="en-US" sz="900" dirty="0"/>
              <a:t>Results</a:t>
            </a:r>
          </a:p>
          <a:p>
            <a:pPr lvl="2">
              <a:lnSpc>
                <a:spcPts val="1100"/>
              </a:lnSpc>
            </a:pPr>
            <a:r>
              <a:rPr lang="en-US" dirty="0"/>
              <a:t>10% increase in shipping efficiency, shaving 45-60 seconds off load-in </a:t>
            </a:r>
            <a:br>
              <a:rPr lang="en-US" dirty="0"/>
            </a:br>
            <a:r>
              <a:rPr lang="en-US" dirty="0"/>
              <a:t>for each car</a:t>
            </a:r>
          </a:p>
          <a:p>
            <a:pPr lvl="2">
              <a:lnSpc>
                <a:spcPts val="1100"/>
              </a:lnSpc>
            </a:pPr>
            <a:r>
              <a:rPr lang="en-US" dirty="0"/>
              <a:t>40% decrease in rail receiving time by implementing standardized instrumentation and operator controls</a:t>
            </a:r>
          </a:p>
          <a:p>
            <a:pPr lvl="2">
              <a:lnSpc>
                <a:spcPts val="1100"/>
              </a:lnSpc>
            </a:pPr>
            <a:r>
              <a:rPr lang="en-US" dirty="0"/>
              <a:t>System development cycle has been shortened from 4 months to 4 weeks</a:t>
            </a:r>
          </a:p>
          <a:p>
            <a:pPr lvl="2">
              <a:lnSpc>
                <a:spcPts val="1100"/>
              </a:lnSpc>
            </a:pPr>
            <a:endParaRPr lang="en-US" dirty="0"/>
          </a:p>
        </p:txBody>
      </p:sp>
      <p:sp>
        <p:nvSpPr>
          <p:cNvPr id="7" name="Text Placeholder 6"/>
          <p:cNvSpPr>
            <a:spLocks noGrp="1"/>
          </p:cNvSpPr>
          <p:nvPr>
            <p:ph type="body" sz="quarter" idx="15"/>
          </p:nvPr>
        </p:nvSpPr>
        <p:spPr/>
        <p:txBody>
          <a:bodyPr/>
          <a:lstStyle/>
          <a:p>
            <a:r>
              <a:rPr lang="en-US" dirty="0" err="1"/>
              <a:t>Viterra</a:t>
            </a:r>
            <a:endParaRPr lang="en-US" dirty="0"/>
          </a:p>
          <a:p>
            <a:r>
              <a:rPr lang="en-US" sz="1400" dirty="0">
                <a:solidFill>
                  <a:schemeClr val="accent2"/>
                </a:solidFill>
              </a:rPr>
              <a:t>Canada</a:t>
            </a:r>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System Platform, Intouch, Process Historian</a:t>
            </a:r>
          </a:p>
          <a:p>
            <a:r>
              <a:rPr lang="en-US" b="0" dirty="0">
                <a:solidFill>
                  <a:schemeClr val="tx1">
                    <a:lumMod val="65000"/>
                    <a:lumOff val="35000"/>
                  </a:schemeClr>
                </a:solidFill>
              </a:rPr>
              <a:t>“We’re very proud of what we’ve done—where we’ve been. </a:t>
            </a:r>
            <a:br>
              <a:rPr lang="en-US" b="0" dirty="0">
                <a:solidFill>
                  <a:schemeClr val="tx1">
                    <a:lumMod val="65000"/>
                    <a:lumOff val="35000"/>
                  </a:schemeClr>
                </a:solidFill>
              </a:rPr>
            </a:br>
            <a:r>
              <a:rPr lang="en-US" b="0" dirty="0">
                <a:solidFill>
                  <a:schemeClr val="tx1">
                    <a:lumMod val="65000"/>
                    <a:lumOff val="35000"/>
                  </a:schemeClr>
                </a:solidFill>
              </a:rPr>
              <a:t>We started from a small business over 100 years ago and </a:t>
            </a:r>
            <a:br>
              <a:rPr lang="en-US" b="0" dirty="0">
                <a:solidFill>
                  <a:schemeClr val="tx1">
                    <a:lumMod val="65000"/>
                    <a:lumOff val="35000"/>
                  </a:schemeClr>
                </a:solidFill>
              </a:rPr>
            </a:br>
            <a:r>
              <a:rPr lang="en-US" b="0" dirty="0">
                <a:solidFill>
                  <a:schemeClr val="tx1">
                    <a:lumMod val="65000"/>
                    <a:lumOff val="35000"/>
                  </a:schemeClr>
                </a:solidFill>
              </a:rPr>
              <a:t>we’re a global company today.”</a:t>
            </a:r>
          </a:p>
          <a:p>
            <a:r>
              <a:rPr lang="en-US" dirty="0"/>
              <a:t>Paul </a:t>
            </a:r>
            <a:r>
              <a:rPr lang="en-US" dirty="0" err="1"/>
              <a:t>Bourlon</a:t>
            </a:r>
            <a:r>
              <a:rPr lang="en-US" dirty="0"/>
              <a:t>, </a:t>
            </a:r>
            <a:r>
              <a:rPr lang="en-US" b="0" dirty="0"/>
              <a:t>Manager Automation Services</a:t>
            </a:r>
            <a:endParaRPr lang="en-US" sz="1000" b="0" dirty="0">
              <a:solidFill>
                <a:schemeClr val="tx1">
                  <a:lumMod val="65000"/>
                  <a:lumOff val="35000"/>
                </a:schemeClr>
              </a:solidFill>
            </a:endParaRPr>
          </a:p>
          <a:p>
            <a:endParaRPr lang="en-US" dirty="0"/>
          </a:p>
        </p:txBody>
      </p:sp>
      <p:grpSp>
        <p:nvGrpSpPr>
          <p:cNvPr id="10" name="Group 9">
            <a:extLst>
              <a:ext uri="{FF2B5EF4-FFF2-40B4-BE49-F238E27FC236}">
                <a16:creationId xmlns:a16="http://schemas.microsoft.com/office/drawing/2014/main" xmlns="" id="{7826D3F7-7BD7-0F4A-93D0-CA7104CEE6CD}"/>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335575E7-597F-8747-93FE-96B64D2EBA36}"/>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C3B6B2DE-4799-A347-BA80-00D503FD625F}"/>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83D0C3F3-D52F-CE4D-842A-5EC586B452FB}"/>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A628F093-9579-E14D-8A52-F182943E9EA2}"/>
              </a:ext>
            </a:extLst>
          </p:cNvPr>
          <p:cNvSpPr>
            <a:spLocks noGrp="1"/>
          </p:cNvSpPr>
          <p:nvPr>
            <p:ph type="sldNum" sz="quarter" idx="4"/>
          </p:nvPr>
        </p:nvSpPr>
        <p:spPr/>
        <p:txBody>
          <a:bodyPr/>
          <a:lstStyle/>
          <a:p>
            <a:r>
              <a:rPr lang="en-US"/>
              <a:t>Page </a:t>
            </a:r>
            <a:fld id="{5A9C12DC-491F-9444-86A2-13AC5C62A2FC}" type="slidenum">
              <a:rPr lang="en-US" smtClean="0"/>
              <a:pPr/>
              <a:t>73</a:t>
            </a:fld>
            <a:endParaRPr lang="en-US" dirty="0"/>
          </a:p>
        </p:txBody>
      </p:sp>
      <p:sp>
        <p:nvSpPr>
          <p:cNvPr id="14" name="Footer Placeholder 13">
            <a:extLst>
              <a:ext uri="{FF2B5EF4-FFF2-40B4-BE49-F238E27FC236}">
                <a16:creationId xmlns:a16="http://schemas.microsoft.com/office/drawing/2014/main" xmlns="" id="{790BE7A5-29D5-1042-BFF4-B9FC11742120}"/>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5F7EE324-D56F-0E45-BFD7-74A3A5F4109A}"/>
              </a:ext>
            </a:extLst>
          </p:cNvPr>
          <p:cNvSpPr/>
          <p:nvPr/>
        </p:nvSpPr>
        <p:spPr>
          <a:xfrm>
            <a:off x="4802345" y="4519942"/>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4171918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2316" y="-10726"/>
            <a:ext cx="4553117" cy="2903251"/>
          </a:xfrm>
          <a:prstGeom prst="rect">
            <a:avLst/>
          </a:prstGeom>
        </p:spPr>
      </p:pic>
      <p:sp>
        <p:nvSpPr>
          <p:cNvPr id="4" name="Content Placeholder 3"/>
          <p:cNvSpPr>
            <a:spLocks noGrp="1"/>
          </p:cNvSpPr>
          <p:nvPr>
            <p:ph sz="quarter" idx="11"/>
          </p:nvPr>
        </p:nvSpPr>
        <p:spPr/>
        <p:txBody>
          <a:bodyPr/>
          <a:lstStyle/>
          <a:p>
            <a:r>
              <a:rPr lang="en-US" sz="900" dirty="0"/>
              <a:t>Goals</a:t>
            </a:r>
          </a:p>
          <a:p>
            <a:pPr lvl="2"/>
            <a:r>
              <a:rPr lang="en-US" dirty="0"/>
              <a:t>Effective production visualization</a:t>
            </a:r>
          </a:p>
          <a:p>
            <a:pPr lvl="2"/>
            <a:r>
              <a:rPr lang="en-US" dirty="0"/>
              <a:t>Design of complex visualization and data systems</a:t>
            </a:r>
          </a:p>
          <a:p>
            <a:pPr lvl="2"/>
            <a:r>
              <a:rPr lang="en-US" dirty="0"/>
              <a:t>Use of standard templates</a:t>
            </a:r>
          </a:p>
          <a:p>
            <a:r>
              <a:rPr lang="en-US" sz="900" dirty="0"/>
              <a:t>Challenges</a:t>
            </a:r>
          </a:p>
          <a:p>
            <a:pPr lvl="2"/>
            <a:r>
              <a:rPr lang="en-US" dirty="0"/>
              <a:t>Interfaces to a wide range of systems</a:t>
            </a:r>
          </a:p>
          <a:p>
            <a:pPr lvl="2"/>
            <a:r>
              <a:rPr lang="en-US" dirty="0"/>
              <a:t>Open to suppliers of different systems</a:t>
            </a:r>
          </a:p>
          <a:p>
            <a:r>
              <a:rPr lang="en-US" sz="900" dirty="0"/>
              <a:t> Results</a:t>
            </a:r>
          </a:p>
          <a:p>
            <a:pPr lvl="2"/>
            <a:r>
              <a:rPr lang="en-US" dirty="0"/>
              <a:t>50% reduction of development time </a:t>
            </a:r>
          </a:p>
          <a:p>
            <a:pPr lvl="2"/>
            <a:r>
              <a:rPr lang="en-US" dirty="0"/>
              <a:t>Substantial simplification of plant management</a:t>
            </a:r>
          </a:p>
          <a:p>
            <a:pPr lvl="2"/>
            <a:r>
              <a:rPr lang="en-US" dirty="0"/>
              <a:t>Easy replacement of clients in case of failure</a:t>
            </a:r>
          </a:p>
          <a:p>
            <a:pPr lvl="2"/>
            <a:endParaRPr lang="en-US" dirty="0"/>
          </a:p>
        </p:txBody>
      </p:sp>
      <p:sp>
        <p:nvSpPr>
          <p:cNvPr id="7" name="Text Placeholder 6"/>
          <p:cNvSpPr>
            <a:spLocks noGrp="1"/>
          </p:cNvSpPr>
          <p:nvPr>
            <p:ph type="body" sz="quarter" idx="15"/>
          </p:nvPr>
        </p:nvSpPr>
        <p:spPr>
          <a:xfrm>
            <a:off x="252413" y="185739"/>
            <a:ext cx="4111884" cy="582888"/>
          </a:xfrm>
        </p:spPr>
        <p:txBody>
          <a:bodyPr/>
          <a:lstStyle/>
          <a:p>
            <a:r>
              <a:rPr lang="en-US" sz="1800" dirty="0"/>
              <a:t>Winkler und </a:t>
            </a:r>
            <a:r>
              <a:rPr lang="en-US" sz="1800" dirty="0" err="1"/>
              <a:t>Dünnebier</a:t>
            </a:r>
            <a:r>
              <a:rPr lang="en-US" sz="1800" dirty="0"/>
              <a:t> </a:t>
            </a:r>
            <a:r>
              <a:rPr lang="en-US" sz="1800" dirty="0" err="1"/>
              <a:t>Süßwarenmaschinen</a:t>
            </a:r>
            <a:r>
              <a:rPr lang="en-US" sz="1800" dirty="0"/>
              <a:t> GmbH </a:t>
            </a:r>
            <a:r>
              <a:rPr lang="en-US" sz="1400" dirty="0">
                <a:solidFill>
                  <a:schemeClr val="accent2"/>
                </a:solidFill>
              </a:rPr>
              <a:t>Germany</a:t>
            </a:r>
          </a:p>
          <a:p>
            <a:endParaRPr lang="en-US" dirty="0"/>
          </a:p>
          <a:p>
            <a:endParaRPr lang="en-US" dirty="0"/>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System Platform, Process Historian, Industrial Computers,</a:t>
            </a:r>
            <a:br>
              <a:rPr lang="en-US" dirty="0"/>
            </a:br>
            <a:r>
              <a:rPr lang="en-US" dirty="0"/>
              <a:t>InTouch HMI (Standard Edition)</a:t>
            </a:r>
          </a:p>
          <a:p>
            <a:r>
              <a:rPr lang="en-US" b="0" dirty="0">
                <a:solidFill>
                  <a:schemeClr val="tx1">
                    <a:lumMod val="65000"/>
                    <a:lumOff val="35000"/>
                  </a:schemeClr>
                </a:solidFill>
              </a:rPr>
              <a:t>By using System Platform, we could cut development cycle time for large visualization and data systems into half, while substantially improving standardization”.</a:t>
            </a:r>
            <a:endParaRPr lang="en-US" dirty="0"/>
          </a:p>
          <a:p>
            <a:r>
              <a:rPr lang="en-US" dirty="0"/>
              <a:t>Bernd Plies, </a:t>
            </a:r>
            <a:r>
              <a:rPr lang="en-US" b="0" dirty="0"/>
              <a:t>Electric and Automation </a:t>
            </a:r>
            <a:r>
              <a:rPr lang="en-US" b="0" dirty="0" err="1"/>
              <a:t>Technolo</a:t>
            </a:r>
            <a:endParaRPr lang="en-US" dirty="0"/>
          </a:p>
          <a:p>
            <a:endParaRPr lang="en-US" dirty="0"/>
          </a:p>
        </p:txBody>
      </p:sp>
      <p:grpSp>
        <p:nvGrpSpPr>
          <p:cNvPr id="10" name="Group 9">
            <a:extLst>
              <a:ext uri="{FF2B5EF4-FFF2-40B4-BE49-F238E27FC236}">
                <a16:creationId xmlns:a16="http://schemas.microsoft.com/office/drawing/2014/main" xmlns="" id="{D83096F4-8C12-9B4F-8013-C74BBA01217F}"/>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B8478480-14C8-3848-9E2E-604049B9E9C9}"/>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88738EEA-0CA4-B545-B1E0-9D1CF1D239E6}"/>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CB8725B9-FF7A-C443-A5DE-D6F82A1AA44B}"/>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F41F0F71-0EF3-E648-984E-C5A0B6158A9E}"/>
              </a:ext>
            </a:extLst>
          </p:cNvPr>
          <p:cNvSpPr>
            <a:spLocks noGrp="1"/>
          </p:cNvSpPr>
          <p:nvPr>
            <p:ph type="sldNum" sz="quarter" idx="4"/>
          </p:nvPr>
        </p:nvSpPr>
        <p:spPr/>
        <p:txBody>
          <a:bodyPr/>
          <a:lstStyle/>
          <a:p>
            <a:r>
              <a:rPr lang="en-US"/>
              <a:t>Page </a:t>
            </a:r>
            <a:fld id="{5A9C12DC-491F-9444-86A2-13AC5C62A2FC}" type="slidenum">
              <a:rPr lang="en-US" smtClean="0"/>
              <a:pPr/>
              <a:t>74</a:t>
            </a:fld>
            <a:endParaRPr lang="en-US" dirty="0"/>
          </a:p>
        </p:txBody>
      </p:sp>
      <p:sp>
        <p:nvSpPr>
          <p:cNvPr id="14" name="Footer Placeholder 13">
            <a:extLst>
              <a:ext uri="{FF2B5EF4-FFF2-40B4-BE49-F238E27FC236}">
                <a16:creationId xmlns:a16="http://schemas.microsoft.com/office/drawing/2014/main" xmlns="" id="{A65C62A8-14D1-5B4C-9FF7-AC622F1AD924}"/>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F3A5EAA9-1399-9D42-AB46-972EA5E4BC20}"/>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3416397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9337" y="0"/>
            <a:ext cx="4545824" cy="2904782"/>
          </a:xfrm>
          <a:prstGeom prst="rect">
            <a:avLst/>
          </a:prstGeom>
        </p:spPr>
      </p:pic>
      <p:sp>
        <p:nvSpPr>
          <p:cNvPr id="4" name="Content Placeholder 3"/>
          <p:cNvSpPr>
            <a:spLocks noGrp="1"/>
          </p:cNvSpPr>
          <p:nvPr>
            <p:ph sz="quarter" idx="11"/>
          </p:nvPr>
        </p:nvSpPr>
        <p:spPr/>
        <p:txBody>
          <a:bodyPr/>
          <a:lstStyle/>
          <a:p>
            <a:r>
              <a:rPr lang="en-US" sz="900" dirty="0"/>
              <a:t>Goals</a:t>
            </a:r>
          </a:p>
          <a:p>
            <a:pPr lvl="2"/>
            <a:r>
              <a:rPr lang="en-US" dirty="0"/>
              <a:t>To create a redundant, reliable and flexible system using a single platform that will integrate all the disparate plants on site</a:t>
            </a:r>
          </a:p>
          <a:p>
            <a:pPr lvl="2"/>
            <a:endParaRPr lang="en-US" dirty="0"/>
          </a:p>
          <a:p>
            <a:r>
              <a:rPr lang="en-US" sz="900" dirty="0"/>
              <a:t>Challenges</a:t>
            </a:r>
          </a:p>
          <a:p>
            <a:pPr lvl="2"/>
            <a:r>
              <a:rPr lang="en-US" dirty="0"/>
              <a:t>The system has to comply with ISO 22000 standards</a:t>
            </a:r>
          </a:p>
          <a:p>
            <a:pPr lvl="2"/>
            <a:r>
              <a:rPr lang="en-US" dirty="0"/>
              <a:t>The project must be completed without any interruptions to production</a:t>
            </a:r>
          </a:p>
          <a:p>
            <a:pPr lvl="2"/>
            <a:endParaRPr lang="en-US" dirty="0"/>
          </a:p>
          <a:p>
            <a:r>
              <a:rPr lang="en-US" sz="900" dirty="0"/>
              <a:t>Results</a:t>
            </a:r>
          </a:p>
          <a:p>
            <a:pPr lvl="2"/>
            <a:r>
              <a:rPr lang="en-US" dirty="0"/>
              <a:t>Achieved compliance with ISO22000</a:t>
            </a:r>
          </a:p>
          <a:p>
            <a:pPr lvl="2"/>
            <a:r>
              <a:rPr lang="en-US" dirty="0"/>
              <a:t>Reduced engineering cost while improving quality control</a:t>
            </a:r>
          </a:p>
          <a:p>
            <a:pPr lvl="2"/>
            <a:r>
              <a:rPr lang="en-US" dirty="0"/>
              <a:t>Improved troubleshooting capabilities</a:t>
            </a:r>
          </a:p>
          <a:p>
            <a:pPr lvl="2"/>
            <a:r>
              <a:rPr lang="en-US" dirty="0"/>
              <a:t>Accurate reporting and standards in place for future use</a:t>
            </a:r>
          </a:p>
        </p:txBody>
      </p:sp>
      <p:sp>
        <p:nvSpPr>
          <p:cNvPr id="7" name="Text Placeholder 6"/>
          <p:cNvSpPr>
            <a:spLocks noGrp="1"/>
          </p:cNvSpPr>
          <p:nvPr>
            <p:ph type="body" sz="quarter" idx="15"/>
          </p:nvPr>
        </p:nvSpPr>
        <p:spPr/>
        <p:txBody>
          <a:bodyPr/>
          <a:lstStyle/>
          <a:p>
            <a:r>
              <a:rPr lang="en-US" dirty="0"/>
              <a:t>Woodlands Dairy (Pty) Ltd</a:t>
            </a:r>
          </a:p>
          <a:p>
            <a:r>
              <a:rPr lang="en-US" sz="1400" dirty="0">
                <a:solidFill>
                  <a:schemeClr val="accent2"/>
                </a:solidFill>
              </a:rPr>
              <a:t>South Africa</a:t>
            </a:r>
          </a:p>
        </p:txBody>
      </p:sp>
      <p:sp>
        <p:nvSpPr>
          <p:cNvPr id="8" name="Text Placeholder 7"/>
          <p:cNvSpPr>
            <a:spLocks noGrp="1"/>
          </p:cNvSpPr>
          <p:nvPr>
            <p:ph type="body" sz="quarter" idx="16"/>
          </p:nvPr>
        </p:nvSpPr>
        <p:spPr/>
        <p:txBody>
          <a:bodyPr/>
          <a:lstStyle/>
          <a:p>
            <a:r>
              <a:rPr lang="en-US" dirty="0"/>
              <a:t>Industry: Food &amp; Beverage / CPG</a:t>
            </a:r>
          </a:p>
          <a:p>
            <a:r>
              <a:rPr lang="en-US" dirty="0"/>
              <a:t>Products: System Platform, InTouch HMI (Standard Edition) Process Historian, Process Historian Clients</a:t>
            </a:r>
            <a:endParaRPr lang="en-US" sz="1000" b="0" dirty="0">
              <a:solidFill>
                <a:schemeClr val="tx1">
                  <a:lumMod val="65000"/>
                  <a:lumOff val="35000"/>
                </a:schemeClr>
              </a:solidFill>
            </a:endParaRPr>
          </a:p>
          <a:p>
            <a:r>
              <a:rPr lang="en-US" b="0" dirty="0">
                <a:solidFill>
                  <a:schemeClr val="tx1">
                    <a:lumMod val="65000"/>
                    <a:lumOff val="35000"/>
                  </a:schemeClr>
                </a:solidFill>
              </a:rPr>
              <a:t>“The Wonderware technology and products have helped increase our level of knowledge and control to the degree that we can now think about improving our processes rather than just keeping up with them.”</a:t>
            </a:r>
            <a:endParaRPr lang="en-US" dirty="0"/>
          </a:p>
          <a:p>
            <a:r>
              <a:rPr lang="en-US" dirty="0"/>
              <a:t>Jan Barnard, </a:t>
            </a:r>
            <a:r>
              <a:rPr lang="en-US" b="0" dirty="0"/>
              <a:t>Process Engineer, Woodlands Dairy</a:t>
            </a:r>
          </a:p>
        </p:txBody>
      </p:sp>
      <p:grpSp>
        <p:nvGrpSpPr>
          <p:cNvPr id="12" name="Group 11">
            <a:extLst>
              <a:ext uri="{FF2B5EF4-FFF2-40B4-BE49-F238E27FC236}">
                <a16:creationId xmlns:a16="http://schemas.microsoft.com/office/drawing/2014/main" xmlns="" id="{526C09F1-717B-8049-8D75-AF6D5F4904B6}"/>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21C2406F-3699-1345-AD9E-2831539081A2}"/>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246CAA67-859D-3E4F-8A13-3B7FD0FCEF6F}"/>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95EB972D-5B2F-C348-85BE-263CB06BBB5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81B09767-E9B8-C24D-AB75-7CE141E2391C}"/>
              </a:ext>
            </a:extLst>
          </p:cNvPr>
          <p:cNvSpPr>
            <a:spLocks noGrp="1"/>
          </p:cNvSpPr>
          <p:nvPr>
            <p:ph type="sldNum" sz="quarter" idx="4"/>
          </p:nvPr>
        </p:nvSpPr>
        <p:spPr/>
        <p:txBody>
          <a:bodyPr/>
          <a:lstStyle/>
          <a:p>
            <a:r>
              <a:rPr lang="en-US"/>
              <a:t>Page </a:t>
            </a:r>
            <a:fld id="{5A9C12DC-491F-9444-86A2-13AC5C62A2FC}" type="slidenum">
              <a:rPr lang="en-US" smtClean="0"/>
              <a:pPr/>
              <a:t>75</a:t>
            </a:fld>
            <a:endParaRPr lang="en-US" dirty="0"/>
          </a:p>
        </p:txBody>
      </p:sp>
      <p:sp>
        <p:nvSpPr>
          <p:cNvPr id="10" name="Footer Placeholder 9">
            <a:extLst>
              <a:ext uri="{FF2B5EF4-FFF2-40B4-BE49-F238E27FC236}">
                <a16:creationId xmlns:a16="http://schemas.microsoft.com/office/drawing/2014/main" xmlns="" id="{D1E2A061-D7D3-FC4E-B56F-1735AC3A4D45}"/>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223C4251-88F4-774A-A325-F81CA02194F4}"/>
              </a:ext>
            </a:extLst>
          </p:cNvPr>
          <p:cNvSpPr/>
          <p:nvPr/>
        </p:nvSpPr>
        <p:spPr>
          <a:xfrm>
            <a:off x="4802345" y="4650447"/>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2051871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DAA8CC72-4401-A443-91C9-7B0EF82AF2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78" y="-72631"/>
            <a:ext cx="9249878" cy="5216096"/>
          </a:xfrm>
          <a:prstGeom prst="rect">
            <a:avLst/>
          </a:prstGeom>
        </p:spPr>
      </p:pic>
      <p:sp>
        <p:nvSpPr>
          <p:cNvPr id="8" name="Title 11">
            <a:extLst>
              <a:ext uri="{FF2B5EF4-FFF2-40B4-BE49-F238E27FC236}">
                <a16:creationId xmlns:a16="http://schemas.microsoft.com/office/drawing/2014/main" xmlns="" id="{226DDA0B-9C6B-2C4B-B665-38E62510BD2F}"/>
              </a:ext>
            </a:extLst>
          </p:cNvPr>
          <p:cNvSpPr txBox="1">
            <a:spLocks/>
          </p:cNvSpPr>
          <p:nvPr/>
        </p:nvSpPr>
        <p:spPr>
          <a:xfrm>
            <a:off x="274063" y="3046501"/>
            <a:ext cx="8673872" cy="461244"/>
          </a:xfrm>
          <a:prstGeom prst="rect">
            <a:avLst/>
          </a:prstGeom>
        </p:spPr>
        <p:txBody>
          <a:bodyPr lIns="0" tIns="0" rIns="0" bIns="0"/>
          <a:lstStyle>
            <a:lvl1pPr algn="ctr" defTabSz="457184"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rgbClr val="364653"/>
                </a:solidFill>
                <a:latin typeface="Arial" panose="020B0604020202020204" pitchFamily="34" charset="0"/>
                <a:ea typeface="Arial Rounded MT Pro Light" charset="0"/>
                <a:cs typeface="Arial" panose="020B0604020202020204" pitchFamily="34" charset="0"/>
              </a:rPr>
              <a:t>Life Sciences</a:t>
            </a:r>
          </a:p>
        </p:txBody>
      </p:sp>
      <p:pic>
        <p:nvPicPr>
          <p:cNvPr id="9" name="Picture 8">
            <a:extLst>
              <a:ext uri="{FF2B5EF4-FFF2-40B4-BE49-F238E27FC236}">
                <a16:creationId xmlns:a16="http://schemas.microsoft.com/office/drawing/2014/main" xmlns="" id="{405539B0-7B2D-B94E-91A7-EE9E604A5C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63" y="3694625"/>
            <a:ext cx="365760" cy="14631"/>
          </a:xfrm>
          <a:prstGeom prst="rect">
            <a:avLst/>
          </a:prstGeom>
        </p:spPr>
      </p:pic>
      <p:pic>
        <p:nvPicPr>
          <p:cNvPr id="10" name="Picture 9">
            <a:extLst>
              <a:ext uri="{FF2B5EF4-FFF2-40B4-BE49-F238E27FC236}">
                <a16:creationId xmlns:a16="http://schemas.microsoft.com/office/drawing/2014/main" xmlns="" id="{178E4EEB-3DE2-E844-9793-3A258E6829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7699" y="4814444"/>
            <a:ext cx="705329" cy="160162"/>
          </a:xfrm>
          <a:prstGeom prst="rect">
            <a:avLst/>
          </a:prstGeom>
        </p:spPr>
      </p:pic>
      <p:sp>
        <p:nvSpPr>
          <p:cNvPr id="2" name="Footer Placeholder 1">
            <a:extLst>
              <a:ext uri="{FF2B5EF4-FFF2-40B4-BE49-F238E27FC236}">
                <a16:creationId xmlns:a16="http://schemas.microsoft.com/office/drawing/2014/main" xmlns="" id="{BA9D56D4-C272-8A40-B4F6-7FF9FDCC85F0}"/>
              </a:ext>
            </a:extLst>
          </p:cNvPr>
          <p:cNvSpPr>
            <a:spLocks noGrp="1"/>
          </p:cNvSpPr>
          <p:nvPr>
            <p:ph type="ftr" sz="quarter" idx="18"/>
          </p:nvPr>
        </p:nvSpPr>
        <p:spPr/>
        <p:txBody>
          <a:bodyPr/>
          <a:lstStyle/>
          <a:p>
            <a:r>
              <a:rPr lang="en-GB" dirty="0"/>
              <a:t>© 2018 AVEVA Group plc and its subsidiaries. All rights reserved.</a:t>
            </a:r>
          </a:p>
        </p:txBody>
      </p:sp>
      <p:sp>
        <p:nvSpPr>
          <p:cNvPr id="3" name="Slide Number Placeholder 2">
            <a:extLst>
              <a:ext uri="{FF2B5EF4-FFF2-40B4-BE49-F238E27FC236}">
                <a16:creationId xmlns:a16="http://schemas.microsoft.com/office/drawing/2014/main" xmlns="" id="{0F9F360A-1F74-C640-9E75-579B2411CB1E}"/>
              </a:ext>
            </a:extLst>
          </p:cNvPr>
          <p:cNvSpPr>
            <a:spLocks noGrp="1"/>
          </p:cNvSpPr>
          <p:nvPr>
            <p:ph type="sldNum" sz="quarter" idx="4"/>
          </p:nvPr>
        </p:nvSpPr>
        <p:spPr/>
        <p:txBody>
          <a:bodyPr/>
          <a:lstStyle/>
          <a:p>
            <a:r>
              <a:rPr lang="en-US"/>
              <a:t>Page </a:t>
            </a:r>
            <a:fld id="{5A9C12DC-491F-9444-86A2-13AC5C62A2FC}" type="slidenum">
              <a:rPr lang="en-US" smtClean="0"/>
              <a:pPr/>
              <a:t>76</a:t>
            </a:fld>
            <a:endParaRPr lang="en-US" dirty="0"/>
          </a:p>
        </p:txBody>
      </p:sp>
      <p:sp>
        <p:nvSpPr>
          <p:cNvPr id="11" name="Footer Placeholder 1">
            <a:extLst>
              <a:ext uri="{FF2B5EF4-FFF2-40B4-BE49-F238E27FC236}">
                <a16:creationId xmlns:a16="http://schemas.microsoft.com/office/drawing/2014/main" xmlns="" id="{688A69C7-CA6C-6448-A311-9879E5570E44}"/>
              </a:ext>
            </a:extLst>
          </p:cNvPr>
          <p:cNvSpPr txBox="1">
            <a:spLocks/>
          </p:cNvSpPr>
          <p:nvPr/>
        </p:nvSpPr>
        <p:spPr>
          <a:xfrm>
            <a:off x="178896" y="4914000"/>
            <a:ext cx="199104" cy="60606"/>
          </a:xfrm>
          <a:prstGeom prst="rect">
            <a:avLst/>
          </a:prstGeom>
        </p:spPr>
        <p:txBody>
          <a:bodyPr vert="horz" wrap="square" lIns="0" tIns="0" rIns="0" bIns="0" rtlCol="0" anchor="t" anchorCtr="0">
            <a:noAutofit/>
          </a:bodyPr>
          <a:lstStyle>
            <a:defPPr>
              <a:defRPr lang="en-US"/>
            </a:defPPr>
            <a:lvl1pPr marL="0" algn="l" defTabSz="457184" rtl="0" eaLnBrk="1" latinLnBrk="0" hangingPunct="1">
              <a:defRPr sz="6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fld id="{95C52FFF-C217-CD4F-9C70-3AB1D7BD0912}" type="slidenum">
              <a:rPr lang="en-GB" smtClean="0"/>
              <a:t>76</a:t>
            </a:fld>
            <a:endParaRPr lang="en-GB" dirty="0"/>
          </a:p>
        </p:txBody>
      </p:sp>
    </p:spTree>
    <p:extLst>
      <p:ext uri="{BB962C8B-B14F-4D97-AF65-F5344CB8AC3E}">
        <p14:creationId xmlns:p14="http://schemas.microsoft.com/office/powerpoint/2010/main" val="27272513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129"/>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4615262" y="0"/>
            <a:ext cx="4465451" cy="2904780"/>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Increasing production capacity while significantly reducing manufacturing throughput time was a top priority for Baxter </a:t>
            </a:r>
          </a:p>
          <a:p>
            <a:pPr lvl="2"/>
            <a:r>
              <a:rPr lang="en-US" dirty="0"/>
              <a:t>The new automation system needed to assist Baxter in achieving </a:t>
            </a:r>
            <a:br>
              <a:rPr lang="en-US" dirty="0"/>
            </a:br>
            <a:r>
              <a:rPr lang="en-US" dirty="0"/>
              <a:t>U.S. Food and Drug Administration (FDA) 21 CFR Part 11 </a:t>
            </a:r>
            <a:br>
              <a:rPr lang="en-US" dirty="0"/>
            </a:br>
            <a:r>
              <a:rPr lang="en-US" dirty="0"/>
              <a:t>compliance regulations </a:t>
            </a:r>
          </a:p>
          <a:p>
            <a:r>
              <a:rPr lang="en-US" sz="900" dirty="0"/>
              <a:t>Challenges </a:t>
            </a:r>
          </a:p>
          <a:p>
            <a:pPr lvl="2"/>
            <a:r>
              <a:rPr lang="en-US" dirty="0"/>
              <a:t>Production management had to be centralized and include reporting, analysis, traceability and performance monitoring to adhere to FDA 21 CFR Part 11 regulations as well as European compliance standards</a:t>
            </a:r>
          </a:p>
          <a:p>
            <a:r>
              <a:rPr lang="en-US" sz="900" dirty="0"/>
              <a:t>Results</a:t>
            </a:r>
          </a:p>
          <a:p>
            <a:pPr lvl="2"/>
            <a:r>
              <a:rPr lang="en-US" dirty="0"/>
              <a:t>The implementation of the new software system doubled the manufacturing facility’s productivity </a:t>
            </a:r>
          </a:p>
          <a:p>
            <a:pPr lvl="2"/>
            <a:r>
              <a:rPr lang="en-US" dirty="0"/>
              <a:t>Baxter’s manufacturing processes are now fully traceable and meet all FDA and European regulations </a:t>
            </a:r>
          </a:p>
          <a:p>
            <a:pPr lvl="2"/>
            <a:r>
              <a:rPr lang="en-US" dirty="0"/>
              <a:t>Software system enabled the </a:t>
            </a:r>
            <a:r>
              <a:rPr lang="en-US" dirty="0" err="1"/>
              <a:t>BiiON</a:t>
            </a:r>
            <a:r>
              <a:rPr lang="en-US" dirty="0"/>
              <a:t> engineers to create roughly 35 reusable generic objects, which are stored in a central library </a:t>
            </a:r>
          </a:p>
          <a:p>
            <a:pPr lvl="2"/>
            <a:endParaRPr lang="en-US" dirty="0"/>
          </a:p>
        </p:txBody>
      </p:sp>
      <p:sp>
        <p:nvSpPr>
          <p:cNvPr id="7" name="Text Placeholder 6"/>
          <p:cNvSpPr>
            <a:spLocks noGrp="1"/>
          </p:cNvSpPr>
          <p:nvPr>
            <p:ph type="body" sz="quarter" idx="15"/>
          </p:nvPr>
        </p:nvSpPr>
        <p:spPr/>
        <p:txBody>
          <a:bodyPr/>
          <a:lstStyle/>
          <a:p>
            <a:r>
              <a:rPr lang="en-US"/>
              <a:t>Baxter S.A.</a:t>
            </a:r>
          </a:p>
          <a:p>
            <a:pPr lvl="1"/>
            <a:r>
              <a:rPr lang="en-US"/>
              <a:t>Lessines, Belgium</a:t>
            </a:r>
            <a:endParaRPr lang="en-US" dirty="0"/>
          </a:p>
        </p:txBody>
      </p:sp>
      <p:sp>
        <p:nvSpPr>
          <p:cNvPr id="8" name="Text Placeholder 7"/>
          <p:cNvSpPr>
            <a:spLocks noGrp="1"/>
          </p:cNvSpPr>
          <p:nvPr>
            <p:ph type="body" sz="quarter" idx="16"/>
          </p:nvPr>
        </p:nvSpPr>
        <p:spPr/>
        <p:txBody>
          <a:bodyPr/>
          <a:lstStyle/>
          <a:p>
            <a:r>
              <a:rPr lang="en-US" dirty="0"/>
              <a:t>Industry: Life Sciences</a:t>
            </a:r>
          </a:p>
          <a:p>
            <a:r>
              <a:rPr lang="en-US" dirty="0"/>
              <a:t>Products: InTouch, System Platform, Batch Management, Process Historian</a:t>
            </a:r>
          </a:p>
          <a:p>
            <a:r>
              <a:rPr lang="en-US" b="0" dirty="0">
                <a:solidFill>
                  <a:schemeClr val="tx1">
                    <a:lumMod val="65000"/>
                    <a:lumOff val="35000"/>
                  </a:schemeClr>
                </a:solidFill>
              </a:rPr>
              <a:t>“To be successful, strategic projects require excellent collaboration between the customer, the software vendor and integrator. By establishing the automation framework, the software solutions enabled our project teams to focus on productivity targets.”</a:t>
            </a:r>
            <a:endParaRPr lang="en-US" dirty="0"/>
          </a:p>
          <a:p>
            <a:r>
              <a:rPr lang="en-US" dirty="0"/>
              <a:t>Serge Bassem, CEO, </a:t>
            </a:r>
            <a:r>
              <a:rPr lang="en-US" b="0" dirty="0" err="1"/>
              <a:t>BiiON</a:t>
            </a:r>
            <a:r>
              <a:rPr lang="en-US" b="0" dirty="0"/>
              <a:t> (Baxter System Integrator) </a:t>
            </a:r>
            <a:endParaRPr lang="en-US" dirty="0"/>
          </a:p>
          <a:p>
            <a:endParaRPr lang="en-US" dirty="0"/>
          </a:p>
        </p:txBody>
      </p:sp>
      <p:grpSp>
        <p:nvGrpSpPr>
          <p:cNvPr id="11" name="Group 10">
            <a:extLst>
              <a:ext uri="{FF2B5EF4-FFF2-40B4-BE49-F238E27FC236}">
                <a16:creationId xmlns:a16="http://schemas.microsoft.com/office/drawing/2014/main" xmlns="" id="{15167D60-C0CA-1741-9F61-336FDEBBADA2}"/>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B33F975F-E7C8-ED4D-979A-44E847B3B6DB}"/>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EB000FED-BD57-7B40-8197-6FCCD8391601}"/>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A4A39016-6ABD-D044-9A29-602C684A8448}"/>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E070FCB4-0E26-D841-9F3F-CDF0DCB59CC3}"/>
              </a:ext>
            </a:extLst>
          </p:cNvPr>
          <p:cNvSpPr>
            <a:spLocks noGrp="1"/>
          </p:cNvSpPr>
          <p:nvPr>
            <p:ph type="sldNum" sz="quarter" idx="4"/>
          </p:nvPr>
        </p:nvSpPr>
        <p:spPr/>
        <p:txBody>
          <a:bodyPr/>
          <a:lstStyle/>
          <a:p>
            <a:r>
              <a:rPr lang="en-US"/>
              <a:t>Page </a:t>
            </a:r>
            <a:fld id="{5A9C12DC-491F-9444-86A2-13AC5C62A2FC}" type="slidenum">
              <a:rPr lang="en-US" smtClean="0"/>
              <a:pPr/>
              <a:t>77</a:t>
            </a:fld>
            <a:endParaRPr lang="en-US" dirty="0"/>
          </a:p>
        </p:txBody>
      </p:sp>
      <p:sp>
        <p:nvSpPr>
          <p:cNvPr id="6" name="Footer Placeholder 5">
            <a:extLst>
              <a:ext uri="{FF2B5EF4-FFF2-40B4-BE49-F238E27FC236}">
                <a16:creationId xmlns:a16="http://schemas.microsoft.com/office/drawing/2014/main" xmlns="" id="{23ABC0C4-1110-DD47-89F1-6202EB03F846}"/>
              </a:ext>
            </a:extLst>
          </p:cNvPr>
          <p:cNvSpPr>
            <a:spLocks noGrp="1"/>
          </p:cNvSpPr>
          <p:nvPr>
            <p:ph type="ftr" sz="quarter" idx="18"/>
          </p:nvPr>
        </p:nvSpPr>
        <p:spPr/>
        <p:txBody>
          <a:bodyPr/>
          <a:lstStyle/>
          <a:p>
            <a:r>
              <a:rPr lang="en-GB" dirty="0"/>
              <a:t>© 2018 AVEVA Group plc and its subsidiaries. All rights reserved.</a:t>
            </a:r>
          </a:p>
        </p:txBody>
      </p:sp>
      <p:sp>
        <p:nvSpPr>
          <p:cNvPr id="12" name="Rectangle 11">
            <a:hlinkClick r:id="rId4"/>
            <a:extLst>
              <a:ext uri="{FF2B5EF4-FFF2-40B4-BE49-F238E27FC236}">
                <a16:creationId xmlns:a16="http://schemas.microsoft.com/office/drawing/2014/main" xmlns="" id="{8AE5575E-E0A7-7946-847A-CFC4D9754270}"/>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7242963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2907" y="0"/>
            <a:ext cx="4542635" cy="2896568"/>
          </a:xfrm>
          <a:prstGeom prst="rect">
            <a:avLst/>
          </a:prstGeom>
        </p:spPr>
      </p:pic>
      <p:sp>
        <p:nvSpPr>
          <p:cNvPr id="4" name="Content Placeholder 3"/>
          <p:cNvSpPr>
            <a:spLocks noGrp="1"/>
          </p:cNvSpPr>
          <p:nvPr>
            <p:ph sz="quarter" idx="11"/>
          </p:nvPr>
        </p:nvSpPr>
        <p:spPr>
          <a:xfrm>
            <a:off x="252413" y="1050317"/>
            <a:ext cx="4055266" cy="3418927"/>
          </a:xfrm>
        </p:spPr>
        <p:txBody>
          <a:bodyPr/>
          <a:lstStyle/>
          <a:p>
            <a:pPr>
              <a:lnSpc>
                <a:spcPts val="1100"/>
              </a:lnSpc>
            </a:pPr>
            <a:r>
              <a:rPr lang="en-US" sz="900" dirty="0"/>
              <a:t>Goals </a:t>
            </a:r>
          </a:p>
          <a:p>
            <a:pPr lvl="2">
              <a:lnSpc>
                <a:spcPts val="1100"/>
              </a:lnSpc>
            </a:pPr>
            <a:r>
              <a:rPr lang="en-US" dirty="0"/>
              <a:t>To replace an existing paper-based GMP record system and manual process with an electronic monitoring system</a:t>
            </a:r>
          </a:p>
          <a:p>
            <a:pPr>
              <a:lnSpc>
                <a:spcPts val="1100"/>
              </a:lnSpc>
            </a:pPr>
            <a:r>
              <a:rPr lang="en-US" sz="900" dirty="0"/>
              <a:t>Challenges </a:t>
            </a:r>
          </a:p>
          <a:p>
            <a:pPr lvl="2">
              <a:lnSpc>
                <a:spcPts val="1100"/>
              </a:lnSpc>
            </a:pPr>
            <a:r>
              <a:rPr lang="en-US" dirty="0"/>
              <a:t>A significant amount of time is spent each day manually reviewing reports</a:t>
            </a:r>
          </a:p>
          <a:p>
            <a:pPr lvl="2">
              <a:lnSpc>
                <a:spcPts val="1100"/>
              </a:lnSpc>
            </a:pPr>
            <a:r>
              <a:rPr lang="en-US" dirty="0"/>
              <a:t>The existing paper-based system was time consuming and vulnerable</a:t>
            </a:r>
            <a:br>
              <a:rPr lang="en-US" dirty="0"/>
            </a:br>
            <a:r>
              <a:rPr lang="en-US" dirty="0"/>
              <a:t>to reporting errors</a:t>
            </a:r>
          </a:p>
          <a:p>
            <a:pPr lvl="2">
              <a:lnSpc>
                <a:spcPts val="1100"/>
              </a:lnSpc>
            </a:pPr>
            <a:r>
              <a:rPr lang="en-US" dirty="0"/>
              <a:t>A new system must enable the company to remain in compliance</a:t>
            </a:r>
            <a:br>
              <a:rPr lang="en-US" dirty="0"/>
            </a:br>
            <a:r>
              <a:rPr lang="en-US" dirty="0"/>
              <a:t>with federal regulation </a:t>
            </a:r>
          </a:p>
          <a:p>
            <a:pPr>
              <a:lnSpc>
                <a:spcPts val="1100"/>
              </a:lnSpc>
            </a:pPr>
            <a:r>
              <a:rPr lang="en-US" sz="900" dirty="0"/>
              <a:t>Results </a:t>
            </a:r>
          </a:p>
          <a:p>
            <a:pPr lvl="2">
              <a:lnSpc>
                <a:spcPts val="1100"/>
              </a:lnSpc>
            </a:pPr>
            <a:r>
              <a:rPr lang="en-US" dirty="0"/>
              <a:t>The company’s Electronic Initiative helps produce 75 million tests that are distributed throughout the world </a:t>
            </a:r>
          </a:p>
          <a:p>
            <a:pPr lvl="2">
              <a:lnSpc>
                <a:spcPts val="1100"/>
              </a:lnSpc>
            </a:pPr>
            <a:r>
              <a:rPr lang="en-US" dirty="0"/>
              <a:t>The solution is completely paperless and provides electronic record collection</a:t>
            </a:r>
            <a:br>
              <a:rPr lang="en-US" dirty="0"/>
            </a:br>
            <a:r>
              <a:rPr lang="en-US" dirty="0"/>
              <a:t>with electronic signatures while maintaining 21 CFR compliance and</a:t>
            </a:r>
            <a:br>
              <a:rPr lang="en-US" dirty="0"/>
            </a:br>
            <a:r>
              <a:rPr lang="en-US" dirty="0"/>
              <a:t>ISO 9001 and 13485 certification</a:t>
            </a:r>
          </a:p>
          <a:p>
            <a:pPr lvl="2">
              <a:lnSpc>
                <a:spcPts val="1100"/>
              </a:lnSpc>
            </a:pPr>
            <a:r>
              <a:rPr lang="en-US" dirty="0"/>
              <a:t>The equipment monitoring system saves about 1,100 man hours per year</a:t>
            </a:r>
          </a:p>
          <a:p>
            <a:pPr lvl="2">
              <a:lnSpc>
                <a:spcPts val="1100"/>
              </a:lnSpc>
            </a:pPr>
            <a:r>
              <a:rPr lang="en-US" dirty="0"/>
              <a:t>The tasks related to manually logging equipment parameters and reviewing paper logs and charts is eliminated and has reduced data reviewing time from</a:t>
            </a:r>
            <a:br>
              <a:rPr lang="en-US" dirty="0"/>
            </a:br>
            <a:r>
              <a:rPr lang="en-US" dirty="0"/>
              <a:t>15+ hours to just minutes</a:t>
            </a:r>
          </a:p>
          <a:p>
            <a:pPr lvl="2">
              <a:lnSpc>
                <a:spcPts val="1100"/>
              </a:lnSpc>
            </a:pPr>
            <a:r>
              <a:rPr lang="en-US" dirty="0"/>
              <a:t>Electronic monitoring saves 2/3 of time, or about 10 hours per month</a:t>
            </a:r>
            <a:br>
              <a:rPr lang="en-US" dirty="0"/>
            </a:br>
            <a:r>
              <a:rPr lang="en-US" dirty="0"/>
              <a:t>in quality assurance</a:t>
            </a:r>
          </a:p>
          <a:p>
            <a:pPr lvl="2">
              <a:lnSpc>
                <a:spcPts val="1100"/>
              </a:lnSpc>
            </a:pPr>
            <a:endParaRPr lang="en-US" dirty="0"/>
          </a:p>
        </p:txBody>
      </p:sp>
      <p:sp>
        <p:nvSpPr>
          <p:cNvPr id="3" name="Text Placeholder 2"/>
          <p:cNvSpPr>
            <a:spLocks noGrp="1"/>
          </p:cNvSpPr>
          <p:nvPr>
            <p:ph type="body" sz="quarter" idx="15"/>
          </p:nvPr>
        </p:nvSpPr>
        <p:spPr/>
        <p:txBody>
          <a:bodyPr/>
          <a:lstStyle/>
          <a:p>
            <a:r>
              <a:rPr lang="en-US"/>
              <a:t>Fujirebio Diagnostics, Inc.</a:t>
            </a:r>
          </a:p>
          <a:p>
            <a:pPr lvl="1"/>
            <a:r>
              <a:rPr lang="en-US"/>
              <a:t>Malvern, Pennsylvania </a:t>
            </a:r>
            <a:endParaRPr lang="en-US" dirty="0"/>
          </a:p>
        </p:txBody>
      </p:sp>
      <p:sp>
        <p:nvSpPr>
          <p:cNvPr id="8" name="Text Placeholder 7"/>
          <p:cNvSpPr>
            <a:spLocks noGrp="1"/>
          </p:cNvSpPr>
          <p:nvPr>
            <p:ph type="body" sz="quarter" idx="16"/>
          </p:nvPr>
        </p:nvSpPr>
        <p:spPr/>
        <p:txBody>
          <a:bodyPr/>
          <a:lstStyle/>
          <a:p>
            <a:r>
              <a:rPr lang="en-US" dirty="0"/>
              <a:t>Industry: Life Sciences</a:t>
            </a:r>
          </a:p>
          <a:p>
            <a:r>
              <a:rPr lang="en-US" dirty="0"/>
              <a:t>Products: System Platform, Workflow Management, Process Historian®,</a:t>
            </a:r>
            <a:br>
              <a:rPr lang="en-US" dirty="0"/>
            </a:br>
            <a:r>
              <a:rPr lang="en-US" dirty="0"/>
              <a:t>InTouch HMI  (Standard Edition)</a:t>
            </a:r>
          </a:p>
          <a:p>
            <a:r>
              <a:rPr lang="en-US" b="0" dirty="0">
                <a:solidFill>
                  <a:schemeClr val="tx1">
                    <a:lumMod val="65000"/>
                    <a:lumOff val="35000"/>
                  </a:schemeClr>
                </a:solidFill>
              </a:rPr>
              <a:t>“The largest benefit of the equipment monitoring system is that we are logging automatically now rather than manually, so it’s saving us about 1,100 man hours per year.” </a:t>
            </a:r>
            <a:endParaRPr lang="en-US" dirty="0"/>
          </a:p>
          <a:p>
            <a:r>
              <a:rPr lang="en-US" dirty="0"/>
              <a:t>Josh Zimmer, </a:t>
            </a:r>
            <a:r>
              <a:rPr lang="en-US" b="0" dirty="0"/>
              <a:t>Quality Engineer, </a:t>
            </a:r>
            <a:r>
              <a:rPr lang="en-US" b="0" dirty="0" err="1"/>
              <a:t>Fujirebio</a:t>
            </a:r>
            <a:r>
              <a:rPr lang="en-US" b="0" dirty="0"/>
              <a:t> Diagnostics, Inc</a:t>
            </a:r>
            <a:endParaRPr lang="en-US" dirty="0"/>
          </a:p>
          <a:p>
            <a:endParaRPr lang="en-US" dirty="0"/>
          </a:p>
        </p:txBody>
      </p:sp>
      <p:grpSp>
        <p:nvGrpSpPr>
          <p:cNvPr id="13" name="Group 12">
            <a:extLst>
              <a:ext uri="{FF2B5EF4-FFF2-40B4-BE49-F238E27FC236}">
                <a16:creationId xmlns:a16="http://schemas.microsoft.com/office/drawing/2014/main" xmlns="" id="{2BE96359-8D04-EE4E-B2A2-81AB4C4FB58A}"/>
              </a:ext>
            </a:extLst>
          </p:cNvPr>
          <p:cNvGrpSpPr/>
          <p:nvPr/>
        </p:nvGrpSpPr>
        <p:grpSpPr>
          <a:xfrm>
            <a:off x="4126955" y="474965"/>
            <a:ext cx="5264436" cy="2666894"/>
            <a:chOff x="4126955" y="474965"/>
            <a:chExt cx="5264436" cy="2666894"/>
          </a:xfrm>
        </p:grpSpPr>
        <p:sp>
          <p:nvSpPr>
            <p:cNvPr id="14" name="Isosceles Triangle 17">
              <a:extLst>
                <a:ext uri="{FF2B5EF4-FFF2-40B4-BE49-F238E27FC236}">
                  <a16:creationId xmlns:a16="http://schemas.microsoft.com/office/drawing/2014/main" xmlns="" id="{CDBAA9E1-4E5A-D644-BB2A-504AFD203A82}"/>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7D2F9135-B4D8-5B4A-BDA8-490978FBEE3C}"/>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Isosceles Triangle 17">
              <a:extLst>
                <a:ext uri="{FF2B5EF4-FFF2-40B4-BE49-F238E27FC236}">
                  <a16:creationId xmlns:a16="http://schemas.microsoft.com/office/drawing/2014/main" xmlns="" id="{A1AB022E-5891-794F-AD3F-859DDA5E9145}"/>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CF27153F-0506-6B41-8E5F-1EC15348EAB7}"/>
              </a:ext>
            </a:extLst>
          </p:cNvPr>
          <p:cNvSpPr>
            <a:spLocks noGrp="1"/>
          </p:cNvSpPr>
          <p:nvPr>
            <p:ph type="sldNum" sz="quarter" idx="4"/>
          </p:nvPr>
        </p:nvSpPr>
        <p:spPr/>
        <p:txBody>
          <a:bodyPr/>
          <a:lstStyle/>
          <a:p>
            <a:r>
              <a:rPr lang="en-US"/>
              <a:t>Page </a:t>
            </a:r>
            <a:fld id="{5A9C12DC-491F-9444-86A2-13AC5C62A2FC}" type="slidenum">
              <a:rPr lang="en-US" smtClean="0"/>
              <a:pPr/>
              <a:t>78</a:t>
            </a:fld>
            <a:endParaRPr lang="en-US" dirty="0"/>
          </a:p>
        </p:txBody>
      </p:sp>
      <p:sp>
        <p:nvSpPr>
          <p:cNvPr id="10" name="Footer Placeholder 9">
            <a:extLst>
              <a:ext uri="{FF2B5EF4-FFF2-40B4-BE49-F238E27FC236}">
                <a16:creationId xmlns:a16="http://schemas.microsoft.com/office/drawing/2014/main" xmlns="" id="{1304470F-CF29-2246-8C27-5A84FB26F23C}"/>
              </a:ext>
            </a:extLst>
          </p:cNvPr>
          <p:cNvSpPr>
            <a:spLocks noGrp="1"/>
          </p:cNvSpPr>
          <p:nvPr>
            <p:ph type="ftr" sz="quarter" idx="18"/>
          </p:nvPr>
        </p:nvSpPr>
        <p:spPr/>
        <p:txBody>
          <a:bodyPr/>
          <a:lstStyle/>
          <a:p>
            <a:r>
              <a:rPr lang="en-GB" dirty="0"/>
              <a:t>© 2018 AVEVA Group plc and its subsidiaries. All rights reserved.</a:t>
            </a:r>
          </a:p>
        </p:txBody>
      </p:sp>
      <p:sp>
        <p:nvSpPr>
          <p:cNvPr id="12" name="Rectangle 11">
            <a:hlinkClick r:id="rId4"/>
            <a:extLst>
              <a:ext uri="{FF2B5EF4-FFF2-40B4-BE49-F238E27FC236}">
                <a16:creationId xmlns:a16="http://schemas.microsoft.com/office/drawing/2014/main" xmlns="" id="{136656C9-77FD-6342-9267-97617B8D5C69}"/>
              </a:ext>
            </a:extLst>
          </p:cNvPr>
          <p:cNvSpPr/>
          <p:nvPr/>
        </p:nvSpPr>
        <p:spPr>
          <a:xfrm>
            <a:off x="4802345" y="464355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7665433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1224" y="0"/>
            <a:ext cx="4542635" cy="2896568"/>
          </a:xfrm>
          <a:prstGeom prst="rect">
            <a:avLst/>
          </a:prstGeom>
        </p:spPr>
      </p:pic>
      <p:sp>
        <p:nvSpPr>
          <p:cNvPr id="4" name="Content Placeholder 3"/>
          <p:cNvSpPr>
            <a:spLocks noGrp="1"/>
          </p:cNvSpPr>
          <p:nvPr>
            <p:ph sz="quarter" idx="11"/>
          </p:nvPr>
        </p:nvSpPr>
        <p:spPr>
          <a:xfrm>
            <a:off x="252412" y="1050317"/>
            <a:ext cx="4275625" cy="3418927"/>
          </a:xfrm>
        </p:spPr>
        <p:txBody>
          <a:bodyPr/>
          <a:lstStyle/>
          <a:p>
            <a:r>
              <a:rPr lang="en-US" sz="900" dirty="0"/>
              <a:t>Goals</a:t>
            </a:r>
          </a:p>
          <a:p>
            <a:pPr lvl="2">
              <a:lnSpc>
                <a:spcPct val="100000"/>
              </a:lnSpc>
            </a:pPr>
            <a:r>
              <a:rPr lang="en-US" dirty="0"/>
              <a:t>Monitoring of production, laboratory and storage conditions throughout </a:t>
            </a:r>
            <a:br>
              <a:rPr lang="en-US" dirty="0"/>
            </a:br>
            <a:r>
              <a:rPr lang="en-US" dirty="0"/>
              <a:t>the enterprise</a:t>
            </a:r>
          </a:p>
          <a:p>
            <a:pPr lvl="2">
              <a:lnSpc>
                <a:spcPct val="100000"/>
              </a:lnSpc>
            </a:pPr>
            <a:r>
              <a:rPr lang="en-US" dirty="0"/>
              <a:t>Proper collection and long-term preservation of monitoring and process data</a:t>
            </a:r>
          </a:p>
          <a:p>
            <a:pPr lvl="2">
              <a:lnSpc>
                <a:spcPct val="100000"/>
              </a:lnSpc>
            </a:pPr>
            <a:r>
              <a:rPr lang="en-US" dirty="0"/>
              <a:t>Visualization and distribution of alarms and notifications</a:t>
            </a:r>
          </a:p>
          <a:p>
            <a:pPr lvl="2">
              <a:lnSpc>
                <a:spcPct val="100000"/>
              </a:lnSpc>
            </a:pPr>
            <a:r>
              <a:rPr lang="en-US" dirty="0"/>
              <a:t>Flexible data analysis and standard reporting</a:t>
            </a:r>
          </a:p>
          <a:p>
            <a:pPr lvl="2">
              <a:lnSpc>
                <a:spcPct val="100000"/>
              </a:lnSpc>
            </a:pPr>
            <a:r>
              <a:rPr lang="en-US" dirty="0"/>
              <a:t>FDA-compliant storage of GMP-relevant parameters</a:t>
            </a:r>
          </a:p>
          <a:p>
            <a:r>
              <a:rPr lang="en-US" sz="900" dirty="0"/>
              <a:t>Challenges</a:t>
            </a:r>
          </a:p>
          <a:p>
            <a:pPr lvl="2">
              <a:lnSpc>
                <a:spcPct val="100000"/>
              </a:lnSpc>
            </a:pPr>
            <a:r>
              <a:rPr lang="en-US" dirty="0"/>
              <a:t>Monitor environmental conditions through a multi-stage alarm system</a:t>
            </a:r>
          </a:p>
          <a:p>
            <a:pPr lvl="2">
              <a:lnSpc>
                <a:spcPct val="100000"/>
              </a:lnSpc>
            </a:pPr>
            <a:r>
              <a:rPr lang="en-US" dirty="0"/>
              <a:t>Compliance with legal requirements and regulations</a:t>
            </a:r>
          </a:p>
          <a:p>
            <a:pPr lvl="2">
              <a:lnSpc>
                <a:spcPct val="100000"/>
              </a:lnSpc>
            </a:pPr>
            <a:r>
              <a:rPr lang="en-US" dirty="0"/>
              <a:t>Qualified system environment/application</a:t>
            </a:r>
          </a:p>
          <a:p>
            <a:pPr lvl="2">
              <a:lnSpc>
                <a:spcPct val="100000"/>
              </a:lnSpc>
            </a:pPr>
            <a:r>
              <a:rPr lang="en-US" dirty="0"/>
              <a:t>GMP-compliant user administration</a:t>
            </a:r>
          </a:p>
          <a:p>
            <a:pPr lvl="2">
              <a:lnSpc>
                <a:spcPct val="100000"/>
              </a:lnSpc>
            </a:pPr>
            <a:r>
              <a:rPr lang="en-US" dirty="0"/>
              <a:t>High product safety combined with maximum production flexibility</a:t>
            </a:r>
          </a:p>
          <a:p>
            <a:r>
              <a:rPr lang="en-US" sz="900" dirty="0"/>
              <a:t>Results</a:t>
            </a:r>
          </a:p>
          <a:p>
            <a:pPr lvl="2">
              <a:lnSpc>
                <a:spcPct val="100000"/>
              </a:lnSpc>
            </a:pPr>
            <a:r>
              <a:rPr lang="en-US" dirty="0"/>
              <a:t>Collection, analysis and storage of GMP- critical parameters – including</a:t>
            </a:r>
            <a:br>
              <a:rPr lang="en-US" dirty="0"/>
            </a:br>
            <a:r>
              <a:rPr lang="en-US" dirty="0"/>
              <a:t>differential pressure, temperature e relative humidity - in production,</a:t>
            </a:r>
            <a:br>
              <a:rPr lang="en-US" dirty="0"/>
            </a:br>
            <a:r>
              <a:rPr lang="en-US" dirty="0"/>
              <a:t>laboratory and storage areas.</a:t>
            </a:r>
          </a:p>
          <a:p>
            <a:pPr lvl="2">
              <a:lnSpc>
                <a:spcPct val="100000"/>
              </a:lnSpc>
            </a:pPr>
            <a:r>
              <a:rPr lang="en-US" dirty="0"/>
              <a:t>System-generated users alarms in case of specification violation, including escalation mechanisms</a:t>
            </a:r>
          </a:p>
        </p:txBody>
      </p:sp>
      <p:sp>
        <p:nvSpPr>
          <p:cNvPr id="7" name="Text Placeholder 6"/>
          <p:cNvSpPr>
            <a:spLocks noGrp="1"/>
          </p:cNvSpPr>
          <p:nvPr>
            <p:ph type="body" sz="quarter" idx="15"/>
          </p:nvPr>
        </p:nvSpPr>
        <p:spPr/>
        <p:txBody>
          <a:bodyPr/>
          <a:lstStyle/>
          <a:p>
            <a:r>
              <a:rPr lang="en-US" dirty="0" err="1"/>
              <a:t>Rottendorf</a:t>
            </a:r>
            <a:r>
              <a:rPr lang="en-US" dirty="0"/>
              <a:t> Pharma GmbH</a:t>
            </a:r>
          </a:p>
          <a:p>
            <a:r>
              <a:rPr lang="en-US" sz="1400" dirty="0">
                <a:solidFill>
                  <a:schemeClr val="accent2"/>
                </a:solidFill>
              </a:rPr>
              <a:t>Germany</a:t>
            </a:r>
          </a:p>
        </p:txBody>
      </p:sp>
      <p:sp>
        <p:nvSpPr>
          <p:cNvPr id="8" name="Text Placeholder 7"/>
          <p:cNvSpPr>
            <a:spLocks noGrp="1"/>
          </p:cNvSpPr>
          <p:nvPr>
            <p:ph type="body" sz="quarter" idx="16"/>
          </p:nvPr>
        </p:nvSpPr>
        <p:spPr/>
        <p:txBody>
          <a:bodyPr/>
          <a:lstStyle/>
          <a:p>
            <a:r>
              <a:rPr lang="en-US" dirty="0"/>
              <a:t>Industry: Life Sciences</a:t>
            </a:r>
          </a:p>
          <a:p>
            <a:r>
              <a:rPr lang="en-US" dirty="0"/>
              <a:t>Products: System Platform, Process Historian,</a:t>
            </a:r>
            <a:br>
              <a:rPr lang="en-US" dirty="0"/>
            </a:br>
            <a:r>
              <a:rPr lang="en-US" dirty="0"/>
              <a:t>InTouch HMI  (Standard Edition)</a:t>
            </a:r>
          </a:p>
          <a:p>
            <a:r>
              <a:rPr lang="en-US" b="0" dirty="0">
                <a:solidFill>
                  <a:schemeClr val="tx1">
                    <a:lumMod val="65000"/>
                    <a:lumOff val="35000"/>
                  </a:schemeClr>
                </a:solidFill>
              </a:rPr>
              <a:t>“Individual GMP-compliant automated systems bring benefits especially in situations where consistently high quality and flawless monitoring of manufacturing conditions are required.”</a:t>
            </a:r>
            <a:r>
              <a:rPr lang="en-US" dirty="0"/>
              <a:t/>
            </a:r>
            <a:br>
              <a:rPr lang="en-US" dirty="0"/>
            </a:br>
            <a:r>
              <a:rPr lang="en-US" dirty="0"/>
              <a:t/>
            </a:r>
            <a:br>
              <a:rPr lang="en-US" dirty="0"/>
            </a:br>
            <a:r>
              <a:rPr lang="en-US" dirty="0"/>
              <a:t>Hironobu </a:t>
            </a:r>
            <a:r>
              <a:rPr lang="en-US" dirty="0" err="1"/>
              <a:t>Hirakawa</a:t>
            </a:r>
            <a:r>
              <a:rPr lang="en-US" dirty="0"/>
              <a:t>, </a:t>
            </a:r>
            <a:r>
              <a:rPr lang="en-US" b="0" dirty="0"/>
              <a:t>Development Manager</a:t>
            </a:r>
            <a:endParaRPr lang="en-US" dirty="0"/>
          </a:p>
          <a:p>
            <a:endParaRPr lang="en-US" dirty="0"/>
          </a:p>
        </p:txBody>
      </p:sp>
      <p:grpSp>
        <p:nvGrpSpPr>
          <p:cNvPr id="10" name="Group 9">
            <a:extLst>
              <a:ext uri="{FF2B5EF4-FFF2-40B4-BE49-F238E27FC236}">
                <a16:creationId xmlns:a16="http://schemas.microsoft.com/office/drawing/2014/main" xmlns="" id="{7411BB20-9F66-4142-BE50-A78EA044F2AA}"/>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25952689-E8F8-2F46-9A65-373E6A2D9A9D}"/>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0318D7F4-2BD1-3645-A951-A206E5E6BE21}"/>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B47838F0-3ED2-9748-9BE4-D242D561DDD2}"/>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9218809E-879F-5D4C-AE53-9D259C443F38}"/>
              </a:ext>
            </a:extLst>
          </p:cNvPr>
          <p:cNvSpPr>
            <a:spLocks noGrp="1"/>
          </p:cNvSpPr>
          <p:nvPr>
            <p:ph type="sldNum" sz="quarter" idx="4"/>
          </p:nvPr>
        </p:nvSpPr>
        <p:spPr/>
        <p:txBody>
          <a:bodyPr/>
          <a:lstStyle/>
          <a:p>
            <a:r>
              <a:rPr lang="en-US"/>
              <a:t>Page </a:t>
            </a:r>
            <a:fld id="{5A9C12DC-491F-9444-86A2-13AC5C62A2FC}" type="slidenum">
              <a:rPr lang="en-US" smtClean="0"/>
              <a:pPr/>
              <a:t>79</a:t>
            </a:fld>
            <a:endParaRPr lang="en-US" dirty="0"/>
          </a:p>
        </p:txBody>
      </p:sp>
      <p:sp>
        <p:nvSpPr>
          <p:cNvPr id="14" name="Footer Placeholder 13">
            <a:extLst>
              <a:ext uri="{FF2B5EF4-FFF2-40B4-BE49-F238E27FC236}">
                <a16:creationId xmlns:a16="http://schemas.microsoft.com/office/drawing/2014/main" xmlns="" id="{3CC1F166-A761-A34E-9487-AB7C45705695}"/>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46AE7460-A966-7846-8686-356F7E0E210C}"/>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27156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3271" y="-8226"/>
            <a:ext cx="4564676" cy="2904793"/>
          </a:xfrm>
          <a:prstGeom prst="rect">
            <a:avLst/>
          </a:prstGeom>
        </p:spPr>
      </p:pic>
      <p:sp>
        <p:nvSpPr>
          <p:cNvPr id="4" name="Content Placeholder 3"/>
          <p:cNvSpPr>
            <a:spLocks noGrp="1"/>
          </p:cNvSpPr>
          <p:nvPr>
            <p:ph sz="quarter" idx="11"/>
          </p:nvPr>
        </p:nvSpPr>
        <p:spPr/>
        <p:txBody>
          <a:bodyPr/>
          <a:lstStyle/>
          <a:p>
            <a:r>
              <a:rPr lang="en-US" sz="900" dirty="0"/>
              <a:t>Goals</a:t>
            </a:r>
          </a:p>
          <a:p>
            <a:pPr lvl="2"/>
            <a:r>
              <a:rPr lang="en-US" dirty="0"/>
              <a:t>Create a flexible and user friendly solution that will measure the performance of the machines used in manufacturing</a:t>
            </a:r>
          </a:p>
          <a:p>
            <a:pPr lvl="2"/>
            <a:r>
              <a:rPr lang="en-US" dirty="0"/>
              <a:t>Ensure the effectiveness and efficiency of the</a:t>
            </a:r>
            <a:br>
              <a:rPr lang="en-US" dirty="0"/>
            </a:br>
            <a:r>
              <a:rPr lang="en-US" dirty="0"/>
              <a:t>production processes</a:t>
            </a:r>
          </a:p>
          <a:p>
            <a:r>
              <a:rPr lang="en-US" sz="900" dirty="0"/>
              <a:t>Challenges</a:t>
            </a:r>
          </a:p>
          <a:p>
            <a:pPr lvl="2"/>
            <a:r>
              <a:rPr lang="en-US" dirty="0"/>
              <a:t>Make sure that the solution will allow that operators perform the work </a:t>
            </a:r>
            <a:br>
              <a:rPr lang="en-US" dirty="0"/>
            </a:br>
            <a:r>
              <a:rPr lang="en-US" dirty="0"/>
              <a:t>in the right time and order</a:t>
            </a:r>
          </a:p>
          <a:p>
            <a:r>
              <a:rPr lang="en-US" sz="900" dirty="0"/>
              <a:t>Results</a:t>
            </a:r>
          </a:p>
          <a:p>
            <a:pPr lvl="2"/>
            <a:r>
              <a:rPr lang="en-US" dirty="0"/>
              <a:t>The new Manufacturing Execution System allows for the measurement of performance </a:t>
            </a:r>
          </a:p>
          <a:p>
            <a:pPr lvl="2"/>
            <a:r>
              <a:rPr lang="en-US" dirty="0"/>
              <a:t>Plant management can accurately measure and analyze all </a:t>
            </a:r>
            <a:br>
              <a:rPr lang="en-US" dirty="0"/>
            </a:br>
            <a:r>
              <a:rPr lang="en-US" dirty="0"/>
              <a:t>production information </a:t>
            </a:r>
          </a:p>
          <a:p>
            <a:pPr lvl="2"/>
            <a:r>
              <a:rPr lang="en-US" dirty="0"/>
              <a:t>Best manufacturing decisions being taken</a:t>
            </a:r>
          </a:p>
          <a:p>
            <a:endParaRPr lang="en-US" dirty="0"/>
          </a:p>
        </p:txBody>
      </p:sp>
      <p:sp>
        <p:nvSpPr>
          <p:cNvPr id="7" name="Text Placeholder 6"/>
          <p:cNvSpPr>
            <a:spLocks noGrp="1"/>
          </p:cNvSpPr>
          <p:nvPr>
            <p:ph type="body" sz="quarter" idx="15"/>
          </p:nvPr>
        </p:nvSpPr>
        <p:spPr/>
        <p:txBody>
          <a:bodyPr/>
          <a:lstStyle/>
          <a:p>
            <a:r>
              <a:rPr lang="en-US"/>
              <a:t>Brisa Bridgestone Sabanci Lastik</a:t>
            </a:r>
          </a:p>
          <a:p>
            <a:pPr lvl="1"/>
            <a:r>
              <a:rPr lang="en-US"/>
              <a:t>Istanbul, Turkey</a:t>
            </a:r>
            <a:endParaRPr lang="en-US" dirty="0"/>
          </a:p>
        </p:txBody>
      </p:sp>
      <p:sp>
        <p:nvSpPr>
          <p:cNvPr id="8" name="Text Placeholder 7"/>
          <p:cNvSpPr>
            <a:spLocks noGrp="1"/>
          </p:cNvSpPr>
          <p:nvPr>
            <p:ph type="body" sz="quarter" idx="16"/>
          </p:nvPr>
        </p:nvSpPr>
        <p:spPr/>
        <p:txBody>
          <a:bodyPr/>
          <a:lstStyle/>
          <a:p>
            <a:r>
              <a:rPr lang="en-US" dirty="0"/>
              <a:t>Industry: Chemicals</a:t>
            </a:r>
          </a:p>
          <a:p>
            <a:r>
              <a:rPr lang="en-US" dirty="0"/>
              <a:t>Products: InTouch HMI (Standard Edition), Operations, Performance</a:t>
            </a:r>
          </a:p>
          <a:p>
            <a:r>
              <a:rPr lang="en-US" b="0" dirty="0">
                <a:solidFill>
                  <a:schemeClr val="tx1">
                    <a:lumMod val="65000"/>
                    <a:lumOff val="35000"/>
                  </a:schemeClr>
                </a:solidFill>
              </a:rPr>
              <a:t>“Thanks to AVEVA solutions, we are able to monitor performance better and we are assured that the right products are being manufactured. This enables us to conduct accurate analyses and make the right decisions.”</a:t>
            </a:r>
          </a:p>
          <a:p>
            <a:r>
              <a:rPr lang="en-US" dirty="0"/>
              <a:t>Mustafa </a:t>
            </a:r>
            <a:r>
              <a:rPr lang="en-US" dirty="0" err="1"/>
              <a:t>Tacettin</a:t>
            </a:r>
            <a:r>
              <a:rPr lang="en-US" dirty="0"/>
              <a:t>,</a:t>
            </a:r>
            <a:r>
              <a:rPr lang="en-US" b="0" dirty="0"/>
              <a:t> Factory Automation Systems Mgr. Brisa Bridgestone </a:t>
            </a:r>
            <a:r>
              <a:rPr lang="en-US" b="0" dirty="0" err="1"/>
              <a:t>Sabanci</a:t>
            </a:r>
            <a:r>
              <a:rPr lang="en-US" b="0" dirty="0"/>
              <a:t> </a:t>
            </a:r>
            <a:r>
              <a:rPr lang="en-US" b="0" dirty="0" err="1"/>
              <a:t>Lastik</a:t>
            </a:r>
            <a:endParaRPr lang="en-US" b="0" dirty="0"/>
          </a:p>
        </p:txBody>
      </p:sp>
      <p:grpSp>
        <p:nvGrpSpPr>
          <p:cNvPr id="10" name="Group 9">
            <a:extLst>
              <a:ext uri="{FF2B5EF4-FFF2-40B4-BE49-F238E27FC236}">
                <a16:creationId xmlns:a16="http://schemas.microsoft.com/office/drawing/2014/main" xmlns="" id="{E2663EB9-ED7E-0E4C-A913-4492FCFBE7D3}"/>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FA5CB0BF-BE27-4342-A439-C0A42B34CDF8}"/>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9CCBBA77-5231-CB48-B143-D282730FCDA9}"/>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C6573F1C-A08D-1D4B-A583-DA3AF4265335}"/>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6" name="Slide Number Placeholder 15">
            <a:extLst>
              <a:ext uri="{FF2B5EF4-FFF2-40B4-BE49-F238E27FC236}">
                <a16:creationId xmlns:a16="http://schemas.microsoft.com/office/drawing/2014/main" xmlns="" id="{F0C2929E-11E3-0344-A2EB-B0D164AED006}"/>
              </a:ext>
            </a:extLst>
          </p:cNvPr>
          <p:cNvSpPr>
            <a:spLocks noGrp="1"/>
          </p:cNvSpPr>
          <p:nvPr>
            <p:ph type="sldNum" sz="quarter" idx="4"/>
          </p:nvPr>
        </p:nvSpPr>
        <p:spPr/>
        <p:txBody>
          <a:bodyPr/>
          <a:lstStyle/>
          <a:p>
            <a:r>
              <a:rPr lang="en-US"/>
              <a:t>Page </a:t>
            </a:r>
            <a:fld id="{5A9C12DC-491F-9444-86A2-13AC5C62A2FC}" type="slidenum">
              <a:rPr lang="en-US" smtClean="0"/>
              <a:pPr/>
              <a:t>8</a:t>
            </a:fld>
            <a:endParaRPr lang="en-US" dirty="0"/>
          </a:p>
        </p:txBody>
      </p:sp>
      <p:sp>
        <p:nvSpPr>
          <p:cNvPr id="17" name="Footer Placeholder 16">
            <a:extLst>
              <a:ext uri="{FF2B5EF4-FFF2-40B4-BE49-F238E27FC236}">
                <a16:creationId xmlns:a16="http://schemas.microsoft.com/office/drawing/2014/main" xmlns="" id="{39CE4C6F-F49F-7744-8419-A0CB50009145}"/>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hlinkClick r:id="rId4"/>
            <a:extLst>
              <a:ext uri="{FF2B5EF4-FFF2-40B4-BE49-F238E27FC236}">
                <a16:creationId xmlns:a16="http://schemas.microsoft.com/office/drawing/2014/main" xmlns="" id="{930BD95C-5DAB-3A46-8732-5749E318B636}"/>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5370366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08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0" y="-52250"/>
            <a:ext cx="4645029" cy="2948818"/>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Address the growing demands in the biomedical market space for more effective biopharmaceutical manufacturing processes </a:t>
            </a:r>
          </a:p>
          <a:p>
            <a:pPr lvl="2"/>
            <a:r>
              <a:rPr lang="en-US" dirty="0"/>
              <a:t>Develop a solution that would define a model for improving how biopharmaceuticals, vaccines and other therapeutics are developed, manufactured and commercialized </a:t>
            </a:r>
          </a:p>
          <a:p>
            <a:r>
              <a:rPr lang="en-US" sz="900" dirty="0"/>
              <a:t>Challenges </a:t>
            </a:r>
          </a:p>
          <a:p>
            <a:pPr lvl="2"/>
            <a:r>
              <a:rPr lang="en-US" dirty="0"/>
              <a:t>Integrating complex technology with ultra-high levels of functionality was considered the greatest challenge in creating a biomanufacturing platform that employs a single-use technology, controlled environment modules, process automation and electronic batch records </a:t>
            </a:r>
          </a:p>
          <a:p>
            <a:r>
              <a:rPr lang="en-US" sz="900" dirty="0"/>
              <a:t>Results</a:t>
            </a:r>
          </a:p>
          <a:p>
            <a:pPr lvl="2"/>
            <a:r>
              <a:rPr lang="en-US" dirty="0" err="1"/>
              <a:t>Xcellerex’s</a:t>
            </a:r>
            <a:r>
              <a:rPr lang="en-US" dirty="0"/>
              <a:t> </a:t>
            </a:r>
            <a:r>
              <a:rPr lang="en-US" dirty="0" err="1"/>
              <a:t>FlexFactory</a:t>
            </a:r>
            <a:r>
              <a:rPr lang="en-US" dirty="0"/>
              <a:t> achieves significant cost savings, including a capital investment reduction that can exceed 60 percent</a:t>
            </a:r>
          </a:p>
          <a:p>
            <a:pPr lvl="2"/>
            <a:r>
              <a:rPr lang="en-US" dirty="0"/>
              <a:t>Reduces deployment time from three to five years to 12 to 18 months</a:t>
            </a:r>
          </a:p>
          <a:p>
            <a:pPr lvl="2"/>
            <a:r>
              <a:rPr lang="en-US" dirty="0"/>
              <a:t>The solution achieves an overall reduction in development time of nearly 60 percent, with an estimated 80 percent saving in rework time</a:t>
            </a:r>
          </a:p>
          <a:p>
            <a:pPr lvl="2"/>
            <a:endParaRPr lang="en-US" dirty="0"/>
          </a:p>
        </p:txBody>
      </p:sp>
      <p:sp>
        <p:nvSpPr>
          <p:cNvPr id="7" name="Text Placeholder 6"/>
          <p:cNvSpPr>
            <a:spLocks noGrp="1"/>
          </p:cNvSpPr>
          <p:nvPr>
            <p:ph type="body" sz="quarter" idx="15"/>
          </p:nvPr>
        </p:nvSpPr>
        <p:spPr/>
        <p:txBody>
          <a:bodyPr/>
          <a:lstStyle/>
          <a:p>
            <a:r>
              <a:rPr lang="en-US"/>
              <a:t>Xcellerex </a:t>
            </a:r>
          </a:p>
          <a:p>
            <a:pPr lvl="1"/>
            <a:r>
              <a:rPr lang="en-US"/>
              <a:t>Marlborough, Massachusetts </a:t>
            </a:r>
            <a:endParaRPr lang="en-US" dirty="0"/>
          </a:p>
        </p:txBody>
      </p:sp>
      <p:sp>
        <p:nvSpPr>
          <p:cNvPr id="8" name="Text Placeholder 7"/>
          <p:cNvSpPr>
            <a:spLocks noGrp="1"/>
          </p:cNvSpPr>
          <p:nvPr>
            <p:ph type="body" sz="quarter" idx="16"/>
          </p:nvPr>
        </p:nvSpPr>
        <p:spPr/>
        <p:txBody>
          <a:bodyPr/>
          <a:lstStyle/>
          <a:p>
            <a:r>
              <a:rPr lang="en-US" dirty="0"/>
              <a:t>Industry: Life Sciences</a:t>
            </a:r>
          </a:p>
          <a:p>
            <a:r>
              <a:rPr lang="en-US" dirty="0"/>
              <a:t>Products: System Platform, InTouch HMI  (Standard Edition), Batch Management, Process Historian</a:t>
            </a:r>
            <a:endParaRPr lang="en-US" sz="1000" b="0" dirty="0">
              <a:solidFill>
                <a:schemeClr val="tx1">
                  <a:lumMod val="65000"/>
                  <a:lumOff val="35000"/>
                </a:schemeClr>
              </a:solidFill>
            </a:endParaRPr>
          </a:p>
          <a:p>
            <a:r>
              <a:rPr lang="en-US" b="0" dirty="0">
                <a:solidFill>
                  <a:schemeClr val="tx1">
                    <a:lumMod val="65000"/>
                    <a:lumOff val="35000"/>
                  </a:schemeClr>
                </a:solidFill>
              </a:rPr>
              <a:t>“We’ve been able to reduce deployment time from 3-5 years to an amazing 12-18 months. This results in huge implementation savings and the ability to begin producing high value product 2 to 4 years sooner than traditional technology.”</a:t>
            </a:r>
          </a:p>
          <a:p>
            <a:r>
              <a:rPr lang="en-US" dirty="0"/>
              <a:t>John A. </a:t>
            </a:r>
            <a:r>
              <a:rPr lang="en-US" dirty="0" err="1"/>
              <a:t>Chickosky</a:t>
            </a:r>
            <a:r>
              <a:rPr lang="en-US" dirty="0"/>
              <a:t>, </a:t>
            </a:r>
            <a:r>
              <a:rPr lang="en-US" b="0" dirty="0"/>
              <a:t>Chief Commercial Officer and President, Biosystems</a:t>
            </a:r>
            <a:endParaRPr lang="en-US" dirty="0"/>
          </a:p>
          <a:p>
            <a:endParaRPr lang="en-US" dirty="0"/>
          </a:p>
        </p:txBody>
      </p:sp>
      <p:grpSp>
        <p:nvGrpSpPr>
          <p:cNvPr id="11" name="Group 10">
            <a:extLst>
              <a:ext uri="{FF2B5EF4-FFF2-40B4-BE49-F238E27FC236}">
                <a16:creationId xmlns:a16="http://schemas.microsoft.com/office/drawing/2014/main" xmlns="" id="{B0136867-DA98-DC44-8327-C45709850497}"/>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7BD992EC-F429-9A48-A403-0FDA8EBD3442}"/>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6638E7C-84B1-E04C-A8A9-AA925068DD86}"/>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4279BA7F-9DF6-1740-9952-69C00F9DF7BA}"/>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E2C96D35-880A-9841-883A-026A09479125}"/>
              </a:ext>
            </a:extLst>
          </p:cNvPr>
          <p:cNvSpPr>
            <a:spLocks noGrp="1"/>
          </p:cNvSpPr>
          <p:nvPr>
            <p:ph type="sldNum" sz="quarter" idx="4"/>
          </p:nvPr>
        </p:nvSpPr>
        <p:spPr/>
        <p:txBody>
          <a:bodyPr/>
          <a:lstStyle/>
          <a:p>
            <a:r>
              <a:rPr lang="en-US"/>
              <a:t>Page </a:t>
            </a:r>
            <a:fld id="{5A9C12DC-491F-9444-86A2-13AC5C62A2FC}" type="slidenum">
              <a:rPr lang="en-US" smtClean="0"/>
              <a:pPr/>
              <a:t>80</a:t>
            </a:fld>
            <a:endParaRPr lang="en-US" dirty="0"/>
          </a:p>
        </p:txBody>
      </p:sp>
      <p:sp>
        <p:nvSpPr>
          <p:cNvPr id="15" name="Footer Placeholder 14">
            <a:extLst>
              <a:ext uri="{FF2B5EF4-FFF2-40B4-BE49-F238E27FC236}">
                <a16:creationId xmlns:a16="http://schemas.microsoft.com/office/drawing/2014/main" xmlns="" id="{2BCC51C0-116D-DE42-ACB7-D86D0BC48B90}"/>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21BBB6D1-151B-4442-9CF0-185477FED9B0}"/>
              </a:ext>
            </a:extLst>
          </p:cNvPr>
          <p:cNvSpPr/>
          <p:nvPr/>
        </p:nvSpPr>
        <p:spPr>
          <a:xfrm>
            <a:off x="4802345" y="479103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4661533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DAA8CC72-4401-A443-91C9-7B0EF82AF2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78" y="-72631"/>
            <a:ext cx="9249878" cy="5216096"/>
          </a:xfrm>
          <a:prstGeom prst="rect">
            <a:avLst/>
          </a:prstGeom>
        </p:spPr>
      </p:pic>
      <p:sp>
        <p:nvSpPr>
          <p:cNvPr id="8" name="Title 11">
            <a:extLst>
              <a:ext uri="{FF2B5EF4-FFF2-40B4-BE49-F238E27FC236}">
                <a16:creationId xmlns:a16="http://schemas.microsoft.com/office/drawing/2014/main" xmlns="" id="{226DDA0B-9C6B-2C4B-B665-38E62510BD2F}"/>
              </a:ext>
            </a:extLst>
          </p:cNvPr>
          <p:cNvSpPr txBox="1">
            <a:spLocks/>
          </p:cNvSpPr>
          <p:nvPr/>
        </p:nvSpPr>
        <p:spPr>
          <a:xfrm>
            <a:off x="274063" y="2691388"/>
            <a:ext cx="8673872" cy="461244"/>
          </a:xfrm>
          <a:prstGeom prst="rect">
            <a:avLst/>
          </a:prstGeom>
        </p:spPr>
        <p:txBody>
          <a:bodyPr lIns="0" tIns="0" rIns="0" bIns="0"/>
          <a:lstStyle>
            <a:lvl1pPr algn="ctr" defTabSz="457184"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rgbClr val="364653"/>
                </a:solidFill>
                <a:latin typeface="Arial" panose="020B0604020202020204" pitchFamily="34" charset="0"/>
                <a:ea typeface="Arial Rounded MT Pro Light" charset="0"/>
                <a:cs typeface="Arial" panose="020B0604020202020204" pitchFamily="34" charset="0"/>
              </a:rPr>
              <a:t>Metals, Minerals</a:t>
            </a:r>
            <a:br>
              <a:rPr lang="en-US" sz="3000" dirty="0">
                <a:solidFill>
                  <a:srgbClr val="364653"/>
                </a:solidFill>
                <a:latin typeface="Arial" panose="020B0604020202020204" pitchFamily="34" charset="0"/>
                <a:ea typeface="Arial Rounded MT Pro Light" charset="0"/>
                <a:cs typeface="Arial" panose="020B0604020202020204" pitchFamily="34" charset="0"/>
              </a:rPr>
            </a:br>
            <a:r>
              <a:rPr lang="en-US" sz="3000" dirty="0">
                <a:solidFill>
                  <a:srgbClr val="364653"/>
                </a:solidFill>
                <a:latin typeface="Arial" panose="020B0604020202020204" pitchFamily="34" charset="0"/>
                <a:ea typeface="Arial Rounded MT Pro Light" charset="0"/>
                <a:cs typeface="Arial" panose="020B0604020202020204" pitchFamily="34" charset="0"/>
              </a:rPr>
              <a:t>and Mining </a:t>
            </a:r>
          </a:p>
        </p:txBody>
      </p:sp>
      <p:pic>
        <p:nvPicPr>
          <p:cNvPr id="9" name="Picture 8">
            <a:extLst>
              <a:ext uri="{FF2B5EF4-FFF2-40B4-BE49-F238E27FC236}">
                <a16:creationId xmlns:a16="http://schemas.microsoft.com/office/drawing/2014/main" xmlns="" id="{405539B0-7B2D-B94E-91A7-EE9E604A5C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63" y="3694625"/>
            <a:ext cx="365760" cy="14631"/>
          </a:xfrm>
          <a:prstGeom prst="rect">
            <a:avLst/>
          </a:prstGeom>
        </p:spPr>
      </p:pic>
      <p:pic>
        <p:nvPicPr>
          <p:cNvPr id="10" name="Picture 9">
            <a:extLst>
              <a:ext uri="{FF2B5EF4-FFF2-40B4-BE49-F238E27FC236}">
                <a16:creationId xmlns:a16="http://schemas.microsoft.com/office/drawing/2014/main" xmlns="" id="{178E4EEB-3DE2-E844-9793-3A258E6829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7699" y="4814444"/>
            <a:ext cx="705329" cy="160162"/>
          </a:xfrm>
          <a:prstGeom prst="rect">
            <a:avLst/>
          </a:prstGeom>
        </p:spPr>
      </p:pic>
      <p:sp>
        <p:nvSpPr>
          <p:cNvPr id="2" name="Footer Placeholder 1">
            <a:extLst>
              <a:ext uri="{FF2B5EF4-FFF2-40B4-BE49-F238E27FC236}">
                <a16:creationId xmlns:a16="http://schemas.microsoft.com/office/drawing/2014/main" xmlns="" id="{BA9D56D4-C272-8A40-B4F6-7FF9FDCC85F0}"/>
              </a:ext>
            </a:extLst>
          </p:cNvPr>
          <p:cNvSpPr>
            <a:spLocks noGrp="1"/>
          </p:cNvSpPr>
          <p:nvPr>
            <p:ph type="ftr" sz="quarter" idx="18"/>
          </p:nvPr>
        </p:nvSpPr>
        <p:spPr/>
        <p:txBody>
          <a:bodyPr/>
          <a:lstStyle/>
          <a:p>
            <a:r>
              <a:rPr lang="en-GB" dirty="0"/>
              <a:t>© 2018 AVEVA Group plc and its subsidiaries. All rights reserved.</a:t>
            </a:r>
          </a:p>
        </p:txBody>
      </p:sp>
      <p:sp>
        <p:nvSpPr>
          <p:cNvPr id="3" name="Slide Number Placeholder 2">
            <a:extLst>
              <a:ext uri="{FF2B5EF4-FFF2-40B4-BE49-F238E27FC236}">
                <a16:creationId xmlns:a16="http://schemas.microsoft.com/office/drawing/2014/main" xmlns="" id="{0F9F360A-1F74-C640-9E75-579B2411CB1E}"/>
              </a:ext>
            </a:extLst>
          </p:cNvPr>
          <p:cNvSpPr>
            <a:spLocks noGrp="1"/>
          </p:cNvSpPr>
          <p:nvPr>
            <p:ph type="sldNum" sz="quarter" idx="4"/>
          </p:nvPr>
        </p:nvSpPr>
        <p:spPr/>
        <p:txBody>
          <a:bodyPr/>
          <a:lstStyle/>
          <a:p>
            <a:r>
              <a:rPr lang="en-US"/>
              <a:t>Page </a:t>
            </a:r>
            <a:fld id="{5A9C12DC-491F-9444-86A2-13AC5C62A2FC}" type="slidenum">
              <a:rPr lang="en-US" smtClean="0"/>
              <a:pPr/>
              <a:t>81</a:t>
            </a:fld>
            <a:endParaRPr lang="en-US" dirty="0"/>
          </a:p>
        </p:txBody>
      </p:sp>
      <p:sp>
        <p:nvSpPr>
          <p:cNvPr id="11" name="Footer Placeholder 1">
            <a:extLst>
              <a:ext uri="{FF2B5EF4-FFF2-40B4-BE49-F238E27FC236}">
                <a16:creationId xmlns:a16="http://schemas.microsoft.com/office/drawing/2014/main" xmlns="" id="{70BA7DD0-3156-1849-9CB0-5995FE8478B8}"/>
              </a:ext>
            </a:extLst>
          </p:cNvPr>
          <p:cNvSpPr txBox="1">
            <a:spLocks/>
          </p:cNvSpPr>
          <p:nvPr/>
        </p:nvSpPr>
        <p:spPr>
          <a:xfrm>
            <a:off x="178896" y="4914000"/>
            <a:ext cx="199104" cy="60606"/>
          </a:xfrm>
          <a:prstGeom prst="rect">
            <a:avLst/>
          </a:prstGeom>
        </p:spPr>
        <p:txBody>
          <a:bodyPr vert="horz" wrap="square" lIns="0" tIns="0" rIns="0" bIns="0" rtlCol="0" anchor="t" anchorCtr="0">
            <a:noAutofit/>
          </a:bodyPr>
          <a:lstStyle>
            <a:defPPr>
              <a:defRPr lang="en-US"/>
            </a:defPPr>
            <a:lvl1pPr marL="0" algn="l" defTabSz="457184" rtl="0" eaLnBrk="1" latinLnBrk="0" hangingPunct="1">
              <a:defRPr sz="6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fld id="{95C52FFF-C217-CD4F-9C70-3AB1D7BD0912}" type="slidenum">
              <a:rPr lang="en-GB" smtClean="0"/>
              <a:t>81</a:t>
            </a:fld>
            <a:endParaRPr lang="en-GB" dirty="0"/>
          </a:p>
        </p:txBody>
      </p:sp>
    </p:spTree>
    <p:extLst>
      <p:ext uri="{BB962C8B-B14F-4D97-AF65-F5344CB8AC3E}">
        <p14:creationId xmlns:p14="http://schemas.microsoft.com/office/powerpoint/2010/main" val="15067020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166"/>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09339" y="-1"/>
            <a:ext cx="4545820" cy="2904779"/>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The company needed to accurately track raw materials and finished products through an automated batch tracking system </a:t>
            </a:r>
          </a:p>
          <a:p>
            <a:pPr lvl="2"/>
            <a:r>
              <a:rPr lang="en-US" dirty="0"/>
              <a:t>With a system featuring the collection of track and trace data,</a:t>
            </a:r>
            <a:br>
              <a:rPr lang="en-US" dirty="0"/>
            </a:br>
            <a:r>
              <a:rPr lang="en-US" dirty="0"/>
              <a:t>African Explosives Limited wanted to ensure product quality</a:t>
            </a:r>
            <a:br>
              <a:rPr lang="en-US" dirty="0"/>
            </a:br>
            <a:r>
              <a:rPr lang="en-US" dirty="0"/>
              <a:t>and eliminate product defects </a:t>
            </a:r>
          </a:p>
          <a:p>
            <a:r>
              <a:rPr lang="en-US" sz="900" dirty="0"/>
              <a:t>Challenges</a:t>
            </a:r>
          </a:p>
          <a:p>
            <a:pPr lvl="2"/>
            <a:r>
              <a:rPr lang="en-US" dirty="0"/>
              <a:t>The company needed to avoid major production disruptions by ensuring a rapid implementation of the new system </a:t>
            </a:r>
          </a:p>
          <a:p>
            <a:pPr lvl="2"/>
            <a:r>
              <a:rPr lang="en-US" dirty="0"/>
              <a:t>Maintaining the company’s high safety standards and product consistency were the top priorities for any technology changeover </a:t>
            </a:r>
          </a:p>
          <a:p>
            <a:r>
              <a:rPr lang="en-US" sz="900" dirty="0"/>
              <a:t>Results</a:t>
            </a:r>
          </a:p>
          <a:p>
            <a:pPr lvl="2"/>
            <a:r>
              <a:rPr lang="en-US" dirty="0"/>
              <a:t>African Explosives Limited now has an accurate and reliable </a:t>
            </a:r>
            <a:br>
              <a:rPr lang="en-US" dirty="0"/>
            </a:br>
            <a:r>
              <a:rPr lang="en-US" dirty="0"/>
              <a:t>tracking system </a:t>
            </a:r>
          </a:p>
          <a:p>
            <a:pPr lvl="2"/>
            <a:r>
              <a:rPr lang="en-US" dirty="0"/>
              <a:t>The AVEVA technology solution has improved the company’s competitive positioning by enabling it to deliver high-quality explosives to the mining and construction industries </a:t>
            </a:r>
          </a:p>
          <a:p>
            <a:pPr lvl="2"/>
            <a:r>
              <a:rPr lang="en-US" dirty="0"/>
              <a:t>Elimination of paperwork has resulted in a significant reduction in errors associated with the prior manual reporting system </a:t>
            </a:r>
          </a:p>
          <a:p>
            <a:pPr lvl="2"/>
            <a:endParaRPr lang="en-US" dirty="0"/>
          </a:p>
        </p:txBody>
      </p:sp>
      <p:sp>
        <p:nvSpPr>
          <p:cNvPr id="7" name="Text Placeholder 6"/>
          <p:cNvSpPr>
            <a:spLocks noGrp="1"/>
          </p:cNvSpPr>
          <p:nvPr>
            <p:ph type="body" sz="quarter" idx="15"/>
          </p:nvPr>
        </p:nvSpPr>
        <p:spPr/>
        <p:txBody>
          <a:bodyPr/>
          <a:lstStyle/>
          <a:p>
            <a:r>
              <a:rPr lang="en-US" dirty="0"/>
              <a:t>African Explosives Limited</a:t>
            </a:r>
          </a:p>
          <a:p>
            <a:pPr lvl="1"/>
            <a:r>
              <a:rPr lang="en-US" dirty="0"/>
              <a:t>Johannesburg, South Africa</a:t>
            </a:r>
          </a:p>
        </p:txBody>
      </p:sp>
      <p:sp>
        <p:nvSpPr>
          <p:cNvPr id="8" name="Text Placeholder 7"/>
          <p:cNvSpPr>
            <a:spLocks noGrp="1"/>
          </p:cNvSpPr>
          <p:nvPr>
            <p:ph type="body" sz="quarter" idx="16"/>
          </p:nvPr>
        </p:nvSpPr>
        <p:spPr/>
        <p:txBody>
          <a:bodyPr/>
          <a:lstStyle/>
          <a:p>
            <a:pPr lvl="0"/>
            <a:r>
              <a:rPr lang="en-US" dirty="0"/>
              <a:t>Industry: Metals, Minerals and Mining </a:t>
            </a:r>
          </a:p>
          <a:p>
            <a:r>
              <a:rPr lang="en-US" dirty="0"/>
              <a:t>Products: InTouch HMI  (Standard Edition)</a:t>
            </a:r>
          </a:p>
          <a:p>
            <a:pPr lvl="0"/>
            <a:r>
              <a:rPr lang="en-US" b="0" dirty="0">
                <a:solidFill>
                  <a:schemeClr val="tx1">
                    <a:lumMod val="65000"/>
                    <a:lumOff val="35000"/>
                  </a:schemeClr>
                </a:solidFill>
              </a:rPr>
              <a:t>“With Wonderware Equipment Operations Module, improved raw material and product tracking gives African Explosives Limited a far greater degree of quality control, enabling the company to maintain product consistency and process improvements.” </a:t>
            </a:r>
            <a:endParaRPr lang="en-US" dirty="0"/>
          </a:p>
          <a:p>
            <a:pPr lvl="0"/>
            <a:r>
              <a:rPr lang="en-US" dirty="0"/>
              <a:t>Ronald Huggins, </a:t>
            </a:r>
            <a:r>
              <a:rPr lang="en-US" b="0" dirty="0"/>
              <a:t>Control Systems Engineer</a:t>
            </a:r>
            <a:endParaRPr lang="en-US" dirty="0"/>
          </a:p>
          <a:p>
            <a:pPr lvl="0"/>
            <a:endParaRPr lang="en-US" dirty="0"/>
          </a:p>
        </p:txBody>
      </p:sp>
      <p:grpSp>
        <p:nvGrpSpPr>
          <p:cNvPr id="11" name="Group 10">
            <a:extLst>
              <a:ext uri="{FF2B5EF4-FFF2-40B4-BE49-F238E27FC236}">
                <a16:creationId xmlns:a16="http://schemas.microsoft.com/office/drawing/2014/main" xmlns="" id="{D7BBE438-DDD4-D84C-9A3D-7F82386F15E9}"/>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9AF621CE-2777-2844-93FE-A8C58EE9BD9D}"/>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F215DF4D-C96D-8341-B6A7-E4A9B1F5E46C}"/>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A145AFB2-4D24-9243-A866-F08688B67E53}"/>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FCD508B1-CAE7-D847-8521-CC3E2E4DCE2F}"/>
              </a:ext>
            </a:extLst>
          </p:cNvPr>
          <p:cNvSpPr>
            <a:spLocks noGrp="1"/>
          </p:cNvSpPr>
          <p:nvPr>
            <p:ph type="sldNum" sz="quarter" idx="4"/>
          </p:nvPr>
        </p:nvSpPr>
        <p:spPr/>
        <p:txBody>
          <a:bodyPr/>
          <a:lstStyle/>
          <a:p>
            <a:r>
              <a:rPr lang="en-US"/>
              <a:t>Page </a:t>
            </a:r>
            <a:fld id="{5A9C12DC-491F-9444-86A2-13AC5C62A2FC}" type="slidenum">
              <a:rPr lang="en-US" smtClean="0"/>
              <a:pPr/>
              <a:t>82</a:t>
            </a:fld>
            <a:endParaRPr lang="en-US" dirty="0"/>
          </a:p>
        </p:txBody>
      </p:sp>
      <p:sp>
        <p:nvSpPr>
          <p:cNvPr id="15" name="Footer Placeholder 14">
            <a:extLst>
              <a:ext uri="{FF2B5EF4-FFF2-40B4-BE49-F238E27FC236}">
                <a16:creationId xmlns:a16="http://schemas.microsoft.com/office/drawing/2014/main" xmlns="" id="{ED9B0072-5EBE-7946-B521-AC7D27449F46}"/>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8041E0ED-7588-2446-B36B-1523613509D4}"/>
              </a:ext>
            </a:extLst>
          </p:cNvPr>
          <p:cNvSpPr/>
          <p:nvPr/>
        </p:nvSpPr>
        <p:spPr>
          <a:xfrm>
            <a:off x="4802345" y="4650447"/>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4092980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9293" y="0"/>
            <a:ext cx="4532970" cy="2896568"/>
          </a:xfrm>
          <a:prstGeom prst="rect">
            <a:avLst/>
          </a:prstGeom>
        </p:spPr>
      </p:pic>
      <p:sp>
        <p:nvSpPr>
          <p:cNvPr id="4" name="Content Placeholder 3"/>
          <p:cNvSpPr>
            <a:spLocks noGrp="1"/>
          </p:cNvSpPr>
          <p:nvPr>
            <p:ph sz="quarter" idx="11"/>
          </p:nvPr>
        </p:nvSpPr>
        <p:spPr/>
        <p:txBody>
          <a:bodyPr/>
          <a:lstStyle/>
          <a:p>
            <a:r>
              <a:rPr lang="en-US" sz="900" dirty="0"/>
              <a:t>Goals</a:t>
            </a:r>
          </a:p>
          <a:p>
            <a:pPr lvl="2"/>
            <a:r>
              <a:rPr lang="en-US" dirty="0"/>
              <a:t>The company needed to accurately track raw materials and finished products through an automated batch tracking system </a:t>
            </a:r>
          </a:p>
          <a:p>
            <a:pPr lvl="2"/>
            <a:r>
              <a:rPr lang="en-US" dirty="0"/>
              <a:t>With a system featuring the collection of track and trace data, African Explosives Limited wanted to ensure product quality and eliminate product defects </a:t>
            </a:r>
          </a:p>
          <a:p>
            <a:r>
              <a:rPr lang="en-US" sz="900" dirty="0"/>
              <a:t>Challenges</a:t>
            </a:r>
          </a:p>
          <a:p>
            <a:pPr lvl="2"/>
            <a:r>
              <a:rPr lang="en-US" dirty="0"/>
              <a:t>The company needed to avoid major production disruptions by ensuring a rapid implementation of the new system </a:t>
            </a:r>
          </a:p>
          <a:p>
            <a:pPr lvl="2"/>
            <a:r>
              <a:rPr lang="en-US" dirty="0"/>
              <a:t>Maintaining the company’s high safety standards and product consistency were the top priorities for any technology changeover </a:t>
            </a:r>
          </a:p>
          <a:p>
            <a:r>
              <a:rPr lang="en-US" sz="900" dirty="0"/>
              <a:t>Results</a:t>
            </a:r>
          </a:p>
          <a:p>
            <a:pPr lvl="2"/>
            <a:r>
              <a:rPr lang="en-US" dirty="0"/>
              <a:t>African Explosives Limited now has an accurate and reliable </a:t>
            </a:r>
            <a:br>
              <a:rPr lang="en-US" dirty="0"/>
            </a:br>
            <a:r>
              <a:rPr lang="en-US" dirty="0"/>
              <a:t>tracking system </a:t>
            </a:r>
          </a:p>
          <a:p>
            <a:pPr lvl="2"/>
            <a:r>
              <a:rPr lang="en-US" dirty="0"/>
              <a:t>The AVEVA technology solution has improved the company’s competitive positioning by enabling it to deliver high-quality explosives to the mining and construction industries </a:t>
            </a:r>
          </a:p>
          <a:p>
            <a:pPr lvl="2"/>
            <a:r>
              <a:rPr lang="en-US" dirty="0"/>
              <a:t>Elimination of paperwork has resulted in a significant reduction in errors associated with the prior manual reporting system </a:t>
            </a:r>
          </a:p>
          <a:p>
            <a:pPr lvl="2"/>
            <a:endParaRPr lang="en-US" dirty="0"/>
          </a:p>
        </p:txBody>
      </p:sp>
      <p:sp>
        <p:nvSpPr>
          <p:cNvPr id="7" name="Text Placeholder 6"/>
          <p:cNvSpPr>
            <a:spLocks noGrp="1"/>
          </p:cNvSpPr>
          <p:nvPr>
            <p:ph type="body" sz="quarter" idx="15"/>
          </p:nvPr>
        </p:nvSpPr>
        <p:spPr/>
        <p:txBody>
          <a:bodyPr/>
          <a:lstStyle/>
          <a:p>
            <a:r>
              <a:rPr lang="en-US" dirty="0"/>
              <a:t>AngloGold Ashanti, Ltd.</a:t>
            </a:r>
            <a:br>
              <a:rPr lang="en-US" dirty="0"/>
            </a:br>
            <a:r>
              <a:rPr lang="en-US" sz="1400" dirty="0">
                <a:solidFill>
                  <a:schemeClr val="accent2"/>
                </a:solidFill>
              </a:rPr>
              <a:t>Johannesburg, South Africa</a:t>
            </a:r>
          </a:p>
        </p:txBody>
      </p:sp>
      <p:sp>
        <p:nvSpPr>
          <p:cNvPr id="8" name="Text Placeholder 7"/>
          <p:cNvSpPr>
            <a:spLocks noGrp="1"/>
          </p:cNvSpPr>
          <p:nvPr>
            <p:ph type="body" sz="quarter" idx="16"/>
          </p:nvPr>
        </p:nvSpPr>
        <p:spPr/>
        <p:txBody>
          <a:bodyPr/>
          <a:lstStyle/>
          <a:p>
            <a:pPr lvl="0"/>
            <a:r>
              <a:rPr lang="en-US" dirty="0"/>
              <a:t>Industry: Metals, Minerals and Mining </a:t>
            </a:r>
          </a:p>
          <a:p>
            <a:r>
              <a:rPr lang="en-US" dirty="0"/>
              <a:t>Products: Process Historian Clients, InTouch HMI, System Platform</a:t>
            </a:r>
          </a:p>
          <a:p>
            <a:r>
              <a:rPr lang="en-US" b="0" dirty="0">
                <a:solidFill>
                  <a:schemeClr val="tx1">
                    <a:lumMod val="65000"/>
                    <a:lumOff val="35000"/>
                  </a:schemeClr>
                </a:solidFill>
              </a:rPr>
              <a:t>“With Wonderware Equipment Operations Module, improved raw material and product tracking gives African Explosives Limited a far greater degree of quality control, enabling the company to maintain product consistency and process improvements.” </a:t>
            </a:r>
          </a:p>
          <a:p>
            <a:pPr lvl="0"/>
            <a:r>
              <a:rPr lang="en-US" dirty="0"/>
              <a:t>Ronald Huggins, </a:t>
            </a:r>
            <a:r>
              <a:rPr lang="en-US" b="0" dirty="0"/>
              <a:t>Control Systems Engineer</a:t>
            </a:r>
            <a:endParaRPr lang="en-US" dirty="0"/>
          </a:p>
          <a:p>
            <a:pPr lvl="0"/>
            <a:endParaRPr lang="en-US" dirty="0"/>
          </a:p>
        </p:txBody>
      </p:sp>
      <p:grpSp>
        <p:nvGrpSpPr>
          <p:cNvPr id="11" name="Group 10">
            <a:extLst>
              <a:ext uri="{FF2B5EF4-FFF2-40B4-BE49-F238E27FC236}">
                <a16:creationId xmlns:a16="http://schemas.microsoft.com/office/drawing/2014/main" xmlns="" id="{A289C80D-A815-5441-9866-24AE7886CDC9}"/>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72EC017C-68EA-DB41-82A6-CD27642A11AE}"/>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0DD1BFB5-C4DC-6347-9083-5A466F430317}"/>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576F11AD-714A-B34A-9DD6-0B619A1609B7}"/>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A6C3388D-C93D-D04F-9149-CF8A4EE4519D}"/>
              </a:ext>
            </a:extLst>
          </p:cNvPr>
          <p:cNvSpPr>
            <a:spLocks noGrp="1"/>
          </p:cNvSpPr>
          <p:nvPr>
            <p:ph type="sldNum" sz="quarter" idx="4"/>
          </p:nvPr>
        </p:nvSpPr>
        <p:spPr/>
        <p:txBody>
          <a:bodyPr/>
          <a:lstStyle/>
          <a:p>
            <a:r>
              <a:rPr lang="en-US"/>
              <a:t>Page </a:t>
            </a:r>
            <a:fld id="{5A9C12DC-491F-9444-86A2-13AC5C62A2FC}" type="slidenum">
              <a:rPr lang="en-US" smtClean="0"/>
              <a:pPr/>
              <a:t>83</a:t>
            </a:fld>
            <a:endParaRPr lang="en-US" dirty="0"/>
          </a:p>
        </p:txBody>
      </p:sp>
      <p:sp>
        <p:nvSpPr>
          <p:cNvPr id="15" name="Footer Placeholder 14">
            <a:extLst>
              <a:ext uri="{FF2B5EF4-FFF2-40B4-BE49-F238E27FC236}">
                <a16:creationId xmlns:a16="http://schemas.microsoft.com/office/drawing/2014/main" xmlns="" id="{9CB71A75-1EE0-1E44-8B0D-2B3850EBCF41}"/>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34E0A245-C560-F44B-A840-AE64CCA1BF15}"/>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4772696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9763" y="0"/>
            <a:ext cx="4545832" cy="2904787"/>
          </a:xfrm>
          <a:prstGeom prst="rect">
            <a:avLst/>
          </a:prstGeom>
        </p:spPr>
      </p:pic>
      <p:sp>
        <p:nvSpPr>
          <p:cNvPr id="4" name="Content Placeholder 3"/>
          <p:cNvSpPr>
            <a:spLocks noGrp="1"/>
          </p:cNvSpPr>
          <p:nvPr>
            <p:ph sz="quarter" idx="11"/>
          </p:nvPr>
        </p:nvSpPr>
        <p:spPr/>
        <p:txBody>
          <a:bodyPr/>
          <a:lstStyle/>
          <a:p>
            <a:r>
              <a:rPr lang="en-US" sz="900" dirty="0"/>
              <a:t>Goals</a:t>
            </a:r>
          </a:p>
          <a:p>
            <a:pPr lvl="2"/>
            <a:r>
              <a:rPr lang="en-US" dirty="0"/>
              <a:t>Shorten project delivery</a:t>
            </a:r>
          </a:p>
          <a:p>
            <a:pPr lvl="2"/>
            <a:r>
              <a:rPr lang="en-US" dirty="0"/>
              <a:t>Definition of object and graphical standards</a:t>
            </a:r>
          </a:p>
          <a:p>
            <a:pPr lvl="2"/>
            <a:r>
              <a:rPr lang="en-US" dirty="0"/>
              <a:t>Definition of a standard PLC tag naming convention</a:t>
            </a:r>
          </a:p>
          <a:p>
            <a:pPr lvl="2"/>
            <a:r>
              <a:rPr lang="en-US" dirty="0"/>
              <a:t>Provision of reliable data tracking</a:t>
            </a:r>
          </a:p>
          <a:p>
            <a:pPr lvl="2"/>
            <a:r>
              <a:rPr lang="en-US" dirty="0"/>
              <a:t>Include operator accountability</a:t>
            </a:r>
          </a:p>
          <a:p>
            <a:r>
              <a:rPr lang="en-US" sz="900" dirty="0"/>
              <a:t>Challenges</a:t>
            </a:r>
          </a:p>
          <a:p>
            <a:pPr lvl="2"/>
            <a:r>
              <a:rPr lang="en-US" dirty="0"/>
              <a:t>12-week implementation schedule</a:t>
            </a:r>
          </a:p>
          <a:p>
            <a:pPr lvl="2"/>
            <a:r>
              <a:rPr lang="en-US" dirty="0"/>
              <a:t>Enforcing the application of best practices</a:t>
            </a:r>
          </a:p>
          <a:p>
            <a:r>
              <a:rPr lang="en-US" sz="900" dirty="0"/>
              <a:t>Results</a:t>
            </a:r>
          </a:p>
          <a:p>
            <a:pPr lvl="2"/>
            <a:r>
              <a:rPr lang="en-US" dirty="0"/>
              <a:t>Far greater turnover than would have previously been possible;</a:t>
            </a:r>
          </a:p>
          <a:p>
            <a:pPr lvl="2"/>
            <a:r>
              <a:rPr lang="en-US" dirty="0"/>
              <a:t>Full product traceability</a:t>
            </a:r>
          </a:p>
          <a:p>
            <a:pPr lvl="2"/>
            <a:r>
              <a:rPr lang="en-US" dirty="0"/>
              <a:t>Reduced engineering costs on system expansion or duplication </a:t>
            </a:r>
            <a:br>
              <a:rPr lang="en-US" dirty="0"/>
            </a:br>
            <a:r>
              <a:rPr lang="en-US" dirty="0"/>
              <a:t>through standards</a:t>
            </a:r>
          </a:p>
          <a:p>
            <a:pPr lvl="2"/>
            <a:r>
              <a:rPr lang="en-US" dirty="0"/>
              <a:t>technology can be a vertical as well as a horizontal tool for integration</a:t>
            </a:r>
          </a:p>
          <a:p>
            <a:pPr lvl="2"/>
            <a:r>
              <a:rPr lang="en-US" dirty="0"/>
              <a:t>Standardized environment is a great steppingstone for </a:t>
            </a:r>
            <a:br>
              <a:rPr lang="en-US" dirty="0"/>
            </a:br>
            <a:r>
              <a:rPr lang="en-US" dirty="0"/>
              <a:t>future automation</a:t>
            </a:r>
          </a:p>
          <a:p>
            <a:pPr lvl="2"/>
            <a:endParaRPr lang="en-US" dirty="0"/>
          </a:p>
        </p:txBody>
      </p:sp>
      <p:sp>
        <p:nvSpPr>
          <p:cNvPr id="7" name="Text Placeholder 6"/>
          <p:cNvSpPr>
            <a:spLocks noGrp="1"/>
          </p:cNvSpPr>
          <p:nvPr>
            <p:ph type="body" sz="quarter" idx="15"/>
          </p:nvPr>
        </p:nvSpPr>
        <p:spPr/>
        <p:txBody>
          <a:bodyPr/>
          <a:lstStyle/>
          <a:p>
            <a:r>
              <a:rPr lang="en-US" dirty="0"/>
              <a:t>ArcelorMittal</a:t>
            </a:r>
          </a:p>
          <a:p>
            <a:r>
              <a:rPr lang="en-US" sz="1400" dirty="0">
                <a:solidFill>
                  <a:schemeClr val="accent2"/>
                </a:solidFill>
              </a:rPr>
              <a:t>South Africa</a:t>
            </a:r>
          </a:p>
        </p:txBody>
      </p:sp>
      <p:sp>
        <p:nvSpPr>
          <p:cNvPr id="8" name="Text Placeholder 7"/>
          <p:cNvSpPr>
            <a:spLocks noGrp="1"/>
          </p:cNvSpPr>
          <p:nvPr>
            <p:ph type="body" sz="quarter" idx="16"/>
          </p:nvPr>
        </p:nvSpPr>
        <p:spPr/>
        <p:txBody>
          <a:bodyPr/>
          <a:lstStyle/>
          <a:p>
            <a:pPr lvl="0"/>
            <a:r>
              <a:rPr lang="en-US" dirty="0"/>
              <a:t>Industry: Metals, Minerals and Mining</a:t>
            </a:r>
          </a:p>
          <a:p>
            <a:r>
              <a:rPr lang="en-US" dirty="0"/>
              <a:t>Products: Process Historian Clients, InTouch HMI, System Platform</a:t>
            </a:r>
          </a:p>
          <a:p>
            <a:r>
              <a:rPr lang="en-US" b="0" dirty="0">
                <a:solidFill>
                  <a:schemeClr val="tx1">
                    <a:lumMod val="65000"/>
                    <a:lumOff val="35000"/>
                  </a:schemeClr>
                </a:solidFill>
              </a:rPr>
              <a:t>“...technology supports our strategic intent and that’s why we love it.”</a:t>
            </a:r>
          </a:p>
          <a:p>
            <a:r>
              <a:rPr lang="en-US" dirty="0"/>
              <a:t>Joao </a:t>
            </a:r>
            <a:r>
              <a:rPr lang="en-US" dirty="0" err="1"/>
              <a:t>Bordalo</a:t>
            </a:r>
            <a:r>
              <a:rPr lang="en-US" dirty="0"/>
              <a:t>, </a:t>
            </a:r>
            <a:r>
              <a:rPr lang="en-US" b="0" dirty="0"/>
              <a:t>Senior Architect, MES Demand, ArcelorMittal South Africa</a:t>
            </a:r>
            <a:endParaRPr lang="en-US" dirty="0"/>
          </a:p>
          <a:p>
            <a:endParaRPr lang="en-US" dirty="0"/>
          </a:p>
        </p:txBody>
      </p:sp>
      <p:grpSp>
        <p:nvGrpSpPr>
          <p:cNvPr id="10" name="Group 9">
            <a:extLst>
              <a:ext uri="{FF2B5EF4-FFF2-40B4-BE49-F238E27FC236}">
                <a16:creationId xmlns:a16="http://schemas.microsoft.com/office/drawing/2014/main" xmlns="" id="{2CB77DEA-F206-2E4C-8FFC-445D53AE81A0}"/>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1286C8AD-5FD5-B348-870F-9C1B43D07E35}"/>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BF0098DB-052B-6942-8995-D135D02C320C}"/>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A9A16277-0141-4D41-873A-81B588AEDFD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317DCD1D-BC03-3D44-A8E7-C5E83148EAE9}"/>
              </a:ext>
            </a:extLst>
          </p:cNvPr>
          <p:cNvSpPr>
            <a:spLocks noGrp="1"/>
          </p:cNvSpPr>
          <p:nvPr>
            <p:ph type="sldNum" sz="quarter" idx="4"/>
          </p:nvPr>
        </p:nvSpPr>
        <p:spPr/>
        <p:txBody>
          <a:bodyPr/>
          <a:lstStyle/>
          <a:p>
            <a:r>
              <a:rPr lang="en-US"/>
              <a:t>Page </a:t>
            </a:r>
            <a:fld id="{5A9C12DC-491F-9444-86A2-13AC5C62A2FC}" type="slidenum">
              <a:rPr lang="en-US" smtClean="0"/>
              <a:pPr/>
              <a:t>84</a:t>
            </a:fld>
            <a:endParaRPr lang="en-US" dirty="0"/>
          </a:p>
        </p:txBody>
      </p:sp>
      <p:sp>
        <p:nvSpPr>
          <p:cNvPr id="14" name="Footer Placeholder 13">
            <a:extLst>
              <a:ext uri="{FF2B5EF4-FFF2-40B4-BE49-F238E27FC236}">
                <a16:creationId xmlns:a16="http://schemas.microsoft.com/office/drawing/2014/main" xmlns="" id="{CE012490-B94A-9047-8FCC-2F100A4D8368}"/>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8C231BFA-90DA-6640-924C-CF2BF0B1EDEF}"/>
              </a:ext>
            </a:extLst>
          </p:cNvPr>
          <p:cNvSpPr/>
          <p:nvPr/>
        </p:nvSpPr>
        <p:spPr>
          <a:xfrm>
            <a:off x="4802345" y="42210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1826986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194"/>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2799" y="1"/>
            <a:ext cx="4555510" cy="2904778"/>
          </a:xfrm>
          <a:prstGeom prst="rect">
            <a:avLst/>
          </a:prstGeom>
          <a:noFill/>
          <a:ln>
            <a:noFill/>
          </a:ln>
        </p:spPr>
      </p:pic>
      <p:sp>
        <p:nvSpPr>
          <p:cNvPr id="4" name="Content Placeholder 3"/>
          <p:cNvSpPr>
            <a:spLocks noGrp="1"/>
          </p:cNvSpPr>
          <p:nvPr>
            <p:ph sz="quarter" idx="11"/>
          </p:nvPr>
        </p:nvSpPr>
        <p:spPr/>
        <p:txBody>
          <a:bodyPr/>
          <a:lstStyle/>
          <a:p>
            <a:r>
              <a:rPr lang="en-US" sz="900" dirty="0"/>
              <a:t>Goals</a:t>
            </a:r>
          </a:p>
          <a:p>
            <a:pPr lvl="2"/>
            <a:r>
              <a:rPr lang="en-US" dirty="0"/>
              <a:t>Automate maintenance data collection at each facility for a well-defined enterprise asset management process to support equipment performance reliability </a:t>
            </a:r>
          </a:p>
          <a:p>
            <a:r>
              <a:rPr lang="en-US" sz="900" dirty="0"/>
              <a:t>Challenges</a:t>
            </a:r>
          </a:p>
          <a:p>
            <a:pPr lvl="2"/>
            <a:r>
              <a:rPr lang="en-US" dirty="0"/>
              <a:t>Improve the availability and utilization balance of production assets and develop a standardized solution for each of its nine separate production Infrastructure, while maintaining production </a:t>
            </a:r>
          </a:p>
          <a:p>
            <a:r>
              <a:rPr lang="en-US" sz="900" dirty="0"/>
              <a:t>Results</a:t>
            </a:r>
          </a:p>
          <a:p>
            <a:pPr lvl="2"/>
            <a:r>
              <a:rPr lang="en-US" dirty="0"/>
              <a:t>A $2 million first year inventory reduction </a:t>
            </a:r>
          </a:p>
          <a:p>
            <a:pPr lvl="2"/>
            <a:r>
              <a:rPr lang="en-US" dirty="0"/>
              <a:t>Improved ability to manage inventory, as many as 8,000 items at each plant, maintaining between $2 million to $12 million in inventory </a:t>
            </a:r>
          </a:p>
          <a:p>
            <a:pPr lvl="2"/>
            <a:r>
              <a:rPr lang="en-US" dirty="0"/>
              <a:t>Compliance with the Federal Environmental Protection Agency (EPA) regulation called the Portland Cement Maximum Achievable Control Technology (PC MACT) </a:t>
            </a:r>
          </a:p>
          <a:p>
            <a:pPr lvl="2"/>
            <a:r>
              <a:rPr lang="en-US" dirty="0"/>
              <a:t>Minimizes the potential loss of $3,000 per hour for every hour the </a:t>
            </a:r>
            <a:br>
              <a:rPr lang="en-US" dirty="0"/>
            </a:br>
            <a:r>
              <a:rPr lang="en-US" dirty="0"/>
              <a:t>kiln is offline </a:t>
            </a:r>
          </a:p>
          <a:p>
            <a:pPr lvl="2"/>
            <a:endParaRPr lang="en-US" dirty="0"/>
          </a:p>
        </p:txBody>
      </p:sp>
      <p:sp>
        <p:nvSpPr>
          <p:cNvPr id="7" name="Text Placeholder 6"/>
          <p:cNvSpPr>
            <a:spLocks noGrp="1"/>
          </p:cNvSpPr>
          <p:nvPr>
            <p:ph type="body" sz="quarter" idx="15"/>
          </p:nvPr>
        </p:nvSpPr>
        <p:spPr/>
        <p:txBody>
          <a:bodyPr/>
          <a:lstStyle/>
          <a:p>
            <a:r>
              <a:rPr lang="en-US" dirty="0"/>
              <a:t>Ash Grove Cement</a:t>
            </a:r>
            <a:br>
              <a:rPr lang="en-US" dirty="0"/>
            </a:br>
            <a:r>
              <a:rPr lang="en-US" sz="1400" dirty="0">
                <a:solidFill>
                  <a:schemeClr val="accent2"/>
                </a:solidFill>
              </a:rPr>
              <a:t>Overland Park, Kansas</a:t>
            </a:r>
          </a:p>
        </p:txBody>
      </p:sp>
      <p:sp>
        <p:nvSpPr>
          <p:cNvPr id="8" name="Text Placeholder 7"/>
          <p:cNvSpPr>
            <a:spLocks noGrp="1"/>
          </p:cNvSpPr>
          <p:nvPr>
            <p:ph type="body" sz="quarter" idx="16"/>
          </p:nvPr>
        </p:nvSpPr>
        <p:spPr/>
        <p:txBody>
          <a:bodyPr/>
          <a:lstStyle/>
          <a:p>
            <a:pPr lvl="0"/>
            <a:r>
              <a:rPr lang="en-US" dirty="0"/>
              <a:t>Industry: Metals, Minerals and Mining </a:t>
            </a:r>
          </a:p>
          <a:p>
            <a:r>
              <a:rPr lang="en-US" dirty="0"/>
              <a:t>Products: Enterprise Asset Management</a:t>
            </a:r>
          </a:p>
          <a:p>
            <a:pPr lvl="0"/>
            <a:r>
              <a:rPr lang="en-US" b="0" dirty="0">
                <a:solidFill>
                  <a:schemeClr val="tx1">
                    <a:lumMod val="65000"/>
                    <a:lumOff val="35000"/>
                  </a:schemeClr>
                </a:solidFill>
              </a:rPr>
              <a:t>“By closely monitoring and managing what we use, reorder activities, and parts and materials pricing, we have reduced inventory by at least $2 million in the last few years. This is a significant contribution to keeping our prices competitive in the marketplace.” </a:t>
            </a:r>
            <a:endParaRPr lang="en-US" dirty="0"/>
          </a:p>
          <a:p>
            <a:pPr lvl="0"/>
            <a:r>
              <a:rPr lang="en-US" dirty="0"/>
              <a:t>Mike Ralls, </a:t>
            </a:r>
            <a:r>
              <a:rPr lang="en-US" b="0" dirty="0"/>
              <a:t>Plant Systems Administrator</a:t>
            </a:r>
            <a:endParaRPr lang="en-US" dirty="0"/>
          </a:p>
          <a:p>
            <a:pPr lvl="0"/>
            <a:r>
              <a:rPr lang="en-US" dirty="0"/>
              <a:t> </a:t>
            </a:r>
          </a:p>
        </p:txBody>
      </p:sp>
      <p:grpSp>
        <p:nvGrpSpPr>
          <p:cNvPr id="11" name="Group 10">
            <a:extLst>
              <a:ext uri="{FF2B5EF4-FFF2-40B4-BE49-F238E27FC236}">
                <a16:creationId xmlns:a16="http://schemas.microsoft.com/office/drawing/2014/main" xmlns="" id="{B5CB8AE5-AD23-F74A-905A-40F69CD458CD}"/>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91EC6C0C-4A3E-7342-8976-B57F9EE32712}"/>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0044899-B1AF-9C4B-955A-9A2849BD8C65}"/>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FF6444A9-B9E4-4441-AAF9-738B259CA9D0}"/>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3B8A013A-43A6-A948-8F02-3E4A6DDFA437}"/>
              </a:ext>
            </a:extLst>
          </p:cNvPr>
          <p:cNvSpPr>
            <a:spLocks noGrp="1"/>
          </p:cNvSpPr>
          <p:nvPr>
            <p:ph type="sldNum" sz="quarter" idx="4"/>
          </p:nvPr>
        </p:nvSpPr>
        <p:spPr/>
        <p:txBody>
          <a:bodyPr/>
          <a:lstStyle/>
          <a:p>
            <a:r>
              <a:rPr lang="en-US"/>
              <a:t>Page </a:t>
            </a:r>
            <a:fld id="{5A9C12DC-491F-9444-86A2-13AC5C62A2FC}" type="slidenum">
              <a:rPr lang="en-US" smtClean="0"/>
              <a:pPr/>
              <a:t>85</a:t>
            </a:fld>
            <a:endParaRPr lang="en-US" dirty="0"/>
          </a:p>
        </p:txBody>
      </p:sp>
      <p:sp>
        <p:nvSpPr>
          <p:cNvPr id="15" name="Footer Placeholder 14">
            <a:extLst>
              <a:ext uri="{FF2B5EF4-FFF2-40B4-BE49-F238E27FC236}">
                <a16:creationId xmlns:a16="http://schemas.microsoft.com/office/drawing/2014/main" xmlns="" id="{43FD66F5-181D-B348-8DC5-3BAD49CA5119}"/>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ACD5A881-DF41-F447-AFE4-BBDA9DCD3293}"/>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9179791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222"/>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0023" y="1196"/>
            <a:ext cx="4531098" cy="2895372"/>
          </a:xfrm>
          <a:prstGeom prst="rect">
            <a:avLst/>
          </a:prstGeom>
          <a:noFill/>
          <a:ln>
            <a:noFill/>
          </a:ln>
        </p:spPr>
      </p:pic>
      <p:sp>
        <p:nvSpPr>
          <p:cNvPr id="4" name="Content Placeholder 3"/>
          <p:cNvSpPr>
            <a:spLocks noGrp="1"/>
          </p:cNvSpPr>
          <p:nvPr>
            <p:ph sz="quarter" idx="11"/>
          </p:nvPr>
        </p:nvSpPr>
        <p:spPr>
          <a:xfrm>
            <a:off x="252412" y="1050317"/>
            <a:ext cx="4358537" cy="3418927"/>
          </a:xfrm>
        </p:spPr>
        <p:txBody>
          <a:bodyPr/>
          <a:lstStyle/>
          <a:p>
            <a:pPr>
              <a:lnSpc>
                <a:spcPts val="900"/>
              </a:lnSpc>
            </a:pPr>
            <a:r>
              <a:rPr lang="en-US" sz="900" dirty="0"/>
              <a:t>Goals</a:t>
            </a:r>
          </a:p>
          <a:p>
            <a:pPr lvl="2">
              <a:lnSpc>
                <a:spcPts val="900"/>
              </a:lnSpc>
            </a:pPr>
            <a:r>
              <a:rPr lang="en-US" dirty="0"/>
              <a:t>Transition fuel system from oil/gas to coal</a:t>
            </a:r>
          </a:p>
          <a:p>
            <a:pPr lvl="2">
              <a:lnSpc>
                <a:spcPts val="900"/>
              </a:lnSpc>
            </a:pPr>
            <a:r>
              <a:rPr lang="en-US" dirty="0"/>
              <a:t>Comply with EPA regulations and reporting guidelines</a:t>
            </a:r>
          </a:p>
          <a:p>
            <a:pPr lvl="2">
              <a:lnSpc>
                <a:spcPts val="900"/>
              </a:lnSpc>
            </a:pPr>
            <a:r>
              <a:rPr lang="en-US" dirty="0"/>
              <a:t>Improve product quality and consistency</a:t>
            </a:r>
          </a:p>
          <a:p>
            <a:pPr lvl="2">
              <a:lnSpc>
                <a:spcPts val="900"/>
              </a:lnSpc>
            </a:pPr>
            <a:r>
              <a:rPr lang="en-US" dirty="0"/>
              <a:t>Expand plant and ensure future scalability</a:t>
            </a:r>
          </a:p>
          <a:p>
            <a:pPr>
              <a:lnSpc>
                <a:spcPts val="900"/>
              </a:lnSpc>
            </a:pPr>
            <a:r>
              <a:rPr lang="en-US" sz="900" dirty="0"/>
              <a:t>Challenges</a:t>
            </a:r>
          </a:p>
          <a:p>
            <a:pPr lvl="2">
              <a:lnSpc>
                <a:spcPts val="900"/>
              </a:lnSpc>
            </a:pPr>
            <a:r>
              <a:rPr lang="en-US" dirty="0"/>
              <a:t>Facility built in the 1800s, operating with outdated electrical systems </a:t>
            </a:r>
            <a:br>
              <a:rPr lang="en-US" dirty="0"/>
            </a:br>
            <a:r>
              <a:rPr lang="en-US" dirty="0"/>
              <a:t>and equipment</a:t>
            </a:r>
          </a:p>
          <a:p>
            <a:pPr lvl="2">
              <a:lnSpc>
                <a:spcPts val="900"/>
              </a:lnSpc>
            </a:pPr>
            <a:r>
              <a:rPr lang="en-US" dirty="0"/>
              <a:t>Plant is spread out over 65 acres</a:t>
            </a:r>
          </a:p>
          <a:p>
            <a:pPr lvl="2">
              <a:lnSpc>
                <a:spcPts val="900"/>
              </a:lnSpc>
            </a:pPr>
            <a:r>
              <a:rPr lang="en-US" dirty="0"/>
              <a:t>Huge power requirements to operate kiln</a:t>
            </a:r>
          </a:p>
          <a:p>
            <a:pPr lvl="2">
              <a:lnSpc>
                <a:spcPts val="900"/>
              </a:lnSpc>
            </a:pPr>
            <a:r>
              <a:rPr lang="en-US" dirty="0"/>
              <a:t>End-product uniformity dependent on consistent kiln temperature</a:t>
            </a:r>
          </a:p>
          <a:p>
            <a:pPr>
              <a:lnSpc>
                <a:spcPts val="900"/>
              </a:lnSpc>
            </a:pPr>
            <a:r>
              <a:rPr lang="en-US" sz="900" dirty="0"/>
              <a:t>Results</a:t>
            </a:r>
          </a:p>
          <a:p>
            <a:pPr lvl="2">
              <a:lnSpc>
                <a:spcPts val="900"/>
              </a:lnSpc>
            </a:pPr>
            <a:r>
              <a:rPr lang="en-US" dirty="0"/>
              <a:t>Ability to plan and schedule maintenance brings cost savings of $5,000 </a:t>
            </a:r>
            <a:br>
              <a:rPr lang="en-US" dirty="0"/>
            </a:br>
            <a:r>
              <a:rPr lang="en-US" dirty="0"/>
              <a:t>each time a pre-heat/re-heat of the kiln is avoided, resulting in total savings </a:t>
            </a:r>
            <a:br>
              <a:rPr lang="en-US" dirty="0"/>
            </a:br>
            <a:r>
              <a:rPr lang="en-US" dirty="0"/>
              <a:t>of over $100,000</a:t>
            </a:r>
          </a:p>
          <a:p>
            <a:pPr lvl="2">
              <a:lnSpc>
                <a:spcPts val="900"/>
              </a:lnSpc>
            </a:pPr>
            <a:r>
              <a:rPr lang="en-US" dirty="0"/>
              <a:t>Remote monitoring added for improved visibility and management of </a:t>
            </a:r>
            <a:br>
              <a:rPr lang="en-US" dirty="0"/>
            </a:br>
            <a:r>
              <a:rPr lang="en-US" dirty="0"/>
              <a:t>overall operation</a:t>
            </a:r>
          </a:p>
          <a:p>
            <a:pPr lvl="2">
              <a:lnSpc>
                <a:spcPts val="900"/>
              </a:lnSpc>
            </a:pPr>
            <a:r>
              <a:rPr lang="en-US" dirty="0"/>
              <a:t>Operators more efficient due to at-a-glance ability to assess plant conditions</a:t>
            </a:r>
          </a:p>
          <a:p>
            <a:pPr lvl="2">
              <a:lnSpc>
                <a:spcPts val="900"/>
              </a:lnSpc>
            </a:pPr>
            <a:r>
              <a:rPr lang="en-US" dirty="0"/>
              <a:t>Scalability and standardization ensure quick and easy equipment</a:t>
            </a:r>
            <a:br>
              <a:rPr lang="en-US" dirty="0"/>
            </a:br>
            <a:r>
              <a:rPr lang="en-US" dirty="0"/>
              <a:t>additions and expansion</a:t>
            </a:r>
          </a:p>
          <a:p>
            <a:pPr lvl="2">
              <a:lnSpc>
                <a:spcPts val="900"/>
              </a:lnSpc>
            </a:pPr>
            <a:endParaRPr lang="en-US" dirty="0"/>
          </a:p>
        </p:txBody>
      </p:sp>
      <p:sp>
        <p:nvSpPr>
          <p:cNvPr id="7" name="Text Placeholder 6"/>
          <p:cNvSpPr>
            <a:spLocks noGrp="1"/>
          </p:cNvSpPr>
          <p:nvPr>
            <p:ph type="body" sz="quarter" idx="15"/>
          </p:nvPr>
        </p:nvSpPr>
        <p:spPr/>
        <p:txBody>
          <a:bodyPr/>
          <a:lstStyle/>
          <a:p>
            <a:r>
              <a:rPr lang="en-US" dirty="0" err="1"/>
              <a:t>Assmang</a:t>
            </a:r>
            <a:r>
              <a:rPr lang="en-US" dirty="0"/>
              <a:t> Limited</a:t>
            </a:r>
            <a:br>
              <a:rPr lang="en-US" dirty="0"/>
            </a:br>
            <a:r>
              <a:rPr lang="en-US" sz="1400" dirty="0">
                <a:solidFill>
                  <a:schemeClr val="accent2"/>
                </a:solidFill>
              </a:rPr>
              <a:t>Johannesburg, South Africa</a:t>
            </a:r>
          </a:p>
        </p:txBody>
      </p:sp>
      <p:sp>
        <p:nvSpPr>
          <p:cNvPr id="8" name="Text Placeholder 7"/>
          <p:cNvSpPr>
            <a:spLocks noGrp="1"/>
          </p:cNvSpPr>
          <p:nvPr>
            <p:ph type="body" sz="quarter" idx="16"/>
          </p:nvPr>
        </p:nvSpPr>
        <p:spPr/>
        <p:txBody>
          <a:bodyPr/>
          <a:lstStyle/>
          <a:p>
            <a:pPr lvl="0"/>
            <a:r>
              <a:rPr lang="en-US" dirty="0"/>
              <a:t>Industry: Metals, Minerals and Mining </a:t>
            </a:r>
          </a:p>
          <a:p>
            <a:r>
              <a:rPr lang="en-US" dirty="0"/>
              <a:t>Products: Process Historian Clients, InTouch HMI, System Platform</a:t>
            </a:r>
          </a:p>
          <a:p>
            <a:r>
              <a:rPr lang="en-US" b="0" dirty="0">
                <a:solidFill>
                  <a:schemeClr val="tx1">
                    <a:lumMod val="65000"/>
                    <a:lumOff val="35000"/>
                  </a:schemeClr>
                </a:solidFill>
              </a:rPr>
              <a:t>“Allowing local control of equipment using the tablet computers and wireless network has easily paid for itself in savings compared to the cost of running conduit and wire for local control.” </a:t>
            </a:r>
            <a:endParaRPr lang="en-US" dirty="0">
              <a:solidFill>
                <a:schemeClr val="tx1">
                  <a:lumMod val="65000"/>
                  <a:lumOff val="35000"/>
                </a:schemeClr>
              </a:solidFill>
            </a:endParaRPr>
          </a:p>
          <a:p>
            <a:pPr lvl="0"/>
            <a:r>
              <a:rPr lang="en-US" dirty="0"/>
              <a:t>Andy </a:t>
            </a:r>
            <a:r>
              <a:rPr lang="en-US" dirty="0" err="1"/>
              <a:t>Holtom</a:t>
            </a:r>
            <a:r>
              <a:rPr lang="en-US" dirty="0"/>
              <a:t>, </a:t>
            </a:r>
            <a:r>
              <a:rPr lang="en-US" b="0" dirty="0"/>
              <a:t>Manager of Electrical, Engineering Services</a:t>
            </a:r>
            <a:endParaRPr lang="en-US" dirty="0"/>
          </a:p>
          <a:p>
            <a:pPr lvl="0"/>
            <a:endParaRPr lang="en-US" dirty="0"/>
          </a:p>
        </p:txBody>
      </p:sp>
      <p:grpSp>
        <p:nvGrpSpPr>
          <p:cNvPr id="12" name="Group 11">
            <a:extLst>
              <a:ext uri="{FF2B5EF4-FFF2-40B4-BE49-F238E27FC236}">
                <a16:creationId xmlns:a16="http://schemas.microsoft.com/office/drawing/2014/main" xmlns="" id="{962D9C6A-50F4-D34C-AED4-B4CCC458C446}"/>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E18C678C-D6FC-A74D-9901-4F6F8F0A2164}"/>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7D35BD45-0771-BC44-8D9A-31FFBEA61EC5}"/>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5E918FE3-FA25-E442-8B66-4E4028CBD778}"/>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5AB86484-421B-E340-B718-A7FD11BFC5B5}"/>
              </a:ext>
            </a:extLst>
          </p:cNvPr>
          <p:cNvSpPr>
            <a:spLocks noGrp="1"/>
          </p:cNvSpPr>
          <p:nvPr>
            <p:ph type="sldNum" sz="quarter" idx="4"/>
          </p:nvPr>
        </p:nvSpPr>
        <p:spPr/>
        <p:txBody>
          <a:bodyPr/>
          <a:lstStyle/>
          <a:p>
            <a:r>
              <a:rPr lang="en-US"/>
              <a:t>Page </a:t>
            </a:r>
            <a:fld id="{5A9C12DC-491F-9444-86A2-13AC5C62A2FC}" type="slidenum">
              <a:rPr lang="en-US" smtClean="0"/>
              <a:pPr/>
              <a:t>86</a:t>
            </a:fld>
            <a:endParaRPr lang="en-US" dirty="0"/>
          </a:p>
        </p:txBody>
      </p:sp>
      <p:sp>
        <p:nvSpPr>
          <p:cNvPr id="9" name="Footer Placeholder 8">
            <a:extLst>
              <a:ext uri="{FF2B5EF4-FFF2-40B4-BE49-F238E27FC236}">
                <a16:creationId xmlns:a16="http://schemas.microsoft.com/office/drawing/2014/main" xmlns="" id="{D821B296-B7BE-2848-AE77-54B2816540DA}"/>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F18FDF50-5F11-7B45-98C0-F83F1FE6B8BA}"/>
              </a:ext>
            </a:extLst>
          </p:cNvPr>
          <p:cNvSpPr/>
          <p:nvPr/>
        </p:nvSpPr>
        <p:spPr>
          <a:xfrm>
            <a:off x="4802345" y="4525418"/>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1425346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120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1" y="-45410"/>
            <a:ext cx="4653821" cy="2950160"/>
          </a:xfrm>
          <a:prstGeom prst="rect">
            <a:avLst/>
          </a:prstGeom>
          <a:noFill/>
          <a:ln>
            <a:noFill/>
          </a:ln>
        </p:spPr>
      </p:pic>
      <p:sp>
        <p:nvSpPr>
          <p:cNvPr id="4" name="Content Placeholder 3"/>
          <p:cNvSpPr>
            <a:spLocks noGrp="1"/>
          </p:cNvSpPr>
          <p:nvPr>
            <p:ph sz="quarter" idx="11"/>
          </p:nvPr>
        </p:nvSpPr>
        <p:spPr/>
        <p:txBody>
          <a:bodyPr/>
          <a:lstStyle/>
          <a:p>
            <a:r>
              <a:rPr lang="en-US" sz="900" dirty="0"/>
              <a:t>Goals</a:t>
            </a:r>
          </a:p>
          <a:p>
            <a:pPr lvl="2"/>
            <a:r>
              <a:rPr lang="en-US" dirty="0"/>
              <a:t>Monitoring of the new mine’s processes and production infrastructure </a:t>
            </a:r>
          </a:p>
          <a:p>
            <a:r>
              <a:rPr lang="en-US" sz="900" dirty="0"/>
              <a:t>Challenges</a:t>
            </a:r>
          </a:p>
          <a:p>
            <a:pPr lvl="2"/>
            <a:r>
              <a:rPr lang="en-US" dirty="0"/>
              <a:t>Fast track implementation in a massive Greenfield project that</a:t>
            </a:r>
            <a:br>
              <a:rPr lang="en-US" dirty="0"/>
            </a:br>
            <a:r>
              <a:rPr lang="en-US" dirty="0"/>
              <a:t>included nothing less than the creation of a mega iron ore mine</a:t>
            </a:r>
            <a:br>
              <a:rPr lang="en-US" dirty="0"/>
            </a:br>
            <a:r>
              <a:rPr lang="en-US" dirty="0"/>
              <a:t>from the ground up </a:t>
            </a:r>
          </a:p>
          <a:p>
            <a:r>
              <a:rPr lang="en-US" sz="900" dirty="0"/>
              <a:t>Results</a:t>
            </a:r>
          </a:p>
          <a:p>
            <a:pPr lvl="2"/>
            <a:r>
              <a:rPr lang="en-US" dirty="0"/>
              <a:t>The definition and enforcing of standards means that less engineering effort will be involved in the mine’s planned extension phases </a:t>
            </a:r>
          </a:p>
          <a:p>
            <a:pPr lvl="2"/>
            <a:r>
              <a:rPr lang="en-US" dirty="0"/>
              <a:t>Wonderware technology provided a multi-user development environment that allowed engineers to focus on complex applications rather than low-level operations </a:t>
            </a:r>
          </a:p>
          <a:p>
            <a:pPr lvl="2"/>
            <a:endParaRPr lang="en-US" dirty="0"/>
          </a:p>
        </p:txBody>
      </p:sp>
      <p:sp>
        <p:nvSpPr>
          <p:cNvPr id="7" name="Text Placeholder 6"/>
          <p:cNvSpPr>
            <a:spLocks noGrp="1"/>
          </p:cNvSpPr>
          <p:nvPr>
            <p:ph type="body" sz="quarter" idx="15"/>
          </p:nvPr>
        </p:nvSpPr>
        <p:spPr/>
        <p:txBody>
          <a:bodyPr/>
          <a:lstStyle/>
          <a:p>
            <a:r>
              <a:rPr lang="en-US" dirty="0" err="1"/>
              <a:t>Assmang</a:t>
            </a:r>
            <a:r>
              <a:rPr lang="en-US" dirty="0"/>
              <a:t> Limited</a:t>
            </a:r>
            <a:br>
              <a:rPr lang="en-US" dirty="0"/>
            </a:br>
            <a:r>
              <a:rPr lang="en-US" sz="1400" dirty="0">
                <a:solidFill>
                  <a:schemeClr val="accent2"/>
                </a:solidFill>
              </a:rPr>
              <a:t>Johannesburg, South Africa</a:t>
            </a:r>
          </a:p>
        </p:txBody>
      </p:sp>
      <p:sp>
        <p:nvSpPr>
          <p:cNvPr id="8" name="Text Placeholder 7"/>
          <p:cNvSpPr>
            <a:spLocks noGrp="1"/>
          </p:cNvSpPr>
          <p:nvPr>
            <p:ph type="body" sz="quarter" idx="16"/>
          </p:nvPr>
        </p:nvSpPr>
        <p:spPr/>
        <p:txBody>
          <a:bodyPr/>
          <a:lstStyle/>
          <a:p>
            <a:pPr lvl="0"/>
            <a:r>
              <a:rPr lang="en-US" dirty="0"/>
              <a:t>Industry: Metals, Minerals and Mining </a:t>
            </a:r>
          </a:p>
          <a:p>
            <a:r>
              <a:rPr lang="en-US" dirty="0"/>
              <a:t>Products: Process Historian Clients, InTouch HMI, System Platform</a:t>
            </a:r>
          </a:p>
          <a:p>
            <a:pPr lvl="0"/>
            <a:r>
              <a:rPr lang="en-US" b="0" dirty="0">
                <a:solidFill>
                  <a:schemeClr val="tx1">
                    <a:lumMod val="65000"/>
                    <a:lumOff val="35000"/>
                  </a:schemeClr>
                </a:solidFill>
              </a:rPr>
              <a:t>“The standards enforced by Wonderware System Platform are allowing</a:t>
            </a:r>
            <a:br>
              <a:rPr lang="en-US" b="0" dirty="0">
                <a:solidFill>
                  <a:schemeClr val="tx1">
                    <a:lumMod val="65000"/>
                    <a:lumOff val="35000"/>
                  </a:schemeClr>
                </a:solidFill>
              </a:rPr>
            </a:br>
            <a:r>
              <a:rPr lang="en-US" b="0" dirty="0">
                <a:solidFill>
                  <a:schemeClr val="tx1">
                    <a:lumMod val="65000"/>
                    <a:lumOff val="35000"/>
                  </a:schemeClr>
                </a:solidFill>
              </a:rPr>
              <a:t>us to describe plant objects and their behavior to reflect our experience and needs.” </a:t>
            </a:r>
            <a:endParaRPr lang="en-US" dirty="0"/>
          </a:p>
          <a:p>
            <a:pPr lvl="0"/>
            <a:r>
              <a:rPr lang="en-US" dirty="0"/>
              <a:t>Marius Malan, </a:t>
            </a:r>
            <a:r>
              <a:rPr lang="en-US" b="0" dirty="0"/>
              <a:t>Control Systems Supervisor</a:t>
            </a:r>
          </a:p>
          <a:p>
            <a:pPr lvl="0"/>
            <a:endParaRPr lang="en-US" dirty="0"/>
          </a:p>
          <a:p>
            <a:pPr lvl="0"/>
            <a:endParaRPr lang="en-US" dirty="0"/>
          </a:p>
        </p:txBody>
      </p:sp>
      <p:grpSp>
        <p:nvGrpSpPr>
          <p:cNvPr id="11" name="Group 10">
            <a:extLst>
              <a:ext uri="{FF2B5EF4-FFF2-40B4-BE49-F238E27FC236}">
                <a16:creationId xmlns:a16="http://schemas.microsoft.com/office/drawing/2014/main" xmlns="" id="{5E7E6A07-DE9E-DD44-87A3-6ED2196E0AD9}"/>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F7DD3D86-F2B0-2F45-8EA3-18BC2396BCAB}"/>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0069E388-F181-0C42-B52D-CA6B2290F3D1}"/>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55893021-0F24-6E46-AB00-C70C345F6CA8}"/>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DB9F0768-2805-684E-82AE-BEA161E19DB3}"/>
              </a:ext>
            </a:extLst>
          </p:cNvPr>
          <p:cNvSpPr>
            <a:spLocks noGrp="1"/>
          </p:cNvSpPr>
          <p:nvPr>
            <p:ph type="sldNum" sz="quarter" idx="4"/>
          </p:nvPr>
        </p:nvSpPr>
        <p:spPr/>
        <p:txBody>
          <a:bodyPr/>
          <a:lstStyle/>
          <a:p>
            <a:r>
              <a:rPr lang="en-US"/>
              <a:t>Page </a:t>
            </a:r>
            <a:fld id="{5A9C12DC-491F-9444-86A2-13AC5C62A2FC}" type="slidenum">
              <a:rPr lang="en-US" smtClean="0"/>
              <a:pPr/>
              <a:t>87</a:t>
            </a:fld>
            <a:endParaRPr lang="en-US" dirty="0"/>
          </a:p>
        </p:txBody>
      </p:sp>
      <p:sp>
        <p:nvSpPr>
          <p:cNvPr id="10" name="Footer Placeholder 9">
            <a:extLst>
              <a:ext uri="{FF2B5EF4-FFF2-40B4-BE49-F238E27FC236}">
                <a16:creationId xmlns:a16="http://schemas.microsoft.com/office/drawing/2014/main" xmlns="" id="{71B728C2-033C-844D-8F85-F44DFEDAA675}"/>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973F5ADA-848A-E84C-A428-21382EAAEB18}"/>
              </a:ext>
            </a:extLst>
          </p:cNvPr>
          <p:cNvSpPr/>
          <p:nvPr/>
        </p:nvSpPr>
        <p:spPr>
          <a:xfrm>
            <a:off x="4802345" y="4481918"/>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9747603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9717" y="0"/>
            <a:ext cx="4532970" cy="2896568"/>
          </a:xfrm>
          <a:prstGeom prst="rect">
            <a:avLst/>
          </a:prstGeom>
        </p:spPr>
      </p:pic>
      <p:sp>
        <p:nvSpPr>
          <p:cNvPr id="4" name="Content Placeholder 3"/>
          <p:cNvSpPr>
            <a:spLocks noGrp="1"/>
          </p:cNvSpPr>
          <p:nvPr>
            <p:ph sz="quarter" idx="11"/>
          </p:nvPr>
        </p:nvSpPr>
        <p:spPr/>
        <p:txBody>
          <a:bodyPr/>
          <a:lstStyle/>
          <a:p>
            <a:r>
              <a:rPr lang="en-US" sz="900" dirty="0"/>
              <a:t>Goals</a:t>
            </a:r>
          </a:p>
          <a:p>
            <a:pPr lvl="2">
              <a:lnSpc>
                <a:spcPct val="100000"/>
              </a:lnSpc>
            </a:pPr>
            <a:r>
              <a:rPr lang="en-US" dirty="0"/>
              <a:t>Modernize the production control system in the rolling and steel plants, both obsolete and unable to make future expansions</a:t>
            </a:r>
          </a:p>
          <a:p>
            <a:r>
              <a:rPr lang="en-US" sz="900" dirty="0"/>
              <a:t>Challenges</a:t>
            </a:r>
          </a:p>
          <a:p>
            <a:pPr lvl="2">
              <a:lnSpc>
                <a:spcPct val="100000"/>
              </a:lnSpc>
            </a:pPr>
            <a:r>
              <a:rPr lang="en-US" dirty="0"/>
              <a:t>The implementation had to be fast and completely operational right from its launch as the technological infrastructure in use was showing clear signs of exhaustion putting the whole production line at risk;</a:t>
            </a:r>
          </a:p>
          <a:p>
            <a:pPr lvl="2">
              <a:lnSpc>
                <a:spcPct val="100000"/>
              </a:lnSpc>
            </a:pPr>
            <a:r>
              <a:rPr lang="en-US" dirty="0"/>
              <a:t>Communications between a large range of heterogenic systems installed over the years had to be guaranteed;</a:t>
            </a:r>
          </a:p>
          <a:p>
            <a:pPr lvl="2">
              <a:lnSpc>
                <a:spcPct val="100000"/>
              </a:lnSpc>
            </a:pPr>
            <a:r>
              <a:rPr lang="en-US" dirty="0"/>
              <a:t>Despite each factory- steel and rolling- working with independent hardware, a common solution to control both was being sought</a:t>
            </a:r>
          </a:p>
          <a:p>
            <a:r>
              <a:rPr lang="en-US" sz="900" dirty="0"/>
              <a:t>Results</a:t>
            </a:r>
          </a:p>
          <a:p>
            <a:pPr lvl="2">
              <a:lnSpc>
                <a:spcPct val="100000"/>
              </a:lnSpc>
            </a:pPr>
            <a:r>
              <a:rPr lang="en-US" dirty="0"/>
              <a:t>Achieved a robust system connecting multiple non-standard PLCs gaining total visibility into the production process;</a:t>
            </a:r>
          </a:p>
          <a:p>
            <a:pPr lvl="2">
              <a:lnSpc>
                <a:spcPct val="100000"/>
              </a:lnSpc>
            </a:pPr>
            <a:r>
              <a:rPr lang="en-US" dirty="0"/>
              <a:t>The new technological architecture is capable of managing timing, down-time and consumption data offering more reliable information</a:t>
            </a:r>
            <a:br>
              <a:rPr lang="en-US" dirty="0"/>
            </a:br>
            <a:r>
              <a:rPr lang="en-US" dirty="0"/>
              <a:t>as regards true </a:t>
            </a:r>
            <a:r>
              <a:rPr lang="en-US" dirty="0" err="1"/>
              <a:t>nal</a:t>
            </a:r>
            <a:r>
              <a:rPr lang="en-US" dirty="0"/>
              <a:t> product costs;</a:t>
            </a:r>
          </a:p>
          <a:p>
            <a:pPr lvl="2">
              <a:lnSpc>
                <a:spcPct val="100000"/>
              </a:lnSpc>
            </a:pPr>
            <a:r>
              <a:rPr lang="en-US" dirty="0"/>
              <a:t>A more urgent connection with the ERP putting real-time production data into context with the de </a:t>
            </a:r>
            <a:r>
              <a:rPr lang="en-US" dirty="0" err="1"/>
              <a:t>ned</a:t>
            </a:r>
            <a:r>
              <a:rPr lang="en-US" dirty="0"/>
              <a:t> KPIs ensuring complete efficiency</a:t>
            </a:r>
            <a:br>
              <a:rPr lang="en-US" dirty="0"/>
            </a:br>
            <a:r>
              <a:rPr lang="en-US" dirty="0"/>
              <a:t>in the installation</a:t>
            </a:r>
          </a:p>
          <a:p>
            <a:pPr lvl="2">
              <a:lnSpc>
                <a:spcPct val="100000"/>
              </a:lnSpc>
            </a:pPr>
            <a:endParaRPr lang="en-US" dirty="0"/>
          </a:p>
        </p:txBody>
      </p:sp>
      <p:sp>
        <p:nvSpPr>
          <p:cNvPr id="7" name="Text Placeholder 6"/>
          <p:cNvSpPr>
            <a:spLocks noGrp="1"/>
          </p:cNvSpPr>
          <p:nvPr>
            <p:ph type="body" sz="quarter" idx="15"/>
          </p:nvPr>
        </p:nvSpPr>
        <p:spPr/>
        <p:txBody>
          <a:bodyPr/>
          <a:lstStyle/>
          <a:p>
            <a:r>
              <a:rPr lang="en-US" dirty="0"/>
              <a:t>Celsa Group</a:t>
            </a:r>
          </a:p>
          <a:p>
            <a:r>
              <a:rPr lang="en-US" sz="1400" dirty="0">
                <a:solidFill>
                  <a:schemeClr val="accent2"/>
                </a:solidFill>
              </a:rPr>
              <a:t>Spain</a:t>
            </a:r>
          </a:p>
        </p:txBody>
      </p:sp>
      <p:sp>
        <p:nvSpPr>
          <p:cNvPr id="8" name="Text Placeholder 7"/>
          <p:cNvSpPr>
            <a:spLocks noGrp="1"/>
          </p:cNvSpPr>
          <p:nvPr>
            <p:ph type="body" sz="quarter" idx="16"/>
          </p:nvPr>
        </p:nvSpPr>
        <p:spPr/>
        <p:txBody>
          <a:bodyPr/>
          <a:lstStyle/>
          <a:p>
            <a:pPr lvl="0"/>
            <a:r>
              <a:rPr lang="en-US" dirty="0"/>
              <a:t>Industry: Metals, Minerals and Mining </a:t>
            </a:r>
          </a:p>
          <a:p>
            <a:r>
              <a:rPr lang="en-US" dirty="0"/>
              <a:t>Products: System Platform, Process Historian Client</a:t>
            </a:r>
          </a:p>
          <a:p>
            <a:r>
              <a:rPr lang="en-US" b="0" dirty="0">
                <a:solidFill>
                  <a:schemeClr val="tx1">
                    <a:lumMod val="65000"/>
                    <a:lumOff val="35000"/>
                  </a:schemeClr>
                </a:solidFill>
              </a:rPr>
              <a:t>“The expectations we had when we started the project have been greatly exceeded by the tremendous results obtained: </a:t>
            </a:r>
            <a:r>
              <a:rPr lang="en-US" b="0" dirty="0" err="1">
                <a:solidFill>
                  <a:schemeClr val="tx1">
                    <a:lumMod val="65000"/>
                    <a:lumOff val="35000"/>
                  </a:schemeClr>
                </a:solidFill>
              </a:rPr>
              <a:t>Nervacero</a:t>
            </a:r>
            <a:r>
              <a:rPr lang="en-US" b="0" dirty="0">
                <a:solidFill>
                  <a:schemeClr val="tx1">
                    <a:lumMod val="65000"/>
                    <a:lumOff val="35000"/>
                  </a:schemeClr>
                </a:solidFill>
              </a:rPr>
              <a:t> now boasts a flexible system and more dynamic visualization thanks to Wonderware technology”</a:t>
            </a:r>
          </a:p>
          <a:p>
            <a:r>
              <a:rPr lang="en-US" dirty="0"/>
              <a:t>John Powles, </a:t>
            </a:r>
            <a:r>
              <a:rPr lang="en-US" b="0" dirty="0"/>
              <a:t>Utilities &amp; EMS Manager, Special Metals Wiggin</a:t>
            </a:r>
            <a:endParaRPr lang="en-US" dirty="0"/>
          </a:p>
          <a:p>
            <a:endParaRPr lang="en-US" dirty="0"/>
          </a:p>
        </p:txBody>
      </p:sp>
      <p:grpSp>
        <p:nvGrpSpPr>
          <p:cNvPr id="10" name="Group 9">
            <a:extLst>
              <a:ext uri="{FF2B5EF4-FFF2-40B4-BE49-F238E27FC236}">
                <a16:creationId xmlns:a16="http://schemas.microsoft.com/office/drawing/2014/main" xmlns="" id="{6575DB7F-BF54-0D47-B114-58B4D0F659C3}"/>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F59B015C-A1A3-774F-A610-3B15700B8F73}"/>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D87E7270-ED1F-B848-92B9-A0A2AB6D0C7B}"/>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393F8DCD-F9AC-F94B-92AA-1C5A42C55D16}"/>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FCDD4E27-BC38-224E-8A40-0ECF916A1716}"/>
              </a:ext>
            </a:extLst>
          </p:cNvPr>
          <p:cNvSpPr>
            <a:spLocks noGrp="1"/>
          </p:cNvSpPr>
          <p:nvPr>
            <p:ph type="sldNum" sz="quarter" idx="4"/>
          </p:nvPr>
        </p:nvSpPr>
        <p:spPr/>
        <p:txBody>
          <a:bodyPr/>
          <a:lstStyle/>
          <a:p>
            <a:r>
              <a:rPr lang="en-US"/>
              <a:t>Page </a:t>
            </a:r>
            <a:fld id="{5A9C12DC-491F-9444-86A2-13AC5C62A2FC}" type="slidenum">
              <a:rPr lang="en-US" smtClean="0"/>
              <a:pPr/>
              <a:t>88</a:t>
            </a:fld>
            <a:endParaRPr lang="en-US" dirty="0"/>
          </a:p>
        </p:txBody>
      </p:sp>
      <p:sp>
        <p:nvSpPr>
          <p:cNvPr id="14" name="Footer Placeholder 13">
            <a:extLst>
              <a:ext uri="{FF2B5EF4-FFF2-40B4-BE49-F238E27FC236}">
                <a16:creationId xmlns:a16="http://schemas.microsoft.com/office/drawing/2014/main" xmlns="" id="{DEA0CC2B-0223-4A4B-94A3-9BE0E87F9475}"/>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731ABFBE-0662-EF4A-9F36-834271073334}"/>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4166212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1306"/>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619527" y="0"/>
            <a:ext cx="4559397" cy="2896568"/>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Provide real-time production and performance information</a:t>
            </a:r>
          </a:p>
          <a:p>
            <a:pPr lvl="2"/>
            <a:r>
              <a:rPr lang="en-US" dirty="0"/>
              <a:t>Facilitate the more effective use of plant information More refined </a:t>
            </a:r>
            <a:br>
              <a:rPr lang="en-US" dirty="0"/>
            </a:br>
            <a:r>
              <a:rPr lang="en-US" dirty="0"/>
              <a:t>performance indicators</a:t>
            </a:r>
          </a:p>
          <a:p>
            <a:pPr lvl="2"/>
            <a:r>
              <a:rPr lang="en-US" dirty="0"/>
              <a:t>Better optimization of plant operations Improved allocation of resources </a:t>
            </a:r>
            <a:br>
              <a:rPr lang="en-US" dirty="0"/>
            </a:br>
            <a:r>
              <a:rPr lang="en-US" dirty="0"/>
              <a:t>at the Plant</a:t>
            </a:r>
          </a:p>
          <a:p>
            <a:r>
              <a:rPr lang="en-US" sz="900" dirty="0"/>
              <a:t>Challenges </a:t>
            </a:r>
          </a:p>
          <a:p>
            <a:pPr lvl="2"/>
            <a:r>
              <a:rPr lang="en-US" dirty="0"/>
              <a:t>Six-month project deadline </a:t>
            </a:r>
          </a:p>
          <a:p>
            <a:pPr lvl="2"/>
            <a:r>
              <a:rPr lang="en-US" dirty="0"/>
              <a:t>Tight budget</a:t>
            </a:r>
          </a:p>
          <a:p>
            <a:pPr lvl="2"/>
            <a:r>
              <a:rPr lang="en-US" dirty="0"/>
              <a:t>Modifying the existing IT infrastructure </a:t>
            </a:r>
          </a:p>
          <a:p>
            <a:r>
              <a:rPr lang="en-US" sz="900" dirty="0"/>
              <a:t>Results </a:t>
            </a:r>
          </a:p>
          <a:p>
            <a:pPr lvl="2"/>
            <a:r>
              <a:rPr lang="en-US" dirty="0"/>
              <a:t>ISA-95 standardized data structure </a:t>
            </a:r>
          </a:p>
          <a:p>
            <a:pPr lvl="2"/>
            <a:r>
              <a:rPr lang="en-US" dirty="0"/>
              <a:t>Continuous availability of accurate, real-time reports</a:t>
            </a:r>
          </a:p>
          <a:p>
            <a:pPr lvl="2"/>
            <a:r>
              <a:rPr lang="en-US" dirty="0"/>
              <a:t>Reduced manual capture of information</a:t>
            </a:r>
          </a:p>
          <a:p>
            <a:pPr lvl="2"/>
            <a:r>
              <a:rPr lang="en-US" dirty="0"/>
              <a:t>Historical data is now available</a:t>
            </a:r>
          </a:p>
          <a:p>
            <a:pPr lvl="2"/>
            <a:r>
              <a:rPr lang="en-US" dirty="0"/>
              <a:t>Central repository for all plant-related information</a:t>
            </a:r>
          </a:p>
          <a:p>
            <a:pPr lvl="2"/>
            <a:endParaRPr lang="en-US" dirty="0"/>
          </a:p>
        </p:txBody>
      </p:sp>
      <p:sp>
        <p:nvSpPr>
          <p:cNvPr id="7" name="Text Placeholder 6"/>
          <p:cNvSpPr>
            <a:spLocks noGrp="1"/>
          </p:cNvSpPr>
          <p:nvPr>
            <p:ph type="body" sz="quarter" idx="15"/>
          </p:nvPr>
        </p:nvSpPr>
        <p:spPr/>
        <p:txBody>
          <a:bodyPr/>
          <a:lstStyle/>
          <a:p>
            <a:r>
              <a:rPr lang="en-US" sz="1800" dirty="0"/>
              <a:t>Debswana Diamond Mining Co. Ltd.  </a:t>
            </a:r>
            <a:r>
              <a:rPr lang="en-US" dirty="0"/>
              <a:t/>
            </a:r>
            <a:br>
              <a:rPr lang="en-US" dirty="0"/>
            </a:br>
            <a:r>
              <a:rPr lang="en-US" sz="1400" dirty="0" err="1">
                <a:solidFill>
                  <a:schemeClr val="accent2"/>
                </a:solidFill>
              </a:rPr>
              <a:t>Orapa</a:t>
            </a:r>
            <a:r>
              <a:rPr lang="en-US" sz="1400" dirty="0">
                <a:solidFill>
                  <a:schemeClr val="accent2"/>
                </a:solidFill>
              </a:rPr>
              <a:t> and </a:t>
            </a:r>
            <a:r>
              <a:rPr lang="en-US" sz="1400" dirty="0" err="1">
                <a:solidFill>
                  <a:schemeClr val="accent2"/>
                </a:solidFill>
              </a:rPr>
              <a:t>Jwaneng</a:t>
            </a:r>
            <a:r>
              <a:rPr lang="en-US" sz="1400" dirty="0">
                <a:solidFill>
                  <a:schemeClr val="accent2"/>
                </a:solidFill>
              </a:rPr>
              <a:t>, Botswana</a:t>
            </a:r>
          </a:p>
          <a:p>
            <a:endParaRPr lang="en-US" dirty="0"/>
          </a:p>
        </p:txBody>
      </p:sp>
      <p:sp>
        <p:nvSpPr>
          <p:cNvPr id="8" name="Text Placeholder 7"/>
          <p:cNvSpPr>
            <a:spLocks noGrp="1"/>
          </p:cNvSpPr>
          <p:nvPr>
            <p:ph type="body" sz="quarter" idx="16"/>
          </p:nvPr>
        </p:nvSpPr>
        <p:spPr/>
        <p:txBody>
          <a:bodyPr/>
          <a:lstStyle/>
          <a:p>
            <a:pPr lvl="0"/>
            <a:r>
              <a:rPr lang="en-US" dirty="0"/>
              <a:t>Industry: Metals, Minerals and Mining </a:t>
            </a:r>
          </a:p>
          <a:p>
            <a:r>
              <a:rPr lang="en-US" dirty="0"/>
              <a:t>Products: System Platform, Process Historian Client, Process Historian</a:t>
            </a:r>
          </a:p>
          <a:p>
            <a:r>
              <a:rPr lang="en-US" b="0" dirty="0">
                <a:solidFill>
                  <a:schemeClr val="tx1">
                    <a:lumMod val="65000"/>
                    <a:lumOff val="35000"/>
                  </a:schemeClr>
                </a:solidFill>
              </a:rPr>
              <a:t>“In my view, one of the most compelling aspects of the Plant No.1 project has been moving from manual capturing to automated data retrieval. This not only greatly reduces errors but also speeds up the delivery of accurate information. Now I no longer have to worry about ‘death by spreadsheet’. ” </a:t>
            </a:r>
            <a:endParaRPr lang="en-US" dirty="0"/>
          </a:p>
          <a:p>
            <a:pPr lvl="0"/>
            <a:r>
              <a:rPr lang="en-US" dirty="0" err="1"/>
              <a:t>Zwikamu</a:t>
            </a:r>
            <a:r>
              <a:rPr lang="en-US" dirty="0"/>
              <a:t> </a:t>
            </a:r>
            <a:r>
              <a:rPr lang="en-US" dirty="0" err="1"/>
              <a:t>Dubani</a:t>
            </a:r>
            <a:r>
              <a:rPr lang="en-US" dirty="0"/>
              <a:t>, </a:t>
            </a:r>
            <a:r>
              <a:rPr lang="en-US" b="0" dirty="0"/>
              <a:t>IT Analyst, Debswana</a:t>
            </a:r>
            <a:endParaRPr lang="en-US" dirty="0"/>
          </a:p>
          <a:p>
            <a:pPr lvl="0"/>
            <a:r>
              <a:rPr lang="en-US" dirty="0"/>
              <a:t> </a:t>
            </a:r>
          </a:p>
        </p:txBody>
      </p:sp>
      <p:grpSp>
        <p:nvGrpSpPr>
          <p:cNvPr id="11" name="Group 10">
            <a:extLst>
              <a:ext uri="{FF2B5EF4-FFF2-40B4-BE49-F238E27FC236}">
                <a16:creationId xmlns:a16="http://schemas.microsoft.com/office/drawing/2014/main" xmlns="" id="{72A20ED1-F243-DF46-A990-E4B5E84DE1DF}"/>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30732D91-DB4F-2B49-83AA-732C305A9B95}"/>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9F48277B-C07C-4A48-9EFB-220B9B3F979A}"/>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BC7C1A9E-C58B-294D-A055-F34B07D26388}"/>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BCDD863B-C3C0-7642-AF08-78689B0F82A6}"/>
              </a:ext>
            </a:extLst>
          </p:cNvPr>
          <p:cNvSpPr>
            <a:spLocks noGrp="1"/>
          </p:cNvSpPr>
          <p:nvPr>
            <p:ph type="sldNum" sz="quarter" idx="4"/>
          </p:nvPr>
        </p:nvSpPr>
        <p:spPr/>
        <p:txBody>
          <a:bodyPr/>
          <a:lstStyle/>
          <a:p>
            <a:r>
              <a:rPr lang="en-US"/>
              <a:t>Page </a:t>
            </a:r>
            <a:fld id="{5A9C12DC-491F-9444-86A2-13AC5C62A2FC}" type="slidenum">
              <a:rPr lang="en-US" smtClean="0"/>
              <a:pPr/>
              <a:t>89</a:t>
            </a:fld>
            <a:endParaRPr lang="en-US" dirty="0"/>
          </a:p>
        </p:txBody>
      </p:sp>
      <p:sp>
        <p:nvSpPr>
          <p:cNvPr id="9" name="Footer Placeholder 8">
            <a:extLst>
              <a:ext uri="{FF2B5EF4-FFF2-40B4-BE49-F238E27FC236}">
                <a16:creationId xmlns:a16="http://schemas.microsoft.com/office/drawing/2014/main" xmlns="" id="{35366841-BEFB-0540-B967-48AB878340A3}"/>
              </a:ext>
            </a:extLst>
          </p:cNvPr>
          <p:cNvSpPr>
            <a:spLocks noGrp="1"/>
          </p:cNvSpPr>
          <p:nvPr>
            <p:ph type="ftr" sz="quarter" idx="18"/>
          </p:nvPr>
        </p:nvSpPr>
        <p:spPr>
          <a:xfrm>
            <a:off x="378000" y="4914000"/>
            <a:ext cx="2547334" cy="97615"/>
          </a:xfrm>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7E80E7C0-7605-0A42-92FA-F54F5683A257}"/>
              </a:ext>
            </a:extLst>
          </p:cNvPr>
          <p:cNvSpPr/>
          <p:nvPr/>
        </p:nvSpPr>
        <p:spPr>
          <a:xfrm>
            <a:off x="4802345" y="46724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941664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17"/>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4613267" y="0"/>
            <a:ext cx="4577721" cy="2904782"/>
          </a:xfrm>
          <a:prstGeom prst="rect">
            <a:avLst/>
          </a:prstGeom>
          <a:noFill/>
          <a:ln>
            <a:noFill/>
          </a:ln>
        </p:spPr>
      </p:pic>
      <p:sp>
        <p:nvSpPr>
          <p:cNvPr id="3" name="Content Placeholder 2"/>
          <p:cNvSpPr>
            <a:spLocks noGrp="1"/>
          </p:cNvSpPr>
          <p:nvPr>
            <p:ph sz="quarter" idx="11"/>
          </p:nvPr>
        </p:nvSpPr>
        <p:spPr/>
        <p:txBody>
          <a:bodyPr/>
          <a:lstStyle/>
          <a:p>
            <a:r>
              <a:rPr lang="en-US" sz="900" dirty="0"/>
              <a:t>Goals </a:t>
            </a:r>
          </a:p>
          <a:p>
            <a:pPr lvl="2"/>
            <a:r>
              <a:rPr lang="en-US" dirty="0"/>
              <a:t>Preservation of normally high availability</a:t>
            </a:r>
          </a:p>
          <a:p>
            <a:pPr lvl="2"/>
            <a:r>
              <a:rPr lang="en-US" dirty="0"/>
              <a:t>Expansion of Manufacturing Execution System functionalities in interaction with Microsoft Dynamics NAV (ERP software)</a:t>
            </a:r>
          </a:p>
          <a:p>
            <a:pPr lvl="2"/>
            <a:r>
              <a:rPr lang="en-US" dirty="0"/>
              <a:t>Optimization of the visualization system</a:t>
            </a:r>
          </a:p>
          <a:p>
            <a:pPr lvl="2"/>
            <a:r>
              <a:rPr lang="en-US" dirty="0"/>
              <a:t>New software architecture, consisting of individual Manufacturing Execution System, batch and HMI/SCADA functions</a:t>
            </a:r>
          </a:p>
          <a:p>
            <a:r>
              <a:rPr lang="en-US" sz="900" dirty="0"/>
              <a:t>Challenges </a:t>
            </a:r>
          </a:p>
          <a:p>
            <a:pPr lvl="2"/>
            <a:r>
              <a:rPr lang="en-US" dirty="0"/>
              <a:t>System modernization (network and PC components)</a:t>
            </a:r>
          </a:p>
          <a:p>
            <a:pPr lvl="2"/>
            <a:r>
              <a:rPr lang="en-US" dirty="0"/>
              <a:t>Fault-free system transition with no impact on production</a:t>
            </a:r>
          </a:p>
          <a:p>
            <a:pPr lvl="2"/>
            <a:r>
              <a:rPr lang="en-US" dirty="0"/>
              <a:t>Higher flexibility in recipe production</a:t>
            </a:r>
          </a:p>
          <a:p>
            <a:pPr lvl="2"/>
            <a:r>
              <a:rPr lang="en-US" dirty="0"/>
              <a:t>Replacement of existing visualization through a full-featured HMI client</a:t>
            </a:r>
          </a:p>
          <a:p>
            <a:r>
              <a:rPr lang="en-US" sz="900" dirty="0"/>
              <a:t>Results </a:t>
            </a:r>
          </a:p>
          <a:p>
            <a:pPr lvl="2"/>
            <a:r>
              <a:rPr lang="en-US" dirty="0"/>
              <a:t>Fault-free transition to a new batching and recipe management system that involves the manufacture of 500 different products</a:t>
            </a:r>
          </a:p>
          <a:p>
            <a:pPr lvl="2"/>
            <a:r>
              <a:rPr lang="en-US" dirty="0"/>
              <a:t>Largely improved visibility through enterprise-wide MES </a:t>
            </a:r>
          </a:p>
          <a:p>
            <a:endParaRPr lang="en-US" dirty="0"/>
          </a:p>
          <a:p>
            <a:endParaRPr lang="en-US" dirty="0"/>
          </a:p>
        </p:txBody>
      </p:sp>
      <p:sp>
        <p:nvSpPr>
          <p:cNvPr id="7" name="Text Placeholder 6"/>
          <p:cNvSpPr>
            <a:spLocks noGrp="1"/>
          </p:cNvSpPr>
          <p:nvPr>
            <p:ph type="body" sz="quarter" idx="15"/>
          </p:nvPr>
        </p:nvSpPr>
        <p:spPr/>
        <p:txBody>
          <a:bodyPr/>
          <a:lstStyle/>
          <a:p>
            <a:r>
              <a:rPr lang="en-US" dirty="0"/>
              <a:t>BÜFA </a:t>
            </a:r>
            <a:r>
              <a:rPr lang="en-US" dirty="0" err="1"/>
              <a:t>Reinigungssysteme</a:t>
            </a:r>
            <a:r>
              <a:rPr lang="en-US" dirty="0"/>
              <a:t> GmbH Co. Ltd. </a:t>
            </a:r>
            <a:r>
              <a:rPr lang="en-US" sz="1800" dirty="0" err="1">
                <a:solidFill>
                  <a:schemeClr val="accent2"/>
                </a:solidFill>
              </a:rPr>
              <a:t>Oldenberg</a:t>
            </a:r>
            <a:r>
              <a:rPr lang="en-US" sz="1800" dirty="0">
                <a:solidFill>
                  <a:schemeClr val="accent2"/>
                </a:solidFill>
              </a:rPr>
              <a:t>, Germany</a:t>
            </a:r>
          </a:p>
        </p:txBody>
      </p:sp>
      <p:sp>
        <p:nvSpPr>
          <p:cNvPr id="8" name="Text Placeholder 7"/>
          <p:cNvSpPr>
            <a:spLocks noGrp="1"/>
          </p:cNvSpPr>
          <p:nvPr>
            <p:ph type="body" sz="quarter" idx="16"/>
          </p:nvPr>
        </p:nvSpPr>
        <p:spPr>
          <a:xfrm>
            <a:off x="4611224" y="2896568"/>
            <a:ext cx="4532776" cy="2246932"/>
          </a:xfrm>
        </p:spPr>
        <p:txBody>
          <a:bodyPr/>
          <a:lstStyle/>
          <a:p>
            <a:r>
              <a:rPr lang="en-US" dirty="0"/>
              <a:t>Industry: Chemicals</a:t>
            </a:r>
          </a:p>
          <a:p>
            <a:r>
              <a:rPr lang="en-US" dirty="0"/>
              <a:t>Products: Batch Management, InTouch HMI  (Standard Edition),</a:t>
            </a:r>
            <a:br>
              <a:rPr lang="en-US" dirty="0"/>
            </a:br>
            <a:r>
              <a:rPr lang="en-US" dirty="0"/>
              <a:t>Device Integration Server</a:t>
            </a:r>
          </a:p>
          <a:p>
            <a:r>
              <a:rPr lang="en-US" b="0" dirty="0">
                <a:solidFill>
                  <a:schemeClr val="tx1">
                    <a:lumMod val="65000"/>
                    <a:lumOff val="35000"/>
                  </a:schemeClr>
                </a:solidFill>
              </a:rPr>
              <a:t>“We transitioned smoothly to the new system based on a proven and successful solution for the modernization and expansion of our recipe management.”</a:t>
            </a:r>
          </a:p>
          <a:p>
            <a:r>
              <a:rPr lang="en-US" dirty="0" err="1"/>
              <a:t>Jörn</a:t>
            </a:r>
            <a:r>
              <a:rPr lang="en-US" dirty="0"/>
              <a:t> von </a:t>
            </a:r>
            <a:r>
              <a:rPr lang="en-US" dirty="0" err="1"/>
              <a:t>Wieding</a:t>
            </a:r>
            <a:r>
              <a:rPr lang="en-US" dirty="0"/>
              <a:t>, </a:t>
            </a:r>
            <a:r>
              <a:rPr lang="en-US" b="0" dirty="0"/>
              <a:t>CEO of BÜFA</a:t>
            </a:r>
            <a:endParaRPr lang="en-US" dirty="0"/>
          </a:p>
          <a:p>
            <a:endParaRPr lang="en-US" dirty="0"/>
          </a:p>
          <a:p>
            <a:endParaRPr lang="en-US" dirty="0"/>
          </a:p>
        </p:txBody>
      </p:sp>
      <p:grpSp>
        <p:nvGrpSpPr>
          <p:cNvPr id="11" name="Group 10">
            <a:extLst>
              <a:ext uri="{FF2B5EF4-FFF2-40B4-BE49-F238E27FC236}">
                <a16:creationId xmlns:a16="http://schemas.microsoft.com/office/drawing/2014/main" xmlns="" id="{BA27D691-67F1-1B45-95B4-48F1F5BE9F27}"/>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E6C4BF85-3BBF-D247-A54D-1E5CDB94B83E}"/>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43FDB136-391E-8548-8EE3-E0C0B6F0B577}"/>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D5F3EA3C-E485-D745-9A43-1C98154A5915}"/>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4" name="Slide Number Placeholder 3">
            <a:extLst>
              <a:ext uri="{FF2B5EF4-FFF2-40B4-BE49-F238E27FC236}">
                <a16:creationId xmlns:a16="http://schemas.microsoft.com/office/drawing/2014/main" xmlns="" id="{F1971B7D-B3FD-DB41-B569-C31D6EDDA29C}"/>
              </a:ext>
            </a:extLst>
          </p:cNvPr>
          <p:cNvSpPr>
            <a:spLocks noGrp="1"/>
          </p:cNvSpPr>
          <p:nvPr>
            <p:ph type="sldNum" sz="quarter" idx="4"/>
          </p:nvPr>
        </p:nvSpPr>
        <p:spPr/>
        <p:txBody>
          <a:bodyPr/>
          <a:lstStyle/>
          <a:p>
            <a:r>
              <a:rPr lang="en-US"/>
              <a:t>Page </a:t>
            </a:r>
            <a:fld id="{5A9C12DC-491F-9444-86A2-13AC5C62A2FC}" type="slidenum">
              <a:rPr lang="en-US" smtClean="0"/>
              <a:pPr/>
              <a:t>9</a:t>
            </a:fld>
            <a:endParaRPr lang="en-US" dirty="0"/>
          </a:p>
        </p:txBody>
      </p:sp>
      <p:sp>
        <p:nvSpPr>
          <p:cNvPr id="15" name="Footer Placeholder 14">
            <a:extLst>
              <a:ext uri="{FF2B5EF4-FFF2-40B4-BE49-F238E27FC236}">
                <a16:creationId xmlns:a16="http://schemas.microsoft.com/office/drawing/2014/main" xmlns="" id="{C40E6B0C-1FA0-1642-8EEC-925894D47A7F}"/>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extLst>
              <a:ext uri="{FF2B5EF4-FFF2-40B4-BE49-F238E27FC236}">
                <a16:creationId xmlns:a16="http://schemas.microsoft.com/office/drawing/2014/main" xmlns="" id="{80E0386A-A6FF-F544-BA24-597FBEDD81D8}"/>
              </a:ext>
            </a:extLst>
          </p:cNvPr>
          <p:cNvSpPr/>
          <p:nvPr/>
        </p:nvSpPr>
        <p:spPr>
          <a:xfrm>
            <a:off x="4802345" y="4665324"/>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1824232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8944" y="0"/>
            <a:ext cx="4542635" cy="2896568"/>
          </a:xfrm>
          <a:prstGeom prst="rect">
            <a:avLst/>
          </a:prstGeom>
        </p:spPr>
      </p:pic>
      <p:sp>
        <p:nvSpPr>
          <p:cNvPr id="4" name="Content Placeholder 3"/>
          <p:cNvSpPr>
            <a:spLocks noGrp="1"/>
          </p:cNvSpPr>
          <p:nvPr>
            <p:ph sz="quarter" idx="11"/>
          </p:nvPr>
        </p:nvSpPr>
        <p:spPr>
          <a:xfrm>
            <a:off x="252413" y="1006357"/>
            <a:ext cx="4231664" cy="3418927"/>
          </a:xfrm>
        </p:spPr>
        <p:txBody>
          <a:bodyPr/>
          <a:lstStyle/>
          <a:p>
            <a:pPr>
              <a:lnSpc>
                <a:spcPts val="1300"/>
              </a:lnSpc>
              <a:spcAft>
                <a:spcPts val="300"/>
              </a:spcAft>
            </a:pPr>
            <a:r>
              <a:rPr lang="en-US" sz="900" dirty="0"/>
              <a:t>Goals</a:t>
            </a:r>
          </a:p>
          <a:p>
            <a:pPr lvl="2">
              <a:lnSpc>
                <a:spcPts val="1300"/>
              </a:lnSpc>
              <a:spcAft>
                <a:spcPts val="300"/>
              </a:spcAft>
            </a:pPr>
            <a:r>
              <a:rPr lang="en-US" dirty="0"/>
              <a:t>Reduction of energy costs through the accurate management of peak loads to prevent expensive consumption peaks effectively</a:t>
            </a:r>
          </a:p>
          <a:p>
            <a:pPr lvl="2">
              <a:lnSpc>
                <a:spcPts val="1300"/>
              </a:lnSpc>
              <a:spcAft>
                <a:spcPts val="300"/>
              </a:spcAft>
            </a:pPr>
            <a:r>
              <a:rPr lang="en-US" dirty="0"/>
              <a:t>Counter measures by optionally switching off users and/or switching </a:t>
            </a:r>
            <a:br>
              <a:rPr lang="en-US" dirty="0"/>
            </a:br>
            <a:r>
              <a:rPr lang="en-US" dirty="0"/>
              <a:t>on power generators</a:t>
            </a:r>
          </a:p>
          <a:p>
            <a:pPr lvl="2">
              <a:lnSpc>
                <a:spcPts val="1300"/>
              </a:lnSpc>
              <a:spcAft>
                <a:spcPts val="300"/>
              </a:spcAft>
            </a:pPr>
            <a:r>
              <a:rPr lang="en-US" dirty="0"/>
              <a:t>Unified visualization of existing building automation/control systems</a:t>
            </a:r>
          </a:p>
          <a:p>
            <a:pPr>
              <a:lnSpc>
                <a:spcPts val="1300"/>
              </a:lnSpc>
              <a:spcAft>
                <a:spcPts val="300"/>
              </a:spcAft>
            </a:pPr>
            <a:r>
              <a:rPr lang="en-US" sz="900" dirty="0"/>
              <a:t> Challenges</a:t>
            </a:r>
          </a:p>
          <a:p>
            <a:pPr lvl="2">
              <a:lnSpc>
                <a:spcPts val="1300"/>
              </a:lnSpc>
              <a:spcAft>
                <a:spcPts val="300"/>
              </a:spcAft>
            </a:pPr>
            <a:r>
              <a:rPr lang="en-US" dirty="0"/>
              <a:t>High availability</a:t>
            </a:r>
          </a:p>
          <a:p>
            <a:pPr lvl="2">
              <a:lnSpc>
                <a:spcPts val="1300"/>
              </a:lnSpc>
              <a:spcAft>
                <a:spcPts val="300"/>
              </a:spcAft>
            </a:pPr>
            <a:r>
              <a:rPr lang="en-US" dirty="0"/>
              <a:t>System openness</a:t>
            </a:r>
          </a:p>
          <a:p>
            <a:pPr lvl="2">
              <a:lnSpc>
                <a:spcPts val="1300"/>
              </a:lnSpc>
              <a:spcAft>
                <a:spcPts val="300"/>
              </a:spcAft>
            </a:pPr>
            <a:r>
              <a:rPr lang="en-US" dirty="0"/>
              <a:t>Standardized interfaces</a:t>
            </a:r>
          </a:p>
          <a:p>
            <a:pPr lvl="2">
              <a:lnSpc>
                <a:spcPts val="1300"/>
              </a:lnSpc>
              <a:spcAft>
                <a:spcPts val="300"/>
              </a:spcAft>
            </a:pPr>
            <a:r>
              <a:rPr lang="en-US" dirty="0"/>
              <a:t>Integration of existing systems</a:t>
            </a:r>
          </a:p>
          <a:p>
            <a:pPr lvl="2">
              <a:lnSpc>
                <a:spcPts val="1300"/>
              </a:lnSpc>
              <a:spcAft>
                <a:spcPts val="300"/>
              </a:spcAft>
            </a:pPr>
            <a:r>
              <a:rPr lang="en-US" dirty="0"/>
              <a:t>Centralized data collection and analysis • Easy management</a:t>
            </a:r>
          </a:p>
          <a:p>
            <a:pPr>
              <a:lnSpc>
                <a:spcPts val="1300"/>
              </a:lnSpc>
              <a:spcAft>
                <a:spcPts val="300"/>
              </a:spcAft>
            </a:pPr>
            <a:r>
              <a:rPr lang="en-US" sz="900" dirty="0"/>
              <a:t> Results</a:t>
            </a:r>
          </a:p>
          <a:p>
            <a:pPr lvl="2">
              <a:lnSpc>
                <a:spcPts val="1300"/>
              </a:lnSpc>
              <a:spcAft>
                <a:spcPts val="300"/>
              </a:spcAft>
            </a:pPr>
            <a:r>
              <a:rPr lang="en-US" dirty="0"/>
              <a:t>Centralized monitoring of consumption</a:t>
            </a:r>
          </a:p>
          <a:p>
            <a:pPr lvl="2">
              <a:lnSpc>
                <a:spcPts val="1300"/>
              </a:lnSpc>
              <a:spcAft>
                <a:spcPts val="300"/>
              </a:spcAft>
            </a:pPr>
            <a:r>
              <a:rPr lang="en-US" dirty="0"/>
              <a:t>Reduction of peak loads by complying with fixed load limits</a:t>
            </a:r>
          </a:p>
          <a:p>
            <a:pPr lvl="2">
              <a:lnSpc>
                <a:spcPts val="1300"/>
              </a:lnSpc>
              <a:spcAft>
                <a:spcPts val="300"/>
              </a:spcAft>
            </a:pPr>
            <a:r>
              <a:rPr lang="en-US" dirty="0"/>
              <a:t>Possibility of counter measures before peak load limits are achieved</a:t>
            </a:r>
          </a:p>
          <a:p>
            <a:pPr lvl="2">
              <a:lnSpc>
                <a:spcPts val="1300"/>
              </a:lnSpc>
              <a:spcAft>
                <a:spcPts val="300"/>
              </a:spcAft>
            </a:pPr>
            <a:r>
              <a:rPr lang="en-US" dirty="0"/>
              <a:t>Quicker ROI by avoiding incalculable costs and/or reducing calculable costs</a:t>
            </a:r>
          </a:p>
          <a:p>
            <a:pPr lvl="2">
              <a:lnSpc>
                <a:spcPts val="1300"/>
              </a:lnSpc>
              <a:spcAft>
                <a:spcPts val="300"/>
              </a:spcAft>
            </a:pPr>
            <a:r>
              <a:rPr lang="en-US" dirty="0"/>
              <a:t>Short project deployment time</a:t>
            </a:r>
          </a:p>
          <a:p>
            <a:pPr lvl="2">
              <a:lnSpc>
                <a:spcPts val="1300"/>
              </a:lnSpc>
              <a:spcAft>
                <a:spcPts val="300"/>
              </a:spcAft>
            </a:pPr>
            <a:r>
              <a:rPr lang="en-US" dirty="0"/>
              <a:t>Limited training requirements as a result of easy management</a:t>
            </a:r>
          </a:p>
          <a:p>
            <a:pPr lvl="2">
              <a:spcAft>
                <a:spcPts val="100"/>
              </a:spcAft>
            </a:pPr>
            <a:endParaRPr lang="en-US" dirty="0"/>
          </a:p>
        </p:txBody>
      </p:sp>
      <p:sp>
        <p:nvSpPr>
          <p:cNvPr id="7" name="Text Placeholder 6"/>
          <p:cNvSpPr>
            <a:spLocks noGrp="1"/>
          </p:cNvSpPr>
          <p:nvPr>
            <p:ph type="body" sz="quarter" idx="15"/>
          </p:nvPr>
        </p:nvSpPr>
        <p:spPr/>
        <p:txBody>
          <a:bodyPr/>
          <a:lstStyle/>
          <a:p>
            <a:r>
              <a:rPr lang="en-US" sz="1800" dirty="0"/>
              <a:t>Hydro </a:t>
            </a:r>
            <a:r>
              <a:rPr lang="en-US" sz="1800" dirty="0" err="1"/>
              <a:t>Aluminium</a:t>
            </a:r>
            <a:r>
              <a:rPr lang="en-US" sz="1800" dirty="0"/>
              <a:t> Extrusion Deutschland GmbH </a:t>
            </a:r>
            <a:r>
              <a:rPr lang="en-US" sz="1400" dirty="0">
                <a:solidFill>
                  <a:schemeClr val="accent2"/>
                </a:solidFill>
              </a:rPr>
              <a:t>Germany</a:t>
            </a:r>
          </a:p>
          <a:p>
            <a:endParaRPr lang="en-US" dirty="0"/>
          </a:p>
        </p:txBody>
      </p:sp>
      <p:sp>
        <p:nvSpPr>
          <p:cNvPr id="8" name="Text Placeholder 7"/>
          <p:cNvSpPr>
            <a:spLocks noGrp="1"/>
          </p:cNvSpPr>
          <p:nvPr>
            <p:ph type="body" sz="quarter" idx="16"/>
          </p:nvPr>
        </p:nvSpPr>
        <p:spPr/>
        <p:txBody>
          <a:bodyPr/>
          <a:lstStyle/>
          <a:p>
            <a:pPr lvl="0"/>
            <a:r>
              <a:rPr lang="en-US" dirty="0"/>
              <a:t>Industry: Metals, Minerals and Mining </a:t>
            </a:r>
          </a:p>
          <a:p>
            <a:r>
              <a:rPr lang="en-US" dirty="0"/>
              <a:t>Products: System Platform, Process Historian, Device Integration Server,</a:t>
            </a:r>
            <a:br>
              <a:rPr lang="en-US" dirty="0"/>
            </a:br>
            <a:r>
              <a:rPr lang="en-US" dirty="0"/>
              <a:t>InTouch HMI  (Standard Edition)</a:t>
            </a:r>
          </a:p>
          <a:p>
            <a:r>
              <a:rPr lang="en-US" b="0" dirty="0">
                <a:solidFill>
                  <a:schemeClr val="tx1">
                    <a:lumMod val="65000"/>
                    <a:lumOff val="35000"/>
                  </a:schemeClr>
                </a:solidFill>
              </a:rPr>
              <a:t>“We were looking for an easy-to-use configurable system; System Platform turned out to be the ideal solution thanks to simple object creation, configuration and inheritance properties.”</a:t>
            </a:r>
            <a:endParaRPr lang="en-US" dirty="0"/>
          </a:p>
          <a:p>
            <a:r>
              <a:rPr lang="en-US" dirty="0"/>
              <a:t>Oliver </a:t>
            </a:r>
            <a:r>
              <a:rPr lang="en-US" dirty="0" err="1"/>
              <a:t>Hoube</a:t>
            </a:r>
            <a:r>
              <a:rPr lang="en-US" dirty="0"/>
              <a:t>́, </a:t>
            </a:r>
            <a:r>
              <a:rPr lang="en-US" b="0" dirty="0"/>
              <a:t>Software Department Manager, EMP </a:t>
            </a:r>
            <a:r>
              <a:rPr lang="en-US" b="0" dirty="0" err="1"/>
              <a:t>Planungsgesellschaft</a:t>
            </a:r>
            <a:r>
              <a:rPr lang="en-US" b="0" dirty="0"/>
              <a:t> </a:t>
            </a:r>
            <a:r>
              <a:rPr lang="en-US" b="0" dirty="0" err="1"/>
              <a:t>für</a:t>
            </a:r>
            <a:r>
              <a:rPr lang="en-US" b="0" dirty="0"/>
              <a:t> </a:t>
            </a:r>
            <a:r>
              <a:rPr lang="en-US" b="0" dirty="0" err="1"/>
              <a:t>Prozeßautomation</a:t>
            </a:r>
            <a:r>
              <a:rPr lang="en-US" b="0" dirty="0"/>
              <a:t> </a:t>
            </a:r>
            <a:r>
              <a:rPr lang="en-US" b="0" dirty="0" err="1"/>
              <a:t>mbH</a:t>
            </a:r>
            <a:endParaRPr lang="en-US" dirty="0"/>
          </a:p>
          <a:p>
            <a:endParaRPr lang="en-US" dirty="0"/>
          </a:p>
        </p:txBody>
      </p:sp>
      <p:grpSp>
        <p:nvGrpSpPr>
          <p:cNvPr id="11" name="Group 10">
            <a:extLst>
              <a:ext uri="{FF2B5EF4-FFF2-40B4-BE49-F238E27FC236}">
                <a16:creationId xmlns:a16="http://schemas.microsoft.com/office/drawing/2014/main" xmlns="" id="{70EB1F74-4EA5-DA45-89AB-E7B79ADDCE82}"/>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C6E3CE2A-55C6-754A-907F-0E38B970AC69}"/>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C6114E76-B8DA-4C47-A7E4-4B82320C8A03}"/>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D942B7B4-E564-D143-AF9A-E2558ABC649A}"/>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9F2824E7-CDF6-304B-8258-387E9C05FAB4}"/>
              </a:ext>
            </a:extLst>
          </p:cNvPr>
          <p:cNvSpPr>
            <a:spLocks noGrp="1"/>
          </p:cNvSpPr>
          <p:nvPr>
            <p:ph type="sldNum" sz="quarter" idx="4"/>
          </p:nvPr>
        </p:nvSpPr>
        <p:spPr/>
        <p:txBody>
          <a:bodyPr/>
          <a:lstStyle/>
          <a:p>
            <a:r>
              <a:rPr lang="en-US"/>
              <a:t>Page </a:t>
            </a:r>
            <a:fld id="{5A9C12DC-491F-9444-86A2-13AC5C62A2FC}" type="slidenum">
              <a:rPr lang="en-US" smtClean="0"/>
              <a:pPr/>
              <a:t>90</a:t>
            </a:fld>
            <a:endParaRPr lang="en-US" dirty="0"/>
          </a:p>
        </p:txBody>
      </p:sp>
      <p:sp>
        <p:nvSpPr>
          <p:cNvPr id="9" name="Footer Placeholder 8">
            <a:extLst>
              <a:ext uri="{FF2B5EF4-FFF2-40B4-BE49-F238E27FC236}">
                <a16:creationId xmlns:a16="http://schemas.microsoft.com/office/drawing/2014/main" xmlns="" id="{C73EB509-CD9B-0C4E-8DC0-24741E1CCBDC}"/>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167FE846-D42E-6540-BBEB-0EC3BE161B9F}"/>
              </a:ext>
            </a:extLst>
          </p:cNvPr>
          <p:cNvSpPr/>
          <p:nvPr/>
        </p:nvSpPr>
        <p:spPr>
          <a:xfrm>
            <a:off x="4802345" y="4754748"/>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3224520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5E4E33E3-B2EA-2447-ADBF-F344954EA4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9174" y="-45254"/>
            <a:ext cx="4601087" cy="2940095"/>
          </a:xfrm>
          <a:prstGeom prst="rect">
            <a:avLst/>
          </a:prstGeom>
        </p:spPr>
      </p:pic>
      <p:sp>
        <p:nvSpPr>
          <p:cNvPr id="4" name="Content Placeholder 3"/>
          <p:cNvSpPr>
            <a:spLocks noGrp="1"/>
          </p:cNvSpPr>
          <p:nvPr>
            <p:ph sz="quarter" idx="11"/>
          </p:nvPr>
        </p:nvSpPr>
        <p:spPr>
          <a:xfrm>
            <a:off x="252413" y="1050317"/>
            <a:ext cx="4111420" cy="3418927"/>
          </a:xfrm>
        </p:spPr>
        <p:txBody>
          <a:bodyPr/>
          <a:lstStyle/>
          <a:p>
            <a:pPr>
              <a:lnSpc>
                <a:spcPts val="1300"/>
              </a:lnSpc>
              <a:spcAft>
                <a:spcPts val="300"/>
              </a:spcAft>
            </a:pPr>
            <a:r>
              <a:rPr lang="en-US" sz="900" dirty="0"/>
              <a:t>Goals </a:t>
            </a:r>
          </a:p>
          <a:p>
            <a:pPr lvl="3">
              <a:lnSpc>
                <a:spcPts val="1300"/>
              </a:lnSpc>
              <a:spcAft>
                <a:spcPts val="300"/>
              </a:spcAft>
            </a:pPr>
            <a:r>
              <a:rPr lang="en-US" dirty="0"/>
              <a:t>Replace existing iFIX SCADA system with a modern, supported solution that would provide world-class technical and operational functionality </a:t>
            </a:r>
          </a:p>
          <a:p>
            <a:pPr lvl="3">
              <a:lnSpc>
                <a:spcPts val="1300"/>
              </a:lnSpc>
              <a:spcAft>
                <a:spcPts val="300"/>
              </a:spcAft>
            </a:pPr>
            <a:r>
              <a:rPr lang="en-US" dirty="0"/>
              <a:t>Develop plant and company standards</a:t>
            </a:r>
          </a:p>
          <a:p>
            <a:pPr>
              <a:lnSpc>
                <a:spcPts val="1300"/>
              </a:lnSpc>
              <a:spcAft>
                <a:spcPts val="300"/>
              </a:spcAft>
            </a:pPr>
            <a:r>
              <a:rPr lang="en-US" sz="900" dirty="0"/>
              <a:t>Challenges </a:t>
            </a:r>
          </a:p>
          <a:p>
            <a:pPr lvl="3">
              <a:lnSpc>
                <a:spcPts val="1300"/>
              </a:lnSpc>
              <a:spcAft>
                <a:spcPts val="300"/>
              </a:spcAft>
            </a:pPr>
            <a:r>
              <a:rPr lang="en-US" dirty="0"/>
              <a:t>Reconfiguring 300,000 I/O and redeveloping 530 SCADA screens without loss of production </a:t>
            </a:r>
          </a:p>
          <a:p>
            <a:pPr lvl="3">
              <a:lnSpc>
                <a:spcPts val="1300"/>
              </a:lnSpc>
              <a:spcAft>
                <a:spcPts val="300"/>
              </a:spcAft>
            </a:pPr>
            <a:r>
              <a:rPr lang="en-US" dirty="0"/>
              <a:t>Prove the effectiveness of the chosen solution against all others </a:t>
            </a:r>
            <a:br>
              <a:rPr lang="en-US" dirty="0"/>
            </a:br>
            <a:r>
              <a:rPr lang="en-US" dirty="0"/>
              <a:t>and the ability of </a:t>
            </a:r>
            <a:r>
              <a:rPr lang="en-US" dirty="0" err="1"/>
              <a:t>Lonmin</a:t>
            </a:r>
            <a:r>
              <a:rPr lang="en-US" dirty="0"/>
              <a:t> to own the solution </a:t>
            </a:r>
          </a:p>
          <a:p>
            <a:pPr lvl="3">
              <a:lnSpc>
                <a:spcPts val="1300"/>
              </a:lnSpc>
              <a:spcAft>
                <a:spcPts val="300"/>
              </a:spcAft>
            </a:pPr>
            <a:r>
              <a:rPr lang="en-US" dirty="0"/>
              <a:t>Tight time and budget </a:t>
            </a:r>
            <a:r>
              <a:rPr lang="en-US" dirty="0" err="1"/>
              <a:t>constraintsConcurrent</a:t>
            </a:r>
            <a:r>
              <a:rPr lang="en-US" dirty="0"/>
              <a:t> running of old and </a:t>
            </a:r>
            <a:br>
              <a:rPr lang="en-US" dirty="0"/>
            </a:br>
            <a:r>
              <a:rPr lang="en-US" dirty="0"/>
              <a:t>new systems</a:t>
            </a:r>
          </a:p>
          <a:p>
            <a:pPr lvl="3">
              <a:lnSpc>
                <a:spcPts val="1300"/>
              </a:lnSpc>
              <a:spcAft>
                <a:spcPts val="300"/>
              </a:spcAft>
            </a:pPr>
            <a:r>
              <a:rPr lang="en-US" dirty="0"/>
              <a:t>Simultaneous development by multiple SIs </a:t>
            </a:r>
          </a:p>
          <a:p>
            <a:pPr>
              <a:lnSpc>
                <a:spcPts val="1300"/>
              </a:lnSpc>
              <a:spcAft>
                <a:spcPts val="300"/>
              </a:spcAft>
            </a:pPr>
            <a:r>
              <a:rPr lang="en-US" sz="900" dirty="0"/>
              <a:t>Results </a:t>
            </a:r>
          </a:p>
          <a:p>
            <a:pPr lvl="3">
              <a:lnSpc>
                <a:spcPts val="1300"/>
              </a:lnSpc>
              <a:spcAft>
                <a:spcPts val="300"/>
              </a:spcAft>
            </a:pPr>
            <a:r>
              <a:rPr lang="en-US" dirty="0"/>
              <a:t>Enhanced performance</a:t>
            </a:r>
          </a:p>
          <a:p>
            <a:pPr lvl="3">
              <a:lnSpc>
                <a:spcPts val="1300"/>
              </a:lnSpc>
              <a:spcAft>
                <a:spcPts val="300"/>
              </a:spcAft>
            </a:pPr>
            <a:r>
              <a:rPr lang="en-US" dirty="0"/>
              <a:t>Single set of standards </a:t>
            </a:r>
          </a:p>
          <a:p>
            <a:pPr lvl="3">
              <a:lnSpc>
                <a:spcPts val="1300"/>
              </a:lnSpc>
              <a:spcAft>
                <a:spcPts val="300"/>
              </a:spcAft>
            </a:pPr>
            <a:r>
              <a:rPr lang="en-US" dirty="0"/>
              <a:t>Easier maintainability </a:t>
            </a:r>
          </a:p>
          <a:p>
            <a:pPr lvl="3">
              <a:lnSpc>
                <a:spcPts val="1300"/>
              </a:lnSpc>
              <a:spcAft>
                <a:spcPts val="300"/>
              </a:spcAft>
            </a:pPr>
            <a:r>
              <a:rPr lang="en-US" dirty="0"/>
              <a:t>Superior reporting and delivery </a:t>
            </a:r>
          </a:p>
          <a:p>
            <a:pPr lvl="3">
              <a:lnSpc>
                <a:spcPts val="1300"/>
              </a:lnSpc>
              <a:spcAft>
                <a:spcPts val="300"/>
              </a:spcAft>
            </a:pPr>
            <a:r>
              <a:rPr lang="en-US" dirty="0"/>
              <a:t>Fully-supported, constantly current software</a:t>
            </a:r>
          </a:p>
          <a:p>
            <a:pPr lvl="3">
              <a:lnSpc>
                <a:spcPts val="1300"/>
              </a:lnSpc>
              <a:spcAft>
                <a:spcPts val="300"/>
              </a:spcAft>
            </a:pPr>
            <a:r>
              <a:rPr lang="en-US" dirty="0"/>
              <a:t>Ensured continued operation of production processes</a:t>
            </a:r>
          </a:p>
          <a:p>
            <a:pPr lvl="3">
              <a:lnSpc>
                <a:spcPts val="1300"/>
              </a:lnSpc>
              <a:spcAft>
                <a:spcPts val="300"/>
              </a:spcAft>
            </a:pPr>
            <a:endParaRPr lang="en-US" dirty="0"/>
          </a:p>
        </p:txBody>
      </p:sp>
      <p:sp>
        <p:nvSpPr>
          <p:cNvPr id="7" name="Text Placeholder 6"/>
          <p:cNvSpPr>
            <a:spLocks noGrp="1"/>
          </p:cNvSpPr>
          <p:nvPr>
            <p:ph type="body" sz="quarter" idx="15"/>
          </p:nvPr>
        </p:nvSpPr>
        <p:spPr/>
        <p:txBody>
          <a:bodyPr/>
          <a:lstStyle/>
          <a:p>
            <a:r>
              <a:rPr lang="en-US" dirty="0" err="1"/>
              <a:t>Lonmin</a:t>
            </a:r>
            <a:r>
              <a:rPr lang="en-US" dirty="0"/>
              <a:t> Plc.  </a:t>
            </a:r>
            <a:br>
              <a:rPr lang="en-US" dirty="0"/>
            </a:br>
            <a:r>
              <a:rPr lang="en-US" sz="1400" dirty="0">
                <a:solidFill>
                  <a:schemeClr val="accent2"/>
                </a:solidFill>
              </a:rPr>
              <a:t>Marikana, South Africa </a:t>
            </a:r>
          </a:p>
        </p:txBody>
      </p:sp>
      <p:sp>
        <p:nvSpPr>
          <p:cNvPr id="8" name="Text Placeholder 7"/>
          <p:cNvSpPr>
            <a:spLocks noGrp="1"/>
          </p:cNvSpPr>
          <p:nvPr>
            <p:ph type="body" sz="quarter" idx="16"/>
          </p:nvPr>
        </p:nvSpPr>
        <p:spPr/>
        <p:txBody>
          <a:bodyPr/>
          <a:lstStyle/>
          <a:p>
            <a:pPr lvl="0"/>
            <a:r>
              <a:rPr lang="en-US" dirty="0"/>
              <a:t>Industry: Metals, Minerals and Mining </a:t>
            </a:r>
          </a:p>
          <a:p>
            <a:r>
              <a:rPr lang="en-US" dirty="0"/>
              <a:t>Products: System Platform, Process Historian</a:t>
            </a:r>
          </a:p>
          <a:p>
            <a:r>
              <a:rPr lang="en-US" b="0" dirty="0">
                <a:solidFill>
                  <a:schemeClr val="tx1">
                    <a:lumMod val="65000"/>
                    <a:lumOff val="35000"/>
                  </a:schemeClr>
                </a:solidFill>
              </a:rPr>
              <a:t>“In my view, the most outstanding features of this new system include the management of standards, its scalability and the ability to do development work on multiple fronts with multiple SIs simultaneously.” </a:t>
            </a:r>
          </a:p>
          <a:p>
            <a:pPr lvl="0"/>
            <a:r>
              <a:rPr lang="en-US" dirty="0"/>
              <a:t>Percy French, </a:t>
            </a:r>
            <a:r>
              <a:rPr lang="en-US" b="0" dirty="0"/>
              <a:t>Automation Mgr., </a:t>
            </a:r>
            <a:r>
              <a:rPr lang="en-US" b="0" dirty="0" err="1"/>
              <a:t>Lonmin</a:t>
            </a:r>
            <a:r>
              <a:rPr lang="en-US" b="0" dirty="0"/>
              <a:t> Smelter</a:t>
            </a:r>
            <a:endParaRPr lang="en-US" dirty="0"/>
          </a:p>
          <a:p>
            <a:pPr lvl="0"/>
            <a:endParaRPr lang="en-US" dirty="0"/>
          </a:p>
        </p:txBody>
      </p:sp>
      <p:grpSp>
        <p:nvGrpSpPr>
          <p:cNvPr id="12" name="Group 11">
            <a:extLst>
              <a:ext uri="{FF2B5EF4-FFF2-40B4-BE49-F238E27FC236}">
                <a16:creationId xmlns:a16="http://schemas.microsoft.com/office/drawing/2014/main" xmlns="" id="{8D7FDBD0-2807-C640-9530-1F1160B46581}"/>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166C01F9-E0C1-9B40-928B-35766CB32327}"/>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87A7CE4C-4FAD-C646-A110-232CDFC1D4AC}"/>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07FDA5AB-F920-DB4E-B645-CBB5A9C972B6}"/>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203F06BA-726A-6F42-8C4C-C0C82781B478}"/>
              </a:ext>
            </a:extLst>
          </p:cNvPr>
          <p:cNvSpPr>
            <a:spLocks noGrp="1"/>
          </p:cNvSpPr>
          <p:nvPr>
            <p:ph type="sldNum" sz="quarter" idx="4"/>
          </p:nvPr>
        </p:nvSpPr>
        <p:spPr/>
        <p:txBody>
          <a:bodyPr/>
          <a:lstStyle/>
          <a:p>
            <a:r>
              <a:rPr lang="en-US"/>
              <a:t>Page </a:t>
            </a:r>
            <a:fld id="{5A9C12DC-491F-9444-86A2-13AC5C62A2FC}" type="slidenum">
              <a:rPr lang="en-US" smtClean="0"/>
              <a:pPr/>
              <a:t>91</a:t>
            </a:fld>
            <a:endParaRPr lang="en-US" dirty="0"/>
          </a:p>
        </p:txBody>
      </p:sp>
      <p:sp>
        <p:nvSpPr>
          <p:cNvPr id="16" name="Footer Placeholder 15">
            <a:extLst>
              <a:ext uri="{FF2B5EF4-FFF2-40B4-BE49-F238E27FC236}">
                <a16:creationId xmlns:a16="http://schemas.microsoft.com/office/drawing/2014/main" xmlns="" id="{05C03922-D06F-8946-9376-04D1A3C028E6}"/>
              </a:ext>
            </a:extLst>
          </p:cNvPr>
          <p:cNvSpPr>
            <a:spLocks noGrp="1"/>
          </p:cNvSpPr>
          <p:nvPr>
            <p:ph type="ftr" sz="quarter" idx="18"/>
          </p:nvPr>
        </p:nvSpPr>
        <p:spPr/>
        <p:txBody>
          <a:bodyPr/>
          <a:lstStyle/>
          <a:p>
            <a:r>
              <a:rPr lang="en-GB" dirty="0"/>
              <a:t>© 2018 AVEVA Group plc and its subsidiaries. All rights reserved.</a:t>
            </a:r>
          </a:p>
        </p:txBody>
      </p:sp>
      <p:sp>
        <p:nvSpPr>
          <p:cNvPr id="18" name="Rectangle 17">
            <a:hlinkClick r:id="rId4"/>
            <a:extLst>
              <a:ext uri="{FF2B5EF4-FFF2-40B4-BE49-F238E27FC236}">
                <a16:creationId xmlns:a16="http://schemas.microsoft.com/office/drawing/2014/main" xmlns="" id="{1879A2BF-527F-0348-BFFE-6AD08B981E97}"/>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232511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11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1" y="0"/>
            <a:ext cx="4577717" cy="2906261"/>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Make sure the steel plant is getting as much capacity as possible </a:t>
            </a:r>
            <a:br>
              <a:rPr lang="en-US" dirty="0"/>
            </a:br>
            <a:r>
              <a:rPr lang="en-US" dirty="0"/>
              <a:t>from the operation to solidify the market position of the company</a:t>
            </a:r>
          </a:p>
          <a:p>
            <a:r>
              <a:rPr lang="en-US" sz="900" dirty="0"/>
              <a:t>Challenge</a:t>
            </a:r>
          </a:p>
          <a:p>
            <a:pPr lvl="2"/>
            <a:r>
              <a:rPr lang="en-US" dirty="0"/>
              <a:t>Changes are implemented frequently to improve the </a:t>
            </a:r>
            <a:br>
              <a:rPr lang="en-US" dirty="0"/>
            </a:br>
            <a:r>
              <a:rPr lang="en-US" dirty="0"/>
              <a:t>manufacturing process </a:t>
            </a:r>
          </a:p>
          <a:p>
            <a:r>
              <a:rPr lang="en-US" sz="900" dirty="0"/>
              <a:t>Results</a:t>
            </a:r>
          </a:p>
          <a:p>
            <a:pPr lvl="2"/>
            <a:r>
              <a:rPr lang="en-US" dirty="0"/>
              <a:t>Continue to </a:t>
            </a:r>
            <a:r>
              <a:rPr lang="en-US" dirty="0" err="1"/>
              <a:t>prtons</a:t>
            </a:r>
            <a:r>
              <a:rPr lang="en-US" dirty="0"/>
              <a:t> of steel beams and girders in twenty different grades</a:t>
            </a:r>
          </a:p>
          <a:p>
            <a:pPr lvl="2"/>
            <a:r>
              <a:rPr lang="en-US" dirty="0"/>
              <a:t>Elimination of downtime resulted in 2-5% increase in productivity</a:t>
            </a:r>
          </a:p>
          <a:p>
            <a:pPr lvl="2"/>
            <a:r>
              <a:rPr lang="en-US" dirty="0"/>
              <a:t>Gain of 5-10oduce more than 2,500,000 tons of rolled sheet steel </a:t>
            </a:r>
            <a:br>
              <a:rPr lang="en-US" dirty="0"/>
            </a:br>
            <a:r>
              <a:rPr lang="en-US" dirty="0"/>
              <a:t>and 1,000,000 % in average voltage, which is directly proportional </a:t>
            </a:r>
            <a:br>
              <a:rPr lang="en-US" dirty="0"/>
            </a:br>
            <a:r>
              <a:rPr lang="en-US" dirty="0"/>
              <a:t>to productivity</a:t>
            </a:r>
          </a:p>
          <a:p>
            <a:pPr lvl="2"/>
            <a:r>
              <a:rPr lang="en-US" dirty="0"/>
              <a:t>Before, it would take days to add a new piece of equipment to the control system, now it just takes a matter of minutes</a:t>
            </a:r>
          </a:p>
          <a:p>
            <a:pPr lvl="2"/>
            <a:endParaRPr lang="en-US" dirty="0"/>
          </a:p>
        </p:txBody>
      </p:sp>
      <p:sp>
        <p:nvSpPr>
          <p:cNvPr id="7" name="Text Placeholder 6"/>
          <p:cNvSpPr>
            <a:spLocks noGrp="1"/>
          </p:cNvSpPr>
          <p:nvPr>
            <p:ph type="body" sz="quarter" idx="15"/>
          </p:nvPr>
        </p:nvSpPr>
        <p:spPr/>
        <p:txBody>
          <a:bodyPr/>
          <a:lstStyle/>
          <a:p>
            <a:r>
              <a:rPr lang="en-US"/>
              <a:t>Nucor Steel</a:t>
            </a:r>
          </a:p>
          <a:p>
            <a:pPr lvl="1"/>
            <a:r>
              <a:rPr lang="en-US"/>
              <a:t>Charlotte, North Carolina</a:t>
            </a:r>
            <a:endParaRPr lang="en-US" dirty="0"/>
          </a:p>
        </p:txBody>
      </p:sp>
      <p:sp>
        <p:nvSpPr>
          <p:cNvPr id="8" name="Text Placeholder 7"/>
          <p:cNvSpPr>
            <a:spLocks noGrp="1"/>
          </p:cNvSpPr>
          <p:nvPr>
            <p:ph type="body" sz="quarter" idx="16"/>
          </p:nvPr>
        </p:nvSpPr>
        <p:spPr/>
        <p:txBody>
          <a:bodyPr/>
          <a:lstStyle/>
          <a:p>
            <a:pPr lvl="0"/>
            <a:r>
              <a:rPr lang="en-US" dirty="0"/>
              <a:t>Industry: Metals, Minerals and Mining </a:t>
            </a:r>
          </a:p>
          <a:p>
            <a:r>
              <a:rPr lang="en-US" dirty="0"/>
              <a:t>Products: InTouch HMI, System Platform, Process Historian, Process Historian Client</a:t>
            </a:r>
          </a:p>
          <a:p>
            <a:r>
              <a:rPr lang="en-US" b="0" dirty="0">
                <a:solidFill>
                  <a:schemeClr val="tx1">
                    <a:lumMod val="65000"/>
                    <a:lumOff val="35000"/>
                  </a:schemeClr>
                </a:solidFill>
              </a:rPr>
              <a:t>“I would recommend the Wonderware system to anybody who is looking for a way to improve their process, speed up programming changes and increase profits”</a:t>
            </a:r>
            <a:endParaRPr lang="en-US" dirty="0"/>
          </a:p>
          <a:p>
            <a:pPr lvl="0"/>
            <a:r>
              <a:rPr lang="en-US" dirty="0"/>
              <a:t>Dennis Boyd, </a:t>
            </a:r>
            <a:r>
              <a:rPr lang="en-US" b="0" dirty="0"/>
              <a:t>Melting Area Electrical Systems Supervisor</a:t>
            </a:r>
            <a:endParaRPr lang="en-US" dirty="0"/>
          </a:p>
          <a:p>
            <a:pPr lvl="0"/>
            <a:endParaRPr lang="en-US" dirty="0"/>
          </a:p>
        </p:txBody>
      </p:sp>
      <p:grpSp>
        <p:nvGrpSpPr>
          <p:cNvPr id="11" name="Group 10">
            <a:extLst>
              <a:ext uri="{FF2B5EF4-FFF2-40B4-BE49-F238E27FC236}">
                <a16:creationId xmlns:a16="http://schemas.microsoft.com/office/drawing/2014/main" xmlns="" id="{CC26275C-5163-9245-9744-778500AFA61A}"/>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46AE5A5F-A82A-4842-B94F-7AD040618FD4}"/>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61B69A92-6E34-2C40-A806-C30A03DB0486}"/>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0E9D6363-C2C4-FD44-ABD6-513FEAECF6A6}"/>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A5DA14D4-202F-3945-927A-C38021DCA0B4}"/>
              </a:ext>
            </a:extLst>
          </p:cNvPr>
          <p:cNvSpPr>
            <a:spLocks noGrp="1"/>
          </p:cNvSpPr>
          <p:nvPr>
            <p:ph type="sldNum" sz="quarter" idx="4"/>
          </p:nvPr>
        </p:nvSpPr>
        <p:spPr/>
        <p:txBody>
          <a:bodyPr/>
          <a:lstStyle/>
          <a:p>
            <a:r>
              <a:rPr lang="en-US"/>
              <a:t>Page </a:t>
            </a:r>
            <a:fld id="{5A9C12DC-491F-9444-86A2-13AC5C62A2FC}" type="slidenum">
              <a:rPr lang="en-US" smtClean="0"/>
              <a:pPr/>
              <a:t>92</a:t>
            </a:fld>
            <a:endParaRPr lang="en-US" dirty="0"/>
          </a:p>
        </p:txBody>
      </p:sp>
      <p:sp>
        <p:nvSpPr>
          <p:cNvPr id="10" name="Footer Placeholder 9">
            <a:extLst>
              <a:ext uri="{FF2B5EF4-FFF2-40B4-BE49-F238E27FC236}">
                <a16:creationId xmlns:a16="http://schemas.microsoft.com/office/drawing/2014/main" xmlns="" id="{75484F68-9277-1440-908C-812E3BF4AAAD}"/>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D97DEF33-1FAF-C446-B7D4-EEBB01AE52F1}"/>
              </a:ext>
            </a:extLst>
          </p:cNvPr>
          <p:cNvSpPr/>
          <p:nvPr/>
        </p:nvSpPr>
        <p:spPr>
          <a:xfrm>
            <a:off x="4802345" y="4519173"/>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0432798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9337" y="0"/>
            <a:ext cx="4545824" cy="2904782"/>
          </a:xfrm>
          <a:prstGeom prst="rect">
            <a:avLst/>
          </a:prstGeom>
        </p:spPr>
      </p:pic>
      <p:sp>
        <p:nvSpPr>
          <p:cNvPr id="4" name="Content Placeholder 3"/>
          <p:cNvSpPr>
            <a:spLocks noGrp="1"/>
          </p:cNvSpPr>
          <p:nvPr>
            <p:ph sz="quarter" idx="11"/>
          </p:nvPr>
        </p:nvSpPr>
        <p:spPr>
          <a:xfrm>
            <a:off x="252412" y="1050317"/>
            <a:ext cx="4266833" cy="3418927"/>
          </a:xfrm>
        </p:spPr>
        <p:txBody>
          <a:bodyPr/>
          <a:lstStyle/>
          <a:p>
            <a:pPr>
              <a:lnSpc>
                <a:spcPts val="1200"/>
              </a:lnSpc>
              <a:spcAft>
                <a:spcPts val="200"/>
              </a:spcAft>
            </a:pPr>
            <a:r>
              <a:rPr lang="en-US" sz="900" dirty="0"/>
              <a:t>Goals </a:t>
            </a:r>
          </a:p>
          <a:p>
            <a:pPr lvl="2">
              <a:spcAft>
                <a:spcPts val="200"/>
              </a:spcAft>
            </a:pPr>
            <a:r>
              <a:rPr lang="en-US" dirty="0"/>
              <a:t>Replacement of legacy control system</a:t>
            </a:r>
          </a:p>
          <a:p>
            <a:pPr lvl="2">
              <a:spcAft>
                <a:spcPts val="200"/>
              </a:spcAft>
            </a:pPr>
            <a:r>
              <a:rPr lang="en-US" dirty="0"/>
              <a:t>Establishing a centralized control room </a:t>
            </a:r>
          </a:p>
          <a:p>
            <a:pPr lvl="2">
              <a:spcAft>
                <a:spcPts val="200"/>
              </a:spcAft>
            </a:pPr>
            <a:r>
              <a:rPr lang="en-US" dirty="0"/>
              <a:t>Ensuring the effective measurement of KPIs, logging and trending Installing </a:t>
            </a:r>
            <a:br>
              <a:rPr lang="en-US" dirty="0"/>
            </a:br>
            <a:r>
              <a:rPr lang="en-US" dirty="0"/>
              <a:t>a distributed PLC network</a:t>
            </a:r>
          </a:p>
          <a:p>
            <a:pPr lvl="2">
              <a:spcAft>
                <a:spcPts val="200"/>
              </a:spcAft>
            </a:pPr>
            <a:r>
              <a:rPr lang="en-US" dirty="0"/>
              <a:t>Translating the old system into PLC / SCADA control</a:t>
            </a:r>
          </a:p>
          <a:p>
            <a:pPr lvl="2">
              <a:spcAft>
                <a:spcPts val="200"/>
              </a:spcAft>
            </a:pPr>
            <a:r>
              <a:rPr lang="en-US" dirty="0"/>
              <a:t>Adding a new Process Historian server</a:t>
            </a:r>
          </a:p>
          <a:p>
            <a:pPr lvl="2">
              <a:spcAft>
                <a:spcPts val="200"/>
              </a:spcAft>
            </a:pPr>
            <a:r>
              <a:rPr lang="en-US" dirty="0"/>
              <a:t>Replacing all redundant electrical equipment</a:t>
            </a:r>
          </a:p>
          <a:p>
            <a:pPr lvl="2">
              <a:spcAft>
                <a:spcPts val="200"/>
              </a:spcAft>
            </a:pPr>
            <a:r>
              <a:rPr lang="en-US" dirty="0"/>
              <a:t>Installing new instrumentation</a:t>
            </a:r>
          </a:p>
          <a:p>
            <a:pPr>
              <a:lnSpc>
                <a:spcPts val="1200"/>
              </a:lnSpc>
              <a:spcAft>
                <a:spcPts val="200"/>
              </a:spcAft>
            </a:pPr>
            <a:r>
              <a:rPr lang="en-US" sz="900" dirty="0"/>
              <a:t>Challenges </a:t>
            </a:r>
          </a:p>
          <a:p>
            <a:pPr lvl="2">
              <a:spcAft>
                <a:spcPts val="200"/>
              </a:spcAft>
            </a:pPr>
            <a:r>
              <a:rPr lang="en-US" dirty="0"/>
              <a:t>Replacing 30 years of control system evolution in five weeks while maintaining operations and mitigating potential interruptions </a:t>
            </a:r>
          </a:p>
          <a:p>
            <a:pPr lvl="2">
              <a:spcAft>
                <a:spcPts val="200"/>
              </a:spcAft>
            </a:pPr>
            <a:r>
              <a:rPr lang="en-US" dirty="0"/>
              <a:t>Migrating operators who, for decades, have known exactly which button to push</a:t>
            </a:r>
          </a:p>
          <a:p>
            <a:pPr>
              <a:lnSpc>
                <a:spcPts val="1200"/>
              </a:lnSpc>
              <a:spcAft>
                <a:spcPts val="200"/>
              </a:spcAft>
            </a:pPr>
            <a:r>
              <a:rPr lang="en-US" sz="900" dirty="0"/>
              <a:t>Results </a:t>
            </a:r>
          </a:p>
          <a:p>
            <a:pPr lvl="2">
              <a:spcAft>
                <a:spcPts val="200"/>
              </a:spcAft>
            </a:pPr>
            <a:r>
              <a:rPr lang="en-US" dirty="0"/>
              <a:t>Achieved PPC objectives within time and budget constraints </a:t>
            </a:r>
          </a:p>
          <a:p>
            <a:pPr lvl="2">
              <a:spcAft>
                <a:spcPts val="200"/>
              </a:spcAft>
            </a:pPr>
            <a:r>
              <a:rPr lang="en-US" dirty="0"/>
              <a:t>Systems made best use of the existing PPC investment </a:t>
            </a:r>
          </a:p>
          <a:p>
            <a:pPr lvl="2">
              <a:spcAft>
                <a:spcPts val="200"/>
              </a:spcAft>
            </a:pPr>
            <a:r>
              <a:rPr lang="en-US" dirty="0"/>
              <a:t>Operator buy-in, early ownership and easier change management through </a:t>
            </a:r>
            <a:br>
              <a:rPr lang="en-US" dirty="0"/>
            </a:br>
            <a:r>
              <a:rPr lang="en-US" dirty="0"/>
              <a:t>the ability to change the system to their liking cost effectively </a:t>
            </a:r>
          </a:p>
          <a:p>
            <a:pPr lvl="2">
              <a:spcAft>
                <a:spcPts val="200"/>
              </a:spcAft>
            </a:pPr>
            <a:r>
              <a:rPr lang="en-US" dirty="0"/>
              <a:t>Standards based on best practices will facilitate future upgrades</a:t>
            </a:r>
          </a:p>
          <a:p>
            <a:pPr lvl="2">
              <a:spcAft>
                <a:spcPts val="200"/>
              </a:spcAft>
            </a:pPr>
            <a:r>
              <a:rPr lang="en-US" dirty="0"/>
              <a:t>Four-screen design and navigation standard lets operators see</a:t>
            </a:r>
            <a:br>
              <a:rPr lang="en-US" dirty="0"/>
            </a:br>
            <a:r>
              <a:rPr lang="en-US" dirty="0"/>
              <a:t>everything at a glance</a:t>
            </a:r>
          </a:p>
          <a:p>
            <a:pPr lvl="2">
              <a:spcAft>
                <a:spcPts val="200"/>
              </a:spcAft>
            </a:pPr>
            <a:endParaRPr lang="en-US" dirty="0"/>
          </a:p>
        </p:txBody>
      </p:sp>
      <p:sp>
        <p:nvSpPr>
          <p:cNvPr id="7" name="Text Placeholder 6"/>
          <p:cNvSpPr>
            <a:spLocks noGrp="1"/>
          </p:cNvSpPr>
          <p:nvPr>
            <p:ph type="body" sz="quarter" idx="15"/>
          </p:nvPr>
        </p:nvSpPr>
        <p:spPr>
          <a:xfrm>
            <a:off x="252413" y="185739"/>
            <a:ext cx="4012266" cy="582888"/>
          </a:xfrm>
        </p:spPr>
        <p:txBody>
          <a:bodyPr/>
          <a:lstStyle/>
          <a:p>
            <a:r>
              <a:rPr lang="en-US" dirty="0"/>
              <a:t>Pretoria Portland Cement Co. Ltd. </a:t>
            </a:r>
            <a:r>
              <a:rPr lang="en-US" sz="1400" dirty="0">
                <a:solidFill>
                  <a:schemeClr val="accent2"/>
                </a:solidFill>
              </a:rPr>
              <a:t>Pretoria, South Africa</a:t>
            </a:r>
          </a:p>
          <a:p>
            <a:endParaRPr lang="en-US" dirty="0"/>
          </a:p>
        </p:txBody>
      </p:sp>
      <p:sp>
        <p:nvSpPr>
          <p:cNvPr id="8" name="Text Placeholder 7"/>
          <p:cNvSpPr>
            <a:spLocks noGrp="1"/>
          </p:cNvSpPr>
          <p:nvPr>
            <p:ph type="body" sz="quarter" idx="16"/>
          </p:nvPr>
        </p:nvSpPr>
        <p:spPr/>
        <p:txBody>
          <a:bodyPr/>
          <a:lstStyle/>
          <a:p>
            <a:pPr lvl="0"/>
            <a:r>
              <a:rPr lang="en-US" dirty="0"/>
              <a:t>Industry: Metals, Minerals and Mining </a:t>
            </a:r>
          </a:p>
          <a:p>
            <a:r>
              <a:rPr lang="en-US" dirty="0"/>
              <a:t>Products: System Platform, InTouch HMI, Process Historian, Process Historian Client</a:t>
            </a:r>
          </a:p>
          <a:p>
            <a:r>
              <a:rPr lang="en-US" b="0" dirty="0">
                <a:solidFill>
                  <a:schemeClr val="tx1">
                    <a:lumMod val="65000"/>
                    <a:lumOff val="35000"/>
                  </a:schemeClr>
                </a:solidFill>
              </a:rPr>
              <a:t> “For the first time in a very long while, we feel that we are in control of one of our primary production processes. Even more than that, we are now in a position to improve operations through trustworthy real-time information and trends.” </a:t>
            </a:r>
          </a:p>
          <a:p>
            <a:pPr lvl="0"/>
            <a:r>
              <a:rPr lang="en-US" dirty="0"/>
              <a:t>Johan Saunders, </a:t>
            </a:r>
            <a:r>
              <a:rPr lang="en-US" b="0" dirty="0"/>
              <a:t>Technical Advisor, Pretoria Portland Cement Co.</a:t>
            </a:r>
            <a:endParaRPr lang="en-US" dirty="0"/>
          </a:p>
          <a:p>
            <a:pPr lvl="0"/>
            <a:endParaRPr lang="en-US" dirty="0"/>
          </a:p>
        </p:txBody>
      </p:sp>
      <p:grpSp>
        <p:nvGrpSpPr>
          <p:cNvPr id="11" name="Group 10">
            <a:extLst>
              <a:ext uri="{FF2B5EF4-FFF2-40B4-BE49-F238E27FC236}">
                <a16:creationId xmlns:a16="http://schemas.microsoft.com/office/drawing/2014/main" xmlns="" id="{0630785E-6893-524A-AABA-11EA62798B2E}"/>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1CC433AE-C702-F848-995F-20037C20EDA6}"/>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173CA8AC-4D6B-F146-A66F-F04CCE21FEA6}"/>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EA6632EB-B7A1-1047-B316-BA1330ECFE20}"/>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0" name="Slide Number Placeholder 9">
            <a:extLst>
              <a:ext uri="{FF2B5EF4-FFF2-40B4-BE49-F238E27FC236}">
                <a16:creationId xmlns:a16="http://schemas.microsoft.com/office/drawing/2014/main" xmlns="" id="{3C0A0EF4-D9B9-3E46-8A2E-F823E26C2507}"/>
              </a:ext>
            </a:extLst>
          </p:cNvPr>
          <p:cNvSpPr>
            <a:spLocks noGrp="1"/>
          </p:cNvSpPr>
          <p:nvPr>
            <p:ph type="sldNum" sz="quarter" idx="4"/>
          </p:nvPr>
        </p:nvSpPr>
        <p:spPr/>
        <p:txBody>
          <a:bodyPr/>
          <a:lstStyle/>
          <a:p>
            <a:r>
              <a:rPr lang="en-US"/>
              <a:t>Page </a:t>
            </a:r>
            <a:fld id="{5A9C12DC-491F-9444-86A2-13AC5C62A2FC}" type="slidenum">
              <a:rPr lang="en-US" smtClean="0"/>
              <a:pPr/>
              <a:t>93</a:t>
            </a:fld>
            <a:endParaRPr lang="en-US" dirty="0"/>
          </a:p>
        </p:txBody>
      </p:sp>
      <p:sp>
        <p:nvSpPr>
          <p:cNvPr id="15" name="Footer Placeholder 14">
            <a:extLst>
              <a:ext uri="{FF2B5EF4-FFF2-40B4-BE49-F238E27FC236}">
                <a16:creationId xmlns:a16="http://schemas.microsoft.com/office/drawing/2014/main" xmlns="" id="{2BF03C2E-C59F-2C4D-99B7-84D621C1C5E6}"/>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1B2FC4A1-8A31-5F4B-97F7-29B5D633A120}"/>
              </a:ext>
            </a:extLst>
          </p:cNvPr>
          <p:cNvSpPr/>
          <p:nvPr/>
        </p:nvSpPr>
        <p:spPr>
          <a:xfrm>
            <a:off x="4802345" y="4672581"/>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8070810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13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3271" y="0"/>
            <a:ext cx="4564777" cy="2896568"/>
          </a:xfrm>
          <a:prstGeom prst="rect">
            <a:avLst/>
          </a:prstGeom>
          <a:noFill/>
          <a:ln>
            <a:noFill/>
          </a:ln>
        </p:spPr>
      </p:pic>
      <p:sp>
        <p:nvSpPr>
          <p:cNvPr id="4" name="Content Placeholder 3"/>
          <p:cNvSpPr>
            <a:spLocks noGrp="1"/>
          </p:cNvSpPr>
          <p:nvPr>
            <p:ph sz="quarter" idx="11"/>
          </p:nvPr>
        </p:nvSpPr>
        <p:spPr/>
        <p:txBody>
          <a:bodyPr/>
          <a:lstStyle/>
          <a:p>
            <a:r>
              <a:rPr lang="en-US" sz="900" dirty="0"/>
              <a:t>Goals </a:t>
            </a:r>
          </a:p>
          <a:p>
            <a:pPr lvl="2"/>
            <a:r>
              <a:rPr lang="en-US" dirty="0"/>
              <a:t>New solution should solve plant concerns on manageability, cost effectiveness, security, reliability and accessibility</a:t>
            </a:r>
          </a:p>
          <a:p>
            <a:r>
              <a:rPr lang="en-US" sz="900" dirty="0"/>
              <a:t>Challenges </a:t>
            </a:r>
          </a:p>
          <a:p>
            <a:pPr lvl="2"/>
            <a:r>
              <a:rPr lang="en-US" dirty="0"/>
              <a:t>Old and new systems to run in parallel in order not to affect the performance of this colossal site </a:t>
            </a:r>
          </a:p>
          <a:p>
            <a:r>
              <a:rPr lang="en-US" sz="900" dirty="0"/>
              <a:t>Results </a:t>
            </a:r>
          </a:p>
          <a:p>
            <a:pPr lvl="2"/>
            <a:r>
              <a:rPr lang="en-US" dirty="0"/>
              <a:t>Reduced engineering cost on PC budget </a:t>
            </a:r>
          </a:p>
          <a:p>
            <a:pPr lvl="2"/>
            <a:r>
              <a:rPr lang="en-US" dirty="0"/>
              <a:t>Improved software integrity </a:t>
            </a:r>
          </a:p>
          <a:p>
            <a:pPr lvl="2"/>
            <a:r>
              <a:rPr lang="en-US" dirty="0"/>
              <a:t>Reduced power consumption </a:t>
            </a:r>
          </a:p>
          <a:p>
            <a:pPr lvl="2"/>
            <a:r>
              <a:rPr lang="en-US" dirty="0"/>
              <a:t>Reduced likelihood of theft</a:t>
            </a:r>
          </a:p>
          <a:p>
            <a:pPr lvl="2"/>
            <a:r>
              <a:rPr lang="en-US" dirty="0"/>
              <a:t>Reduced downtime on SCADA systems</a:t>
            </a:r>
          </a:p>
          <a:p>
            <a:pPr lvl="2"/>
            <a:r>
              <a:rPr lang="en-US" dirty="0"/>
              <a:t>Increased end-user productivity</a:t>
            </a:r>
          </a:p>
          <a:p>
            <a:pPr lvl="2"/>
            <a:r>
              <a:rPr lang="en-US" dirty="0"/>
              <a:t>Multiple connections possible to different servers creating redundancy </a:t>
            </a:r>
          </a:p>
          <a:p>
            <a:pPr lvl="2"/>
            <a:endParaRPr lang="en-US" dirty="0"/>
          </a:p>
        </p:txBody>
      </p:sp>
      <p:sp>
        <p:nvSpPr>
          <p:cNvPr id="7" name="Text Placeholder 6"/>
          <p:cNvSpPr>
            <a:spLocks noGrp="1"/>
          </p:cNvSpPr>
          <p:nvPr>
            <p:ph type="body" sz="quarter" idx="15"/>
          </p:nvPr>
        </p:nvSpPr>
        <p:spPr>
          <a:xfrm>
            <a:off x="252413" y="185739"/>
            <a:ext cx="4281802" cy="582888"/>
          </a:xfrm>
        </p:spPr>
        <p:txBody>
          <a:bodyPr/>
          <a:lstStyle/>
          <a:p>
            <a:r>
              <a:rPr lang="en-US" dirty="0"/>
              <a:t>Richards Bay Coal Terminal Co. Ltd.  </a:t>
            </a:r>
            <a:br>
              <a:rPr lang="en-US" dirty="0"/>
            </a:br>
            <a:r>
              <a:rPr lang="en-US" sz="1400" dirty="0">
                <a:solidFill>
                  <a:schemeClr val="accent2"/>
                </a:solidFill>
              </a:rPr>
              <a:t>Richards Bay, South Africa </a:t>
            </a:r>
          </a:p>
          <a:p>
            <a:endParaRPr lang="en-US" dirty="0"/>
          </a:p>
        </p:txBody>
      </p:sp>
      <p:sp>
        <p:nvSpPr>
          <p:cNvPr id="8" name="Text Placeholder 7"/>
          <p:cNvSpPr>
            <a:spLocks noGrp="1"/>
          </p:cNvSpPr>
          <p:nvPr>
            <p:ph type="body" sz="quarter" idx="16"/>
          </p:nvPr>
        </p:nvSpPr>
        <p:spPr/>
        <p:txBody>
          <a:bodyPr/>
          <a:lstStyle/>
          <a:p>
            <a:pPr lvl="0"/>
            <a:r>
              <a:rPr lang="en-US" dirty="0"/>
              <a:t>Industry: Metals, Minerals and Mining </a:t>
            </a:r>
          </a:p>
          <a:p>
            <a:r>
              <a:rPr lang="en-US" dirty="0"/>
              <a:t>Products: InTouch HMI, Process Historian Clients, Process Historian</a:t>
            </a:r>
          </a:p>
          <a:p>
            <a:r>
              <a:rPr lang="en-US" b="0" dirty="0">
                <a:solidFill>
                  <a:schemeClr val="tx1">
                    <a:lumMod val="65000"/>
                    <a:lumOff val="35000"/>
                  </a:schemeClr>
                </a:solidFill>
              </a:rPr>
              <a:t>“In my view, the most compelling aspect of this new thin client system is its scalability and versatility. It is vital for the system to be able to grow to meet business needs and to easily integrate with other systems.” </a:t>
            </a:r>
            <a:endParaRPr lang="en-US" dirty="0"/>
          </a:p>
          <a:p>
            <a:pPr lvl="0"/>
            <a:r>
              <a:rPr lang="en-US" dirty="0"/>
              <a:t>Eric Gumede, </a:t>
            </a:r>
            <a:r>
              <a:rPr lang="en-US" b="0" dirty="0"/>
              <a:t>Control Systems Specialist, Richards Bay Coal Terminal</a:t>
            </a:r>
            <a:endParaRPr lang="en-US" dirty="0"/>
          </a:p>
          <a:p>
            <a:pPr lvl="0"/>
            <a:endParaRPr lang="en-US" dirty="0"/>
          </a:p>
        </p:txBody>
      </p:sp>
      <p:grpSp>
        <p:nvGrpSpPr>
          <p:cNvPr id="11" name="Group 10">
            <a:extLst>
              <a:ext uri="{FF2B5EF4-FFF2-40B4-BE49-F238E27FC236}">
                <a16:creationId xmlns:a16="http://schemas.microsoft.com/office/drawing/2014/main" xmlns="" id="{53042DF4-7E07-FF40-82A0-C782DF4797F9}"/>
              </a:ext>
            </a:extLst>
          </p:cNvPr>
          <p:cNvGrpSpPr/>
          <p:nvPr/>
        </p:nvGrpSpPr>
        <p:grpSpPr>
          <a:xfrm>
            <a:off x="4126955" y="474965"/>
            <a:ext cx="5264436" cy="2666894"/>
            <a:chOff x="4126955" y="474965"/>
            <a:chExt cx="5264436" cy="2666894"/>
          </a:xfrm>
        </p:grpSpPr>
        <p:sp>
          <p:nvSpPr>
            <p:cNvPr id="13" name="Isosceles Triangle 17">
              <a:extLst>
                <a:ext uri="{FF2B5EF4-FFF2-40B4-BE49-F238E27FC236}">
                  <a16:creationId xmlns:a16="http://schemas.microsoft.com/office/drawing/2014/main" xmlns="" id="{E4257C32-23D1-9F4E-AC10-7AAF978C0714}"/>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E8C14D21-CF49-C74A-9D00-26A024EB78EE}"/>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Isosceles Triangle 17">
              <a:extLst>
                <a:ext uri="{FF2B5EF4-FFF2-40B4-BE49-F238E27FC236}">
                  <a16:creationId xmlns:a16="http://schemas.microsoft.com/office/drawing/2014/main" xmlns="" id="{A57C9B24-FC50-F94F-A7D5-C3C806827FA4}"/>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Slide Number Placeholder 2">
            <a:extLst>
              <a:ext uri="{FF2B5EF4-FFF2-40B4-BE49-F238E27FC236}">
                <a16:creationId xmlns:a16="http://schemas.microsoft.com/office/drawing/2014/main" xmlns="" id="{A30E55B0-C12E-9248-90D8-FAB29981473E}"/>
              </a:ext>
            </a:extLst>
          </p:cNvPr>
          <p:cNvSpPr>
            <a:spLocks noGrp="1"/>
          </p:cNvSpPr>
          <p:nvPr>
            <p:ph type="sldNum" sz="quarter" idx="4"/>
          </p:nvPr>
        </p:nvSpPr>
        <p:spPr/>
        <p:txBody>
          <a:bodyPr/>
          <a:lstStyle/>
          <a:p>
            <a:r>
              <a:rPr lang="en-US"/>
              <a:t>Page </a:t>
            </a:r>
            <a:fld id="{5A9C12DC-491F-9444-86A2-13AC5C62A2FC}" type="slidenum">
              <a:rPr lang="en-US" smtClean="0"/>
              <a:pPr/>
              <a:t>94</a:t>
            </a:fld>
            <a:endParaRPr lang="en-US" dirty="0"/>
          </a:p>
        </p:txBody>
      </p:sp>
      <p:sp>
        <p:nvSpPr>
          <p:cNvPr id="10" name="Footer Placeholder 9">
            <a:extLst>
              <a:ext uri="{FF2B5EF4-FFF2-40B4-BE49-F238E27FC236}">
                <a16:creationId xmlns:a16="http://schemas.microsoft.com/office/drawing/2014/main" xmlns="" id="{FCBD35C5-42AD-C840-9CA8-53B102EE5465}"/>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2BE8AD98-92F5-5841-8E37-45BCDBC7A425}"/>
              </a:ext>
            </a:extLst>
          </p:cNvPr>
          <p:cNvSpPr/>
          <p:nvPr/>
        </p:nvSpPr>
        <p:spPr>
          <a:xfrm>
            <a:off x="4802345" y="4504659"/>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4539576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3275" y="7595"/>
            <a:ext cx="4530725" cy="2888973"/>
          </a:xfrm>
          <a:prstGeom prst="rect">
            <a:avLst/>
          </a:prstGeom>
        </p:spPr>
      </p:pic>
      <p:sp>
        <p:nvSpPr>
          <p:cNvPr id="4" name="Content Placeholder 3"/>
          <p:cNvSpPr>
            <a:spLocks noGrp="1"/>
          </p:cNvSpPr>
          <p:nvPr>
            <p:ph sz="quarter" idx="11"/>
          </p:nvPr>
        </p:nvSpPr>
        <p:spPr/>
        <p:txBody>
          <a:bodyPr/>
          <a:lstStyle/>
          <a:p>
            <a:pPr>
              <a:lnSpc>
                <a:spcPts val="1100"/>
              </a:lnSpc>
              <a:spcAft>
                <a:spcPts val="300"/>
              </a:spcAft>
            </a:pPr>
            <a:r>
              <a:rPr lang="en-US" sz="900" dirty="0"/>
              <a:t>Goals </a:t>
            </a:r>
          </a:p>
          <a:p>
            <a:pPr lvl="2">
              <a:lnSpc>
                <a:spcPts val="1100"/>
              </a:lnSpc>
              <a:spcAft>
                <a:spcPts val="300"/>
              </a:spcAft>
            </a:pPr>
            <a:r>
              <a:rPr lang="en-US" dirty="0"/>
              <a:t>Build a green field iron ore mine, mine process plant, a heavy haul railway system from mine-to-port, new port facilities, and a Remote Operations Center</a:t>
            </a:r>
          </a:p>
          <a:p>
            <a:pPr lvl="2">
              <a:lnSpc>
                <a:spcPts val="1100"/>
              </a:lnSpc>
              <a:spcAft>
                <a:spcPts val="300"/>
              </a:spcAft>
            </a:pPr>
            <a:r>
              <a:rPr lang="en-US" dirty="0"/>
              <a:t>Meet Roy Hill’s capacity of 55 million </a:t>
            </a:r>
            <a:r>
              <a:rPr lang="en-US" dirty="0" err="1"/>
              <a:t>tonnes</a:t>
            </a:r>
            <a:r>
              <a:rPr lang="en-US" dirty="0"/>
              <a:t> per annum</a:t>
            </a:r>
            <a:br>
              <a:rPr lang="en-US" dirty="0"/>
            </a:br>
            <a:r>
              <a:rPr lang="en-US" dirty="0"/>
              <a:t>(</a:t>
            </a:r>
            <a:r>
              <a:rPr lang="en-US" dirty="0" err="1"/>
              <a:t>Mtpa</a:t>
            </a:r>
            <a:r>
              <a:rPr lang="en-US" dirty="0"/>
              <a:t>) of iron ore</a:t>
            </a:r>
          </a:p>
          <a:p>
            <a:pPr lvl="2">
              <a:lnSpc>
                <a:spcPts val="1100"/>
              </a:lnSpc>
            </a:pPr>
            <a:r>
              <a:rPr lang="en-US" dirty="0"/>
              <a:t>Realize resource-to-market potential</a:t>
            </a:r>
          </a:p>
          <a:p>
            <a:pPr>
              <a:lnSpc>
                <a:spcPts val="1100"/>
              </a:lnSpc>
              <a:spcAft>
                <a:spcPts val="300"/>
              </a:spcAft>
            </a:pPr>
            <a:r>
              <a:rPr lang="en-US" sz="900" dirty="0"/>
              <a:t>Challenges </a:t>
            </a:r>
          </a:p>
          <a:p>
            <a:pPr lvl="2">
              <a:lnSpc>
                <a:spcPts val="1100"/>
              </a:lnSpc>
            </a:pPr>
            <a:r>
              <a:rPr lang="en-US" dirty="0"/>
              <a:t>Optimizing end-to-end demand chain visibility from the pit to</a:t>
            </a:r>
            <a:br>
              <a:rPr lang="en-US" dirty="0"/>
            </a:br>
            <a:r>
              <a:rPr lang="en-US" dirty="0"/>
              <a:t>the port across different time zones, from long term planning down</a:t>
            </a:r>
            <a:br>
              <a:rPr lang="en-US" dirty="0"/>
            </a:br>
            <a:r>
              <a:rPr lang="en-US" dirty="0"/>
              <a:t>to weekly scheduling</a:t>
            </a:r>
          </a:p>
          <a:p>
            <a:pPr>
              <a:lnSpc>
                <a:spcPts val="1100"/>
              </a:lnSpc>
              <a:spcAft>
                <a:spcPts val="300"/>
              </a:spcAft>
            </a:pPr>
            <a:r>
              <a:rPr lang="en-US" sz="900" dirty="0"/>
              <a:t>Results </a:t>
            </a:r>
          </a:p>
          <a:p>
            <a:pPr lvl="2">
              <a:lnSpc>
                <a:spcPts val="1100"/>
              </a:lnSpc>
              <a:spcAft>
                <a:spcPts val="300"/>
              </a:spcAft>
            </a:pPr>
            <a:r>
              <a:rPr lang="en-US" dirty="0"/>
              <a:t>Improved efficiency by streamlining mining processes</a:t>
            </a:r>
          </a:p>
          <a:p>
            <a:pPr lvl="2">
              <a:lnSpc>
                <a:spcPts val="1100"/>
              </a:lnSpc>
              <a:spcAft>
                <a:spcPts val="300"/>
              </a:spcAft>
            </a:pPr>
            <a:r>
              <a:rPr lang="en-US" dirty="0"/>
              <a:t>Increased collaboration among different functions</a:t>
            </a:r>
          </a:p>
          <a:p>
            <a:pPr lvl="2">
              <a:lnSpc>
                <a:spcPts val="1100"/>
              </a:lnSpc>
              <a:spcAft>
                <a:spcPts val="300"/>
              </a:spcAft>
            </a:pPr>
            <a:r>
              <a:rPr lang="en-US" dirty="0"/>
              <a:t>Optimized resource-to-market opportunities with real-time execution</a:t>
            </a:r>
          </a:p>
          <a:p>
            <a:pPr lvl="2">
              <a:lnSpc>
                <a:spcPts val="1100"/>
              </a:lnSpc>
              <a:spcAft>
                <a:spcPts val="300"/>
              </a:spcAft>
            </a:pPr>
            <a:r>
              <a:rPr lang="en-US" dirty="0"/>
              <a:t>Created a high performance team connected by a digitized process</a:t>
            </a:r>
          </a:p>
          <a:p>
            <a:pPr lvl="2">
              <a:lnSpc>
                <a:spcPts val="1100"/>
              </a:lnSpc>
              <a:spcAft>
                <a:spcPts val="300"/>
              </a:spcAft>
            </a:pPr>
            <a:r>
              <a:rPr lang="en-US" dirty="0"/>
              <a:t>Provided key financial insights into production slowdowns and outages</a:t>
            </a:r>
          </a:p>
          <a:p>
            <a:pPr lvl="2">
              <a:lnSpc>
                <a:spcPts val="1100"/>
              </a:lnSpc>
              <a:spcAft>
                <a:spcPts val="300"/>
              </a:spcAft>
            </a:pPr>
            <a:r>
              <a:rPr lang="en-US" dirty="0"/>
              <a:t>Established state-of-the-art Remote Operations Center (ROC) coordinating everything from mine to process plant to rail and port… from 1,300 km away from mine site</a:t>
            </a:r>
          </a:p>
        </p:txBody>
      </p:sp>
      <p:sp>
        <p:nvSpPr>
          <p:cNvPr id="7" name="Text Placeholder 6"/>
          <p:cNvSpPr>
            <a:spLocks noGrp="1"/>
          </p:cNvSpPr>
          <p:nvPr>
            <p:ph type="body" sz="quarter" idx="15"/>
          </p:nvPr>
        </p:nvSpPr>
        <p:spPr/>
        <p:txBody>
          <a:bodyPr/>
          <a:lstStyle/>
          <a:p>
            <a:r>
              <a:rPr lang="en-US" dirty="0"/>
              <a:t>Roy Hill</a:t>
            </a:r>
            <a:br>
              <a:rPr lang="en-US" dirty="0"/>
            </a:br>
            <a:r>
              <a:rPr lang="en-US" sz="1400" dirty="0">
                <a:solidFill>
                  <a:schemeClr val="accent2"/>
                </a:solidFill>
              </a:rPr>
              <a:t>Perth, Australia </a:t>
            </a:r>
          </a:p>
          <a:p>
            <a:endParaRPr lang="en-US" dirty="0"/>
          </a:p>
        </p:txBody>
      </p:sp>
      <p:sp>
        <p:nvSpPr>
          <p:cNvPr id="8" name="Text Placeholder 7"/>
          <p:cNvSpPr>
            <a:spLocks noGrp="1"/>
          </p:cNvSpPr>
          <p:nvPr>
            <p:ph type="body" sz="quarter" idx="16"/>
          </p:nvPr>
        </p:nvSpPr>
        <p:spPr/>
        <p:txBody>
          <a:bodyPr tIns="182880"/>
          <a:lstStyle/>
          <a:p>
            <a:pPr lvl="0"/>
            <a:r>
              <a:rPr lang="en-US" sz="725" dirty="0"/>
              <a:t>Industry: Metals, Minerals and Mining </a:t>
            </a:r>
          </a:p>
          <a:p>
            <a:r>
              <a:rPr lang="en-US" sz="725" dirty="0"/>
              <a:t>Products: Demand Chain Planning and Scheduling (DCPS), Inventory Tracking and Quality Management (ITQM), Delay Accounting (DA), Capacity Simulation Model (Pre-CAPEX Analysis)</a:t>
            </a:r>
          </a:p>
          <a:p>
            <a:r>
              <a:rPr lang="en-US" b="0" dirty="0">
                <a:solidFill>
                  <a:schemeClr val="tx1">
                    <a:lumMod val="65000"/>
                    <a:lumOff val="35000"/>
                  </a:schemeClr>
                </a:solidFill>
              </a:rPr>
              <a:t>“We have a mine up in the Pilbara which is one of the largest mines in iron ore. We also have a processing plant and from there we have a 344-kilometer railway that takes the product through to our port operation where we load it onto ships at Port Hedland. So our mining operation is one of the largest in iron ore. We have an ore reserve of approximately 2.3 billion tons of ore. We will mine that at approximately one million tons a day and feed approximately 73 million tons per annum into our crushing facilities, which then gets turned into 55 million tons per annum of iron ore product.”</a:t>
            </a:r>
          </a:p>
          <a:p>
            <a:r>
              <a:rPr lang="en-US" sz="725" dirty="0"/>
              <a:t>Mike </a:t>
            </a:r>
            <a:r>
              <a:rPr lang="en-US" sz="725" dirty="0" err="1"/>
              <a:t>Lomman</a:t>
            </a:r>
            <a:r>
              <a:rPr lang="en-US" sz="725" dirty="0"/>
              <a:t>, </a:t>
            </a:r>
            <a:r>
              <a:rPr lang="en-US" sz="725" b="0" dirty="0"/>
              <a:t>General Manager, Demand Chain Planning</a:t>
            </a:r>
          </a:p>
          <a:p>
            <a:pPr lvl="0"/>
            <a:endParaRPr lang="en-US" sz="725" dirty="0"/>
          </a:p>
          <a:p>
            <a:pPr lvl="0"/>
            <a:endParaRPr lang="en-US" sz="725" dirty="0"/>
          </a:p>
          <a:p>
            <a:pPr lvl="0"/>
            <a:endParaRPr lang="en-US" sz="725" dirty="0"/>
          </a:p>
        </p:txBody>
      </p:sp>
      <p:grpSp>
        <p:nvGrpSpPr>
          <p:cNvPr id="10" name="Group 9">
            <a:extLst>
              <a:ext uri="{FF2B5EF4-FFF2-40B4-BE49-F238E27FC236}">
                <a16:creationId xmlns:a16="http://schemas.microsoft.com/office/drawing/2014/main" xmlns="" id="{EEF26371-0CCD-8740-ABD3-D538339DD6B4}"/>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537901BF-010B-EF45-80C1-3CD7E1FE8C70}"/>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30F2BBE0-2CA1-7D4D-B22F-A128AE15B719}"/>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8BEB645E-A55A-FD4F-81B1-8BE1E927C68F}"/>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23BF5D26-C863-024C-8E90-587CCAB074DF}"/>
              </a:ext>
            </a:extLst>
          </p:cNvPr>
          <p:cNvSpPr>
            <a:spLocks noGrp="1"/>
          </p:cNvSpPr>
          <p:nvPr>
            <p:ph type="sldNum" sz="quarter" idx="4"/>
          </p:nvPr>
        </p:nvSpPr>
        <p:spPr/>
        <p:txBody>
          <a:bodyPr/>
          <a:lstStyle/>
          <a:p>
            <a:r>
              <a:rPr lang="en-US"/>
              <a:t>Page </a:t>
            </a:r>
            <a:fld id="{5A9C12DC-491F-9444-86A2-13AC5C62A2FC}" type="slidenum">
              <a:rPr lang="en-US" smtClean="0"/>
              <a:pPr/>
              <a:t>95</a:t>
            </a:fld>
            <a:endParaRPr lang="en-US" dirty="0"/>
          </a:p>
        </p:txBody>
      </p:sp>
      <p:sp>
        <p:nvSpPr>
          <p:cNvPr id="14" name="Footer Placeholder 13">
            <a:extLst>
              <a:ext uri="{FF2B5EF4-FFF2-40B4-BE49-F238E27FC236}">
                <a16:creationId xmlns:a16="http://schemas.microsoft.com/office/drawing/2014/main" xmlns="" id="{80410DBF-D441-3341-9E61-B28C9F51A0C9}"/>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16F7BDBA-5EB2-CE44-8683-6CE1F8912CB9}"/>
              </a:ext>
            </a:extLst>
          </p:cNvPr>
          <p:cNvSpPr/>
          <p:nvPr/>
        </p:nvSpPr>
        <p:spPr>
          <a:xfrm>
            <a:off x="4802345" y="4716015"/>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27219198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11224" y="-1"/>
            <a:ext cx="5610510" cy="2896569"/>
          </a:xfrm>
          <a:prstGeom prst="rect">
            <a:avLst/>
          </a:prstGeom>
        </p:spPr>
      </p:pic>
      <p:sp>
        <p:nvSpPr>
          <p:cNvPr id="4" name="Content Placeholder 3"/>
          <p:cNvSpPr>
            <a:spLocks noGrp="1"/>
          </p:cNvSpPr>
          <p:nvPr>
            <p:ph sz="quarter" idx="11"/>
          </p:nvPr>
        </p:nvSpPr>
        <p:spPr/>
        <p:txBody>
          <a:bodyPr/>
          <a:lstStyle/>
          <a:p>
            <a:r>
              <a:rPr lang="en-US" sz="900" dirty="0"/>
              <a:t>Goals</a:t>
            </a:r>
          </a:p>
          <a:p>
            <a:pPr lvl="2"/>
            <a:r>
              <a:rPr lang="en-US" dirty="0"/>
              <a:t>To better optimize plant operations and improve allocation</a:t>
            </a:r>
            <a:br>
              <a:rPr lang="en-US" dirty="0"/>
            </a:br>
            <a:r>
              <a:rPr lang="en-US" dirty="0"/>
              <a:t>of plant resources.</a:t>
            </a:r>
          </a:p>
          <a:p>
            <a:pPr lvl="2"/>
            <a:r>
              <a:rPr lang="en-US" dirty="0"/>
              <a:t>To more effectively manage a wide range of disparate systems, including more than 2,000 PLCs, by establishing standardized methods</a:t>
            </a:r>
          </a:p>
          <a:p>
            <a:pPr lvl="2"/>
            <a:r>
              <a:rPr lang="en-US" dirty="0"/>
              <a:t>To more efficiently manage energy usage</a:t>
            </a:r>
          </a:p>
          <a:p>
            <a:r>
              <a:rPr lang="en-US" sz="900" dirty="0"/>
              <a:t>Challenges</a:t>
            </a:r>
          </a:p>
          <a:p>
            <a:pPr lvl="2"/>
            <a:r>
              <a:rPr lang="en-US" dirty="0"/>
              <a:t>The company had a wide range of makes and models of equipment in place throughout its various Infrastructure with no centralized communication method</a:t>
            </a:r>
          </a:p>
          <a:p>
            <a:pPr lvl="2"/>
            <a:r>
              <a:rPr lang="en-US" dirty="0"/>
              <a:t>Monitoring and controlling the company’s electricity usage was difficult due to the inability to acquire accurate reports</a:t>
            </a:r>
          </a:p>
          <a:p>
            <a:r>
              <a:rPr lang="en-US" sz="900" dirty="0"/>
              <a:t>Results</a:t>
            </a:r>
          </a:p>
          <a:p>
            <a:pPr lvl="2"/>
            <a:r>
              <a:rPr lang="en-US" dirty="0"/>
              <a:t>The mining company achieved effective centralized management of all equipment located at its Infrastructure in an 800km radius</a:t>
            </a:r>
          </a:p>
          <a:p>
            <a:pPr lvl="2"/>
            <a:r>
              <a:rPr lang="en-US" dirty="0"/>
              <a:t>Sibanye now saves approximately 2MW a month in energy usage, which equates to more than $1.1 million per year in overall cost savings</a:t>
            </a:r>
          </a:p>
          <a:p>
            <a:pPr lvl="2"/>
            <a:endParaRPr lang="en-US" dirty="0"/>
          </a:p>
        </p:txBody>
      </p:sp>
      <p:sp>
        <p:nvSpPr>
          <p:cNvPr id="7" name="Text Placeholder 6"/>
          <p:cNvSpPr>
            <a:spLocks noGrp="1"/>
          </p:cNvSpPr>
          <p:nvPr>
            <p:ph type="body" sz="quarter" idx="15"/>
          </p:nvPr>
        </p:nvSpPr>
        <p:spPr/>
        <p:txBody>
          <a:bodyPr/>
          <a:lstStyle/>
          <a:p>
            <a:r>
              <a:rPr lang="en-US" dirty="0"/>
              <a:t>Sibanye Group</a:t>
            </a:r>
          </a:p>
          <a:p>
            <a:r>
              <a:rPr lang="en-US" sz="1400" dirty="0" err="1">
                <a:solidFill>
                  <a:schemeClr val="accent2"/>
                </a:solidFill>
              </a:rPr>
              <a:t>Weltevreden</a:t>
            </a:r>
            <a:r>
              <a:rPr lang="en-US" sz="1400" dirty="0">
                <a:solidFill>
                  <a:schemeClr val="accent2"/>
                </a:solidFill>
              </a:rPr>
              <a:t> Park, South Africa</a:t>
            </a:r>
          </a:p>
        </p:txBody>
      </p:sp>
      <p:sp>
        <p:nvSpPr>
          <p:cNvPr id="8" name="Text Placeholder 7"/>
          <p:cNvSpPr>
            <a:spLocks noGrp="1"/>
          </p:cNvSpPr>
          <p:nvPr>
            <p:ph type="body" sz="quarter" idx="16"/>
          </p:nvPr>
        </p:nvSpPr>
        <p:spPr/>
        <p:txBody>
          <a:bodyPr/>
          <a:lstStyle/>
          <a:p>
            <a:pPr lvl="0"/>
            <a:r>
              <a:rPr lang="en-US" dirty="0"/>
              <a:t>Industry: Metals, Minerals and Mining </a:t>
            </a:r>
          </a:p>
          <a:p>
            <a:r>
              <a:rPr lang="en-US" dirty="0"/>
              <a:t>Products: System Platform</a:t>
            </a:r>
          </a:p>
          <a:p>
            <a:r>
              <a:rPr lang="en-US" b="0" dirty="0">
                <a:solidFill>
                  <a:schemeClr val="tx1">
                    <a:lumMod val="65000"/>
                    <a:lumOff val="35000"/>
                  </a:schemeClr>
                </a:solidFill>
              </a:rPr>
              <a:t>“Whether our operators are working at the Beatrix mine which is about 300 to 400 km away, they are able to view the same Wonderware SCADA application available to operators at all of our other mines.</a:t>
            </a:r>
            <a:br>
              <a:rPr lang="en-US" b="0" dirty="0">
                <a:solidFill>
                  <a:schemeClr val="tx1">
                    <a:lumMod val="65000"/>
                    <a:lumOff val="35000"/>
                  </a:schemeClr>
                </a:solidFill>
              </a:rPr>
            </a:br>
            <a:r>
              <a:rPr lang="en-US" b="0" dirty="0">
                <a:solidFill>
                  <a:schemeClr val="tx1">
                    <a:lumMod val="65000"/>
                    <a:lumOff val="35000"/>
                  </a:schemeClr>
                </a:solidFill>
              </a:rPr>
              <a:t>Being able to view all operations simultaneously enables the Sibanye team to ensure mining processes are running smoothly and avoid unnecessary downtime.” </a:t>
            </a:r>
          </a:p>
          <a:p>
            <a:r>
              <a:rPr lang="en-US" dirty="0"/>
              <a:t> Jansen Van Rensburg, </a:t>
            </a:r>
            <a:r>
              <a:rPr lang="en-US" b="0" dirty="0"/>
              <a:t>C&amp;T engineer </a:t>
            </a:r>
          </a:p>
          <a:p>
            <a:endParaRPr lang="en-US" dirty="0"/>
          </a:p>
        </p:txBody>
      </p:sp>
      <p:grpSp>
        <p:nvGrpSpPr>
          <p:cNvPr id="10" name="Group 9">
            <a:extLst>
              <a:ext uri="{FF2B5EF4-FFF2-40B4-BE49-F238E27FC236}">
                <a16:creationId xmlns:a16="http://schemas.microsoft.com/office/drawing/2014/main" xmlns="" id="{6B461E97-8D28-7E42-B3CA-2AF6CCB45416}"/>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5FE12CE3-10CA-F84F-840A-F4C00564E620}"/>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D9C4954A-881C-034B-B46E-29E61C9463DC}"/>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B564A817-7BAF-0E4B-80FE-6CEE2E2253A3}"/>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A082BA72-3DF4-D44E-8CF8-75BD1C7DCBA8}"/>
              </a:ext>
            </a:extLst>
          </p:cNvPr>
          <p:cNvSpPr>
            <a:spLocks noGrp="1"/>
          </p:cNvSpPr>
          <p:nvPr>
            <p:ph type="sldNum" sz="quarter" idx="4"/>
          </p:nvPr>
        </p:nvSpPr>
        <p:spPr/>
        <p:txBody>
          <a:bodyPr/>
          <a:lstStyle/>
          <a:p>
            <a:r>
              <a:rPr lang="en-US"/>
              <a:t>Page </a:t>
            </a:r>
            <a:fld id="{5A9C12DC-491F-9444-86A2-13AC5C62A2FC}" type="slidenum">
              <a:rPr lang="en-US" smtClean="0"/>
              <a:pPr/>
              <a:t>96</a:t>
            </a:fld>
            <a:endParaRPr lang="en-US" dirty="0"/>
          </a:p>
        </p:txBody>
      </p:sp>
      <p:sp>
        <p:nvSpPr>
          <p:cNvPr id="14" name="Footer Placeholder 13">
            <a:extLst>
              <a:ext uri="{FF2B5EF4-FFF2-40B4-BE49-F238E27FC236}">
                <a16:creationId xmlns:a16="http://schemas.microsoft.com/office/drawing/2014/main" xmlns="" id="{45083A79-2A91-FC44-AF2B-FD778323BA7C}"/>
              </a:ext>
            </a:extLst>
          </p:cNvPr>
          <p:cNvSpPr>
            <a:spLocks noGrp="1"/>
          </p:cNvSpPr>
          <p:nvPr>
            <p:ph type="ftr" sz="quarter" idx="18"/>
          </p:nvPr>
        </p:nvSpPr>
        <p:spPr>
          <a:xfrm>
            <a:off x="378000" y="4914000"/>
            <a:ext cx="2286069" cy="106408"/>
          </a:xfrm>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C672C6BB-C834-6142-BD3C-979809B81060}"/>
              </a:ext>
            </a:extLst>
          </p:cNvPr>
          <p:cNvSpPr/>
          <p:nvPr/>
        </p:nvSpPr>
        <p:spPr>
          <a:xfrm>
            <a:off x="4802345" y="465081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42784985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5337" y="-13065"/>
            <a:ext cx="4554326" cy="2909633"/>
          </a:xfrm>
          <a:prstGeom prst="rect">
            <a:avLst/>
          </a:prstGeom>
        </p:spPr>
      </p:pic>
      <p:sp>
        <p:nvSpPr>
          <p:cNvPr id="4" name="Content Placeholder 3"/>
          <p:cNvSpPr>
            <a:spLocks noGrp="1"/>
          </p:cNvSpPr>
          <p:nvPr>
            <p:ph sz="quarter" idx="11"/>
          </p:nvPr>
        </p:nvSpPr>
        <p:spPr>
          <a:xfrm>
            <a:off x="252413" y="1050317"/>
            <a:ext cx="4055266" cy="3418927"/>
          </a:xfrm>
        </p:spPr>
        <p:txBody>
          <a:bodyPr/>
          <a:lstStyle/>
          <a:p>
            <a:pPr>
              <a:spcAft>
                <a:spcPts val="300"/>
              </a:spcAft>
            </a:pPr>
            <a:r>
              <a:rPr lang="en-US" sz="900" dirty="0"/>
              <a:t>Goals</a:t>
            </a:r>
          </a:p>
          <a:p>
            <a:pPr lvl="2">
              <a:lnSpc>
                <a:spcPct val="100000"/>
              </a:lnSpc>
              <a:spcAft>
                <a:spcPts val="300"/>
              </a:spcAft>
            </a:pPr>
            <a:r>
              <a:rPr lang="en-US" dirty="0"/>
              <a:t>To enhance production and enable material traceability management reporting and business efficiency</a:t>
            </a:r>
          </a:p>
          <a:p>
            <a:pPr lvl="2">
              <a:lnSpc>
                <a:spcPct val="100000"/>
              </a:lnSpc>
              <a:spcAft>
                <a:spcPts val="300"/>
              </a:spcAft>
            </a:pPr>
            <a:r>
              <a:rPr lang="en-US" dirty="0"/>
              <a:t>To optimize inventory control </a:t>
            </a:r>
          </a:p>
          <a:p>
            <a:pPr lvl="2">
              <a:lnSpc>
                <a:spcPct val="100000"/>
              </a:lnSpc>
              <a:spcAft>
                <a:spcPts val="300"/>
              </a:spcAft>
            </a:pPr>
            <a:r>
              <a:rPr lang="en-US" dirty="0"/>
              <a:t>To improve plant availability and overall equipment effectiveness (OEE)</a:t>
            </a:r>
          </a:p>
          <a:p>
            <a:pPr lvl="2">
              <a:lnSpc>
                <a:spcPct val="100000"/>
              </a:lnSpc>
              <a:spcAft>
                <a:spcPts val="300"/>
              </a:spcAft>
            </a:pPr>
            <a:r>
              <a:rPr lang="en-US" dirty="0"/>
              <a:t>To reduce manual reporting and ensure data integrity through formal</a:t>
            </a:r>
            <a:br>
              <a:rPr lang="en-US" dirty="0"/>
            </a:br>
            <a:r>
              <a:rPr lang="en-US" dirty="0"/>
              <a:t>production accounting</a:t>
            </a:r>
          </a:p>
          <a:p>
            <a:pPr>
              <a:spcAft>
                <a:spcPts val="300"/>
              </a:spcAft>
            </a:pPr>
            <a:r>
              <a:rPr lang="en-US" sz="900" dirty="0"/>
              <a:t>Challenges</a:t>
            </a:r>
          </a:p>
          <a:p>
            <a:pPr lvl="2">
              <a:lnSpc>
                <a:spcPct val="100000"/>
              </a:lnSpc>
              <a:spcAft>
                <a:spcPts val="300"/>
              </a:spcAft>
            </a:pPr>
            <a:r>
              <a:rPr lang="en-US" dirty="0"/>
              <a:t>The lack of detailed process information made it difficult to assess production information accurately</a:t>
            </a:r>
          </a:p>
          <a:p>
            <a:pPr lvl="2">
              <a:lnSpc>
                <a:spcPct val="100000"/>
              </a:lnSpc>
              <a:spcAft>
                <a:spcPts val="300"/>
              </a:spcAft>
            </a:pPr>
            <a:r>
              <a:rPr lang="en-US" dirty="0"/>
              <a:t>With a host of disparate systems in place, it was difficult to effectively manage processes</a:t>
            </a:r>
          </a:p>
          <a:p>
            <a:pPr lvl="2">
              <a:lnSpc>
                <a:spcPct val="100000"/>
              </a:lnSpc>
              <a:spcAft>
                <a:spcPts val="300"/>
              </a:spcAft>
            </a:pPr>
            <a:r>
              <a:rPr lang="en-US" dirty="0"/>
              <a:t>The existing infrastructure was outdated and could no longer be supported by the original vendor</a:t>
            </a:r>
          </a:p>
          <a:p>
            <a:pPr>
              <a:spcAft>
                <a:spcPts val="300"/>
              </a:spcAft>
            </a:pPr>
            <a:r>
              <a:rPr lang="en-US" sz="900" dirty="0"/>
              <a:t>Results</a:t>
            </a:r>
          </a:p>
          <a:p>
            <a:pPr lvl="2">
              <a:lnSpc>
                <a:spcPct val="100000"/>
              </a:lnSpc>
              <a:spcAft>
                <a:spcPts val="300"/>
              </a:spcAft>
            </a:pPr>
            <a:r>
              <a:rPr lang="en-US" dirty="0"/>
              <a:t>Achieved accurate production and performance reporting</a:t>
            </a:r>
          </a:p>
          <a:p>
            <a:pPr lvl="2">
              <a:lnSpc>
                <a:spcPct val="100000"/>
              </a:lnSpc>
              <a:spcAft>
                <a:spcPts val="300"/>
              </a:spcAft>
            </a:pPr>
            <a:r>
              <a:rPr lang="en-US" dirty="0"/>
              <a:t>Successful implementation of OEE reporting to optimize plant</a:t>
            </a:r>
            <a:br>
              <a:rPr lang="en-US" dirty="0"/>
            </a:br>
            <a:r>
              <a:rPr lang="en-US" dirty="0"/>
              <a:t>availability and performance</a:t>
            </a:r>
          </a:p>
          <a:p>
            <a:pPr lvl="2">
              <a:lnSpc>
                <a:spcPct val="100000"/>
              </a:lnSpc>
              <a:spcAft>
                <a:spcPts val="300"/>
              </a:spcAft>
            </a:pPr>
            <a:r>
              <a:rPr lang="en-US" dirty="0"/>
              <a:t>Improved inventory optimization</a:t>
            </a:r>
          </a:p>
          <a:p>
            <a:pPr lvl="2">
              <a:lnSpc>
                <a:spcPct val="100000"/>
              </a:lnSpc>
              <a:spcAft>
                <a:spcPts val="300"/>
              </a:spcAft>
            </a:pPr>
            <a:r>
              <a:rPr lang="en-US" dirty="0"/>
              <a:t>Plant floor equipment and processes now integrated with other</a:t>
            </a:r>
            <a:br>
              <a:rPr lang="en-US" dirty="0"/>
            </a:br>
            <a:r>
              <a:rPr lang="en-US" dirty="0"/>
              <a:t>systems including ERP</a:t>
            </a:r>
          </a:p>
        </p:txBody>
      </p:sp>
      <p:sp>
        <p:nvSpPr>
          <p:cNvPr id="7" name="Text Placeholder 6"/>
          <p:cNvSpPr>
            <a:spLocks noGrp="1"/>
          </p:cNvSpPr>
          <p:nvPr>
            <p:ph type="body" sz="quarter" idx="15"/>
          </p:nvPr>
        </p:nvSpPr>
        <p:spPr/>
        <p:txBody>
          <a:bodyPr/>
          <a:lstStyle/>
          <a:p>
            <a:r>
              <a:rPr lang="en-US" dirty="0"/>
              <a:t>South African Mint</a:t>
            </a:r>
          </a:p>
          <a:p>
            <a:r>
              <a:rPr lang="en-US" sz="1400" dirty="0">
                <a:solidFill>
                  <a:schemeClr val="accent2"/>
                </a:solidFill>
              </a:rPr>
              <a:t>South Africa</a:t>
            </a:r>
          </a:p>
        </p:txBody>
      </p:sp>
      <p:sp>
        <p:nvSpPr>
          <p:cNvPr id="8" name="Text Placeholder 7"/>
          <p:cNvSpPr>
            <a:spLocks noGrp="1"/>
          </p:cNvSpPr>
          <p:nvPr>
            <p:ph type="body" sz="quarter" idx="16"/>
          </p:nvPr>
        </p:nvSpPr>
        <p:spPr/>
        <p:txBody>
          <a:bodyPr/>
          <a:lstStyle/>
          <a:p>
            <a:pPr lvl="0"/>
            <a:r>
              <a:rPr lang="en-US" dirty="0"/>
              <a:t>Industry: Metals, Minerals and Mining </a:t>
            </a:r>
          </a:p>
          <a:p>
            <a:r>
              <a:rPr lang="en-US" dirty="0"/>
              <a:t>Products: System Platform, Process Historian, InTouch HMI (Standard Edition), Enterprise Asset Management</a:t>
            </a:r>
          </a:p>
          <a:p>
            <a:r>
              <a:rPr lang="en-US" b="0" dirty="0">
                <a:solidFill>
                  <a:schemeClr val="tx1">
                    <a:lumMod val="65000"/>
                    <a:lumOff val="35000"/>
                  </a:schemeClr>
                </a:solidFill>
              </a:rPr>
              <a:t>“In my view, the most outstanding features of the Wonderware suite of MES and intelligence solutions we adopted were their ease of use, ease of integration and ease of maintenance.” </a:t>
            </a:r>
          </a:p>
          <a:p>
            <a:r>
              <a:rPr lang="en-US" dirty="0"/>
              <a:t> Lungile </a:t>
            </a:r>
            <a:r>
              <a:rPr lang="en-US" dirty="0" err="1"/>
              <a:t>Binza</a:t>
            </a:r>
            <a:r>
              <a:rPr lang="en-US" dirty="0"/>
              <a:t>, CIO, </a:t>
            </a:r>
            <a:r>
              <a:rPr lang="en-US" b="0" dirty="0"/>
              <a:t>South African Mint Company Ltd.</a:t>
            </a:r>
          </a:p>
        </p:txBody>
      </p:sp>
      <p:grpSp>
        <p:nvGrpSpPr>
          <p:cNvPr id="10" name="Group 9">
            <a:extLst>
              <a:ext uri="{FF2B5EF4-FFF2-40B4-BE49-F238E27FC236}">
                <a16:creationId xmlns:a16="http://schemas.microsoft.com/office/drawing/2014/main" xmlns="" id="{6B461E97-8D28-7E42-B3CA-2AF6CCB45416}"/>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5FE12CE3-10CA-F84F-840A-F4C00564E620}"/>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D9C4954A-881C-034B-B46E-29E61C9463DC}"/>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B564A817-7BAF-0E4B-80FE-6CEE2E2253A3}"/>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A082BA72-3DF4-D44E-8CF8-75BD1C7DCBA8}"/>
              </a:ext>
            </a:extLst>
          </p:cNvPr>
          <p:cNvSpPr>
            <a:spLocks noGrp="1"/>
          </p:cNvSpPr>
          <p:nvPr>
            <p:ph type="sldNum" sz="quarter" idx="4"/>
          </p:nvPr>
        </p:nvSpPr>
        <p:spPr/>
        <p:txBody>
          <a:bodyPr/>
          <a:lstStyle/>
          <a:p>
            <a:r>
              <a:rPr lang="en-US"/>
              <a:t>Page </a:t>
            </a:r>
            <a:fld id="{5A9C12DC-491F-9444-86A2-13AC5C62A2FC}" type="slidenum">
              <a:rPr lang="en-US" smtClean="0"/>
              <a:pPr/>
              <a:t>97</a:t>
            </a:fld>
            <a:endParaRPr lang="en-US" dirty="0"/>
          </a:p>
        </p:txBody>
      </p:sp>
      <p:sp>
        <p:nvSpPr>
          <p:cNvPr id="14" name="Footer Placeholder 13">
            <a:extLst>
              <a:ext uri="{FF2B5EF4-FFF2-40B4-BE49-F238E27FC236}">
                <a16:creationId xmlns:a16="http://schemas.microsoft.com/office/drawing/2014/main" xmlns="" id="{45083A79-2A91-FC44-AF2B-FD778323BA7C}"/>
              </a:ext>
            </a:extLst>
          </p:cNvPr>
          <p:cNvSpPr>
            <a:spLocks noGrp="1"/>
          </p:cNvSpPr>
          <p:nvPr>
            <p:ph type="ftr" sz="quarter" idx="18"/>
          </p:nvPr>
        </p:nvSpPr>
        <p:spPr>
          <a:xfrm>
            <a:off x="378000" y="4914000"/>
            <a:ext cx="2286069" cy="106408"/>
          </a:xfrm>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C672C6BB-C834-6142-BD3C-979809B81060}"/>
              </a:ext>
            </a:extLst>
          </p:cNvPr>
          <p:cNvSpPr/>
          <p:nvPr/>
        </p:nvSpPr>
        <p:spPr>
          <a:xfrm>
            <a:off x="4802345" y="4650810"/>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99000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9570" y="-51598"/>
            <a:ext cx="4611017" cy="2946440"/>
          </a:xfrm>
          <a:prstGeom prst="rect">
            <a:avLst/>
          </a:prstGeom>
        </p:spPr>
      </p:pic>
      <p:sp>
        <p:nvSpPr>
          <p:cNvPr id="4" name="Content Placeholder 3"/>
          <p:cNvSpPr>
            <a:spLocks noGrp="1"/>
          </p:cNvSpPr>
          <p:nvPr>
            <p:ph sz="quarter" idx="11"/>
          </p:nvPr>
        </p:nvSpPr>
        <p:spPr/>
        <p:txBody>
          <a:bodyPr/>
          <a:lstStyle/>
          <a:p>
            <a:r>
              <a:rPr lang="en-US" sz="900" dirty="0"/>
              <a:t>Goals</a:t>
            </a:r>
          </a:p>
          <a:p>
            <a:pPr lvl="2"/>
            <a:r>
              <a:rPr lang="en-US" dirty="0"/>
              <a:t>Energy Monitoring</a:t>
            </a:r>
          </a:p>
          <a:p>
            <a:pPr lvl="2"/>
            <a:r>
              <a:rPr lang="en-US" dirty="0"/>
              <a:t>Targeting</a:t>
            </a:r>
          </a:p>
          <a:p>
            <a:pPr lvl="2"/>
            <a:r>
              <a:rPr lang="en-US" dirty="0"/>
              <a:t>Saving</a:t>
            </a:r>
          </a:p>
          <a:p>
            <a:r>
              <a:rPr lang="en-US" sz="900" dirty="0"/>
              <a:t>Challenges</a:t>
            </a:r>
          </a:p>
          <a:p>
            <a:pPr lvl="2"/>
            <a:r>
              <a:rPr lang="en-US" dirty="0"/>
              <a:t>Reduce Energy use through accurate comparison with production data</a:t>
            </a:r>
          </a:p>
          <a:p>
            <a:pPr lvl="2"/>
            <a:r>
              <a:rPr lang="en-US" dirty="0"/>
              <a:t>Develop Energy per unit (</a:t>
            </a:r>
            <a:r>
              <a:rPr lang="en-US" dirty="0" err="1"/>
              <a:t>tonne</a:t>
            </a:r>
            <a:r>
              <a:rPr lang="en-US" dirty="0"/>
              <a:t>) trends through accurate correlation of energy and production data</a:t>
            </a:r>
          </a:p>
          <a:p>
            <a:pPr lvl="2"/>
            <a:r>
              <a:rPr lang="en-US" dirty="0"/>
              <a:t>Report environmental data.</a:t>
            </a:r>
          </a:p>
          <a:p>
            <a:r>
              <a:rPr lang="en-US" sz="900" dirty="0"/>
              <a:t> Results</a:t>
            </a:r>
          </a:p>
          <a:p>
            <a:pPr lvl="2"/>
            <a:r>
              <a:rPr lang="en-US" dirty="0"/>
              <a:t>Energy reduction</a:t>
            </a:r>
          </a:p>
          <a:p>
            <a:pPr lvl="2"/>
            <a:r>
              <a:rPr lang="en-US" dirty="0"/>
              <a:t>Payback within one year</a:t>
            </a:r>
          </a:p>
          <a:p>
            <a:pPr lvl="2"/>
            <a:r>
              <a:rPr lang="en-US" dirty="0"/>
              <a:t>Accelerated Insight</a:t>
            </a:r>
          </a:p>
          <a:p>
            <a:pPr lvl="2"/>
            <a:r>
              <a:rPr lang="en-US" dirty="0"/>
              <a:t>Good relationships with Environmental Authorities</a:t>
            </a:r>
          </a:p>
          <a:p>
            <a:pPr lvl="2"/>
            <a:r>
              <a:rPr lang="en-US" dirty="0"/>
              <a:t>Accurate data for energy tariff negotiations</a:t>
            </a:r>
          </a:p>
          <a:p>
            <a:pPr lvl="2"/>
            <a:endParaRPr lang="en-US" dirty="0"/>
          </a:p>
        </p:txBody>
      </p:sp>
      <p:sp>
        <p:nvSpPr>
          <p:cNvPr id="7" name="Text Placeholder 6"/>
          <p:cNvSpPr>
            <a:spLocks noGrp="1"/>
          </p:cNvSpPr>
          <p:nvPr>
            <p:ph type="body" sz="quarter" idx="15"/>
          </p:nvPr>
        </p:nvSpPr>
        <p:spPr>
          <a:xfrm>
            <a:off x="252413" y="185739"/>
            <a:ext cx="4289359" cy="582888"/>
          </a:xfrm>
        </p:spPr>
        <p:txBody>
          <a:bodyPr/>
          <a:lstStyle/>
          <a:p>
            <a:r>
              <a:rPr lang="en-US" sz="1800" dirty="0"/>
              <a:t>Special Metals Wiggin - A PCC Company</a:t>
            </a:r>
          </a:p>
          <a:p>
            <a:r>
              <a:rPr lang="en-US" sz="1400" dirty="0">
                <a:solidFill>
                  <a:schemeClr val="accent2"/>
                </a:solidFill>
              </a:rPr>
              <a:t>United Kingdom</a:t>
            </a:r>
          </a:p>
        </p:txBody>
      </p:sp>
      <p:sp>
        <p:nvSpPr>
          <p:cNvPr id="8" name="Text Placeholder 7"/>
          <p:cNvSpPr>
            <a:spLocks noGrp="1"/>
          </p:cNvSpPr>
          <p:nvPr>
            <p:ph type="body" sz="quarter" idx="16"/>
          </p:nvPr>
        </p:nvSpPr>
        <p:spPr/>
        <p:txBody>
          <a:bodyPr/>
          <a:lstStyle/>
          <a:p>
            <a:pPr lvl="0"/>
            <a:r>
              <a:rPr lang="en-US" dirty="0"/>
              <a:t>Industry: Metals, Minerals and Mining </a:t>
            </a:r>
          </a:p>
          <a:p>
            <a:r>
              <a:rPr lang="en-US" dirty="0"/>
              <a:t>Products: Process Historian, Process Historian Client, InTouch HMI</a:t>
            </a:r>
            <a:br>
              <a:rPr lang="en-US" dirty="0"/>
            </a:br>
            <a:r>
              <a:rPr lang="en-US" dirty="0"/>
              <a:t>(Standard Edition)</a:t>
            </a:r>
          </a:p>
          <a:p>
            <a:r>
              <a:rPr lang="en-US" b="0" dirty="0">
                <a:solidFill>
                  <a:schemeClr val="tx1">
                    <a:lumMod val="65000"/>
                    <a:lumOff val="35000"/>
                  </a:schemeClr>
                </a:solidFill>
              </a:rPr>
              <a:t>“Wonderware Process Historian was the key breakthrough in making our data available as useful information to us...”</a:t>
            </a:r>
          </a:p>
          <a:p>
            <a:r>
              <a:rPr lang="en-US" dirty="0"/>
              <a:t>John Powles, </a:t>
            </a:r>
            <a:r>
              <a:rPr lang="en-US" b="0" dirty="0"/>
              <a:t>Utilities &amp; EMS Manager, Special Metals Wiggin</a:t>
            </a:r>
            <a:endParaRPr lang="en-US" dirty="0"/>
          </a:p>
          <a:p>
            <a:endParaRPr lang="en-US" dirty="0"/>
          </a:p>
        </p:txBody>
      </p:sp>
      <p:grpSp>
        <p:nvGrpSpPr>
          <p:cNvPr id="10" name="Group 9">
            <a:extLst>
              <a:ext uri="{FF2B5EF4-FFF2-40B4-BE49-F238E27FC236}">
                <a16:creationId xmlns:a16="http://schemas.microsoft.com/office/drawing/2014/main" xmlns="" id="{8362BCFD-E48F-DA4A-99E7-A38129F1BE4C}"/>
              </a:ext>
            </a:extLst>
          </p:cNvPr>
          <p:cNvGrpSpPr/>
          <p:nvPr/>
        </p:nvGrpSpPr>
        <p:grpSpPr>
          <a:xfrm>
            <a:off x="4126955" y="474965"/>
            <a:ext cx="5264436" cy="2666894"/>
            <a:chOff x="4126955" y="474965"/>
            <a:chExt cx="5264436" cy="2666894"/>
          </a:xfrm>
        </p:grpSpPr>
        <p:sp>
          <p:nvSpPr>
            <p:cNvPr id="11" name="Isosceles Triangle 17">
              <a:extLst>
                <a:ext uri="{FF2B5EF4-FFF2-40B4-BE49-F238E27FC236}">
                  <a16:creationId xmlns:a16="http://schemas.microsoft.com/office/drawing/2014/main" xmlns="" id="{1996A93D-C696-024E-92E4-F5AC8C09B70D}"/>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Isosceles Triangle 17">
              <a:extLst>
                <a:ext uri="{FF2B5EF4-FFF2-40B4-BE49-F238E27FC236}">
                  <a16:creationId xmlns:a16="http://schemas.microsoft.com/office/drawing/2014/main" xmlns="" id="{40B2EA1C-AAB9-9E43-B35F-555CBAA0823C}"/>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81A62A31-C002-B442-9645-8DC6F2BD60A0}"/>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9" name="Slide Number Placeholder 8">
            <a:extLst>
              <a:ext uri="{FF2B5EF4-FFF2-40B4-BE49-F238E27FC236}">
                <a16:creationId xmlns:a16="http://schemas.microsoft.com/office/drawing/2014/main" xmlns="" id="{50B54914-646C-244F-9FD1-5241679EA9F6}"/>
              </a:ext>
            </a:extLst>
          </p:cNvPr>
          <p:cNvSpPr>
            <a:spLocks noGrp="1"/>
          </p:cNvSpPr>
          <p:nvPr>
            <p:ph type="sldNum" sz="quarter" idx="4"/>
          </p:nvPr>
        </p:nvSpPr>
        <p:spPr/>
        <p:txBody>
          <a:bodyPr/>
          <a:lstStyle/>
          <a:p>
            <a:r>
              <a:rPr lang="en-US"/>
              <a:t>Page </a:t>
            </a:r>
            <a:fld id="{5A9C12DC-491F-9444-86A2-13AC5C62A2FC}" type="slidenum">
              <a:rPr lang="en-US" smtClean="0"/>
              <a:pPr/>
              <a:t>98</a:t>
            </a:fld>
            <a:endParaRPr lang="en-US" dirty="0"/>
          </a:p>
        </p:txBody>
      </p:sp>
      <p:sp>
        <p:nvSpPr>
          <p:cNvPr id="14" name="Footer Placeholder 13">
            <a:extLst>
              <a:ext uri="{FF2B5EF4-FFF2-40B4-BE49-F238E27FC236}">
                <a16:creationId xmlns:a16="http://schemas.microsoft.com/office/drawing/2014/main" xmlns="" id="{765E027F-5B5A-964E-8CAF-7D69F3F77A6D}"/>
              </a:ext>
            </a:extLst>
          </p:cNvPr>
          <p:cNvSpPr>
            <a:spLocks noGrp="1"/>
          </p:cNvSpPr>
          <p:nvPr>
            <p:ph type="ftr" sz="quarter" idx="18"/>
          </p:nvPr>
        </p:nvSpPr>
        <p:spPr/>
        <p:txBody>
          <a:bodyPr/>
          <a:lstStyle/>
          <a:p>
            <a:r>
              <a:rPr lang="en-GB" dirty="0"/>
              <a:t>© 2018 AVEVA Group plc and its subsidiaries. All rights reserved.</a:t>
            </a:r>
          </a:p>
        </p:txBody>
      </p:sp>
      <p:sp>
        <p:nvSpPr>
          <p:cNvPr id="15" name="Rectangle 14">
            <a:extLst>
              <a:ext uri="{FF2B5EF4-FFF2-40B4-BE49-F238E27FC236}">
                <a16:creationId xmlns:a16="http://schemas.microsoft.com/office/drawing/2014/main" xmlns="" id="{AD705D30-85EC-4941-82A4-643BBD000988}"/>
              </a:ext>
            </a:extLst>
          </p:cNvPr>
          <p:cNvSpPr/>
          <p:nvPr/>
        </p:nvSpPr>
        <p:spPr>
          <a:xfrm>
            <a:off x="4802345" y="4479267"/>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16339928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9341" y="0"/>
            <a:ext cx="4545820" cy="2904779"/>
          </a:xfrm>
          <a:prstGeom prst="rect">
            <a:avLst/>
          </a:prstGeom>
        </p:spPr>
      </p:pic>
      <p:sp>
        <p:nvSpPr>
          <p:cNvPr id="4" name="Content Placeholder 3"/>
          <p:cNvSpPr>
            <a:spLocks noGrp="1"/>
          </p:cNvSpPr>
          <p:nvPr>
            <p:ph sz="quarter" idx="11"/>
          </p:nvPr>
        </p:nvSpPr>
        <p:spPr>
          <a:xfrm>
            <a:off x="252413" y="1050317"/>
            <a:ext cx="4055266" cy="3418927"/>
          </a:xfrm>
        </p:spPr>
        <p:txBody>
          <a:bodyPr/>
          <a:lstStyle/>
          <a:p>
            <a:pPr>
              <a:spcAft>
                <a:spcPts val="300"/>
              </a:spcAft>
            </a:pPr>
            <a:r>
              <a:rPr lang="en-US" sz="900" dirty="0"/>
              <a:t>Goals</a:t>
            </a:r>
          </a:p>
          <a:p>
            <a:pPr lvl="3">
              <a:spcAft>
                <a:spcPts val="300"/>
              </a:spcAft>
            </a:pPr>
            <a:r>
              <a:rPr lang="en-US" dirty="0"/>
              <a:t>Increase material handling efficiency </a:t>
            </a:r>
          </a:p>
          <a:p>
            <a:pPr lvl="3">
              <a:spcAft>
                <a:spcPts val="300"/>
              </a:spcAft>
            </a:pPr>
            <a:r>
              <a:rPr lang="en-US" dirty="0"/>
              <a:t>Upgrade existing legacy system </a:t>
            </a:r>
          </a:p>
          <a:p>
            <a:pPr lvl="3">
              <a:spcAft>
                <a:spcPts val="300"/>
              </a:spcAft>
            </a:pPr>
            <a:r>
              <a:rPr lang="en-US" dirty="0"/>
              <a:t>Improve access to data to mitigate risk </a:t>
            </a:r>
          </a:p>
          <a:p>
            <a:pPr lvl="3">
              <a:spcAft>
                <a:spcPts val="300"/>
              </a:spcAft>
            </a:pPr>
            <a:r>
              <a:rPr lang="en-US" dirty="0"/>
              <a:t>Create a state-of-the-art data playback system </a:t>
            </a:r>
          </a:p>
          <a:p>
            <a:pPr>
              <a:spcAft>
                <a:spcPts val="300"/>
              </a:spcAft>
            </a:pPr>
            <a:r>
              <a:rPr lang="en-US" sz="900" dirty="0"/>
              <a:t>Challenges</a:t>
            </a:r>
          </a:p>
          <a:p>
            <a:pPr lvl="3">
              <a:spcAft>
                <a:spcPts val="300"/>
              </a:spcAft>
            </a:pPr>
            <a:r>
              <a:rPr lang="en-US" dirty="0"/>
              <a:t>Existing legacy system had reached end of life </a:t>
            </a:r>
          </a:p>
          <a:p>
            <a:pPr lvl="3">
              <a:spcAft>
                <a:spcPts val="300"/>
              </a:spcAft>
            </a:pPr>
            <a:r>
              <a:rPr lang="en-US" dirty="0"/>
              <a:t>Previous system required custom programming for database creation, yet even then, the database lacked the level of detail required and flexibility </a:t>
            </a:r>
          </a:p>
          <a:p>
            <a:pPr lvl="3">
              <a:spcAft>
                <a:spcPts val="300"/>
              </a:spcAft>
            </a:pPr>
            <a:r>
              <a:rPr lang="en-US" dirty="0"/>
              <a:t>Transitioning the facility with zero downtime </a:t>
            </a:r>
          </a:p>
          <a:p>
            <a:pPr>
              <a:spcAft>
                <a:spcPts val="300"/>
              </a:spcAft>
            </a:pPr>
            <a:r>
              <a:rPr lang="en-US" sz="900" dirty="0"/>
              <a:t>Results</a:t>
            </a:r>
          </a:p>
          <a:p>
            <a:pPr lvl="3">
              <a:spcAft>
                <a:spcPts val="300"/>
              </a:spcAft>
            </a:pPr>
            <a:r>
              <a:rPr lang="en-US" dirty="0"/>
              <a:t>Coal ships regularly go to 24 countries and the solution helps bring more than $2 billion of wealth to Canada each year </a:t>
            </a:r>
          </a:p>
          <a:p>
            <a:pPr lvl="3">
              <a:spcAft>
                <a:spcPts val="300"/>
              </a:spcAft>
            </a:pPr>
            <a:r>
              <a:rPr lang="en-US" dirty="0"/>
              <a:t>The solution helps in handling of coal that accounts for about 30%</a:t>
            </a:r>
            <a:br>
              <a:rPr lang="en-US" dirty="0"/>
            </a:br>
            <a:r>
              <a:rPr lang="en-US" dirty="0"/>
              <a:t>of all tonnage through the Port of Vancouver </a:t>
            </a:r>
          </a:p>
          <a:p>
            <a:pPr lvl="3">
              <a:spcAft>
                <a:spcPts val="300"/>
              </a:spcAft>
            </a:pPr>
            <a:r>
              <a:rPr lang="en-US" dirty="0"/>
              <a:t>Solution helps with maintaining throughput capacity of up to 29 million</a:t>
            </a:r>
            <a:br>
              <a:rPr lang="en-US" dirty="0"/>
            </a:br>
            <a:r>
              <a:rPr lang="en-US" dirty="0"/>
              <a:t>tons annually </a:t>
            </a:r>
          </a:p>
          <a:p>
            <a:pPr lvl="3">
              <a:spcAft>
                <a:spcPts val="300"/>
              </a:spcAft>
            </a:pPr>
            <a:r>
              <a:rPr lang="en-US" dirty="0"/>
              <a:t>Increased access to data, greater collaboration that brings</a:t>
            </a:r>
            <a:br>
              <a:rPr lang="en-US" dirty="0"/>
            </a:br>
            <a:r>
              <a:rPr lang="en-US" dirty="0"/>
              <a:t>improved productivity </a:t>
            </a:r>
          </a:p>
          <a:p>
            <a:pPr lvl="3">
              <a:spcAft>
                <a:spcPts val="300"/>
              </a:spcAft>
            </a:pPr>
            <a:endParaRPr lang="en-US" dirty="0"/>
          </a:p>
        </p:txBody>
      </p:sp>
      <p:sp>
        <p:nvSpPr>
          <p:cNvPr id="7" name="Text Placeholder 6"/>
          <p:cNvSpPr>
            <a:spLocks noGrp="1"/>
          </p:cNvSpPr>
          <p:nvPr>
            <p:ph type="body" sz="quarter" idx="15"/>
          </p:nvPr>
        </p:nvSpPr>
        <p:spPr>
          <a:xfrm>
            <a:off x="252413" y="185739"/>
            <a:ext cx="4358811" cy="582888"/>
          </a:xfrm>
        </p:spPr>
        <p:txBody>
          <a:bodyPr/>
          <a:lstStyle/>
          <a:p>
            <a:r>
              <a:rPr lang="en-US" sz="1800" dirty="0"/>
              <a:t>Westshore Terminals Limited Partnership </a:t>
            </a:r>
          </a:p>
          <a:p>
            <a:r>
              <a:rPr lang="en-US" sz="1800" dirty="0"/>
              <a:t>Delta, </a:t>
            </a:r>
            <a:r>
              <a:rPr lang="en-US" sz="1400" dirty="0">
                <a:solidFill>
                  <a:schemeClr val="accent2"/>
                </a:solidFill>
              </a:rPr>
              <a:t>British Columbia, Canada</a:t>
            </a:r>
          </a:p>
          <a:p>
            <a:endParaRPr lang="en-US" dirty="0"/>
          </a:p>
        </p:txBody>
      </p:sp>
      <p:sp>
        <p:nvSpPr>
          <p:cNvPr id="8" name="Text Placeholder 7"/>
          <p:cNvSpPr>
            <a:spLocks noGrp="1"/>
          </p:cNvSpPr>
          <p:nvPr>
            <p:ph type="body" sz="quarter" idx="16"/>
          </p:nvPr>
        </p:nvSpPr>
        <p:spPr/>
        <p:txBody>
          <a:bodyPr/>
          <a:lstStyle/>
          <a:p>
            <a:pPr lvl="0"/>
            <a:r>
              <a:rPr lang="en-US" dirty="0"/>
              <a:t>Industry: Metals, Minerals and Mining </a:t>
            </a:r>
          </a:p>
          <a:p>
            <a:r>
              <a:rPr lang="en-US" dirty="0"/>
              <a:t>Products: Process Historian Client, InTouch HMI  (Standard Edition),</a:t>
            </a:r>
            <a:br>
              <a:rPr lang="en-US" dirty="0"/>
            </a:br>
            <a:r>
              <a:rPr lang="en-US" dirty="0"/>
              <a:t>System Platform</a:t>
            </a:r>
          </a:p>
          <a:p>
            <a:r>
              <a:rPr lang="en-US" b="0" dirty="0">
                <a:solidFill>
                  <a:schemeClr val="tx1">
                    <a:lumMod val="65000"/>
                    <a:lumOff val="35000"/>
                  </a:schemeClr>
                </a:solidFill>
              </a:rPr>
              <a:t>“When it came down to it, what we wanted to ensure is we had a solution with the right technology that would last another 15 years. We selected Wonderware.” </a:t>
            </a:r>
            <a:endParaRPr lang="en-US" dirty="0"/>
          </a:p>
          <a:p>
            <a:pPr lvl="0"/>
            <a:r>
              <a:rPr lang="en-US" dirty="0"/>
              <a:t>John Newton, </a:t>
            </a:r>
            <a:r>
              <a:rPr lang="en-US" b="0" dirty="0"/>
              <a:t>Process Engineer </a:t>
            </a:r>
            <a:r>
              <a:rPr lang="en-US" dirty="0"/>
              <a:t> </a:t>
            </a:r>
          </a:p>
        </p:txBody>
      </p:sp>
      <p:grpSp>
        <p:nvGrpSpPr>
          <p:cNvPr id="11" name="Group 10">
            <a:extLst>
              <a:ext uri="{FF2B5EF4-FFF2-40B4-BE49-F238E27FC236}">
                <a16:creationId xmlns:a16="http://schemas.microsoft.com/office/drawing/2014/main" xmlns="" id="{1D7E7D74-64D3-E14B-8340-7965AFBA710E}"/>
              </a:ext>
            </a:extLst>
          </p:cNvPr>
          <p:cNvGrpSpPr/>
          <p:nvPr/>
        </p:nvGrpSpPr>
        <p:grpSpPr>
          <a:xfrm>
            <a:off x="4126955" y="474965"/>
            <a:ext cx="5264436" cy="2666894"/>
            <a:chOff x="4126955" y="474965"/>
            <a:chExt cx="5264436" cy="2666894"/>
          </a:xfrm>
        </p:grpSpPr>
        <p:sp>
          <p:nvSpPr>
            <p:cNvPr id="12" name="Isosceles Triangle 17">
              <a:extLst>
                <a:ext uri="{FF2B5EF4-FFF2-40B4-BE49-F238E27FC236}">
                  <a16:creationId xmlns:a16="http://schemas.microsoft.com/office/drawing/2014/main" xmlns="" id="{72CFE29C-1240-404D-8FDE-9784DA7F7829}"/>
                </a:ext>
              </a:extLst>
            </p:cNvPr>
            <p:cNvSpPr>
              <a:spLocks noChangeAspect="1"/>
            </p:cNvSpPr>
            <p:nvPr userDrawn="1"/>
          </p:nvSpPr>
          <p:spPr>
            <a:xfrm>
              <a:off x="4126955" y="640589"/>
              <a:ext cx="180724" cy="200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Isosceles Triangle 17">
              <a:extLst>
                <a:ext uri="{FF2B5EF4-FFF2-40B4-BE49-F238E27FC236}">
                  <a16:creationId xmlns:a16="http://schemas.microsoft.com/office/drawing/2014/main" xmlns="" id="{ADE20751-5AF4-024E-A733-E6092C246C92}"/>
                </a:ext>
              </a:extLst>
            </p:cNvPr>
            <p:cNvSpPr>
              <a:spLocks noChangeAspect="1"/>
            </p:cNvSpPr>
            <p:nvPr/>
          </p:nvSpPr>
          <p:spPr>
            <a:xfrm>
              <a:off x="4264684" y="474965"/>
              <a:ext cx="693080" cy="770745"/>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Isosceles Triangle 17">
              <a:extLst>
                <a:ext uri="{FF2B5EF4-FFF2-40B4-BE49-F238E27FC236}">
                  <a16:creationId xmlns:a16="http://schemas.microsoft.com/office/drawing/2014/main" xmlns="" id="{55AF7D01-9676-9047-9A12-4B19CB4E366C}"/>
                </a:ext>
              </a:extLst>
            </p:cNvPr>
            <p:cNvSpPr>
              <a:spLocks noChangeAspect="1"/>
            </p:cNvSpPr>
            <p:nvPr userDrawn="1"/>
          </p:nvSpPr>
          <p:spPr>
            <a:xfrm>
              <a:off x="7176773" y="679076"/>
              <a:ext cx="2214618" cy="2462783"/>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0" name="Slide Number Placeholder 9">
            <a:extLst>
              <a:ext uri="{FF2B5EF4-FFF2-40B4-BE49-F238E27FC236}">
                <a16:creationId xmlns:a16="http://schemas.microsoft.com/office/drawing/2014/main" xmlns="" id="{571EA62D-8495-124D-B7A9-988F0ADD2B0B}"/>
              </a:ext>
            </a:extLst>
          </p:cNvPr>
          <p:cNvSpPr>
            <a:spLocks noGrp="1"/>
          </p:cNvSpPr>
          <p:nvPr>
            <p:ph type="sldNum" sz="quarter" idx="4"/>
          </p:nvPr>
        </p:nvSpPr>
        <p:spPr/>
        <p:txBody>
          <a:bodyPr/>
          <a:lstStyle/>
          <a:p>
            <a:r>
              <a:rPr lang="en-US"/>
              <a:t>Page </a:t>
            </a:r>
            <a:fld id="{5A9C12DC-491F-9444-86A2-13AC5C62A2FC}" type="slidenum">
              <a:rPr lang="en-US" smtClean="0"/>
              <a:pPr/>
              <a:t>99</a:t>
            </a:fld>
            <a:endParaRPr lang="en-US" dirty="0"/>
          </a:p>
        </p:txBody>
      </p:sp>
      <p:sp>
        <p:nvSpPr>
          <p:cNvPr id="15" name="Footer Placeholder 14">
            <a:extLst>
              <a:ext uri="{FF2B5EF4-FFF2-40B4-BE49-F238E27FC236}">
                <a16:creationId xmlns:a16="http://schemas.microsoft.com/office/drawing/2014/main" xmlns="" id="{F6974CB9-2874-8E46-AC40-6071BBA70661}"/>
              </a:ext>
            </a:extLst>
          </p:cNvPr>
          <p:cNvSpPr>
            <a:spLocks noGrp="1"/>
          </p:cNvSpPr>
          <p:nvPr>
            <p:ph type="ftr" sz="quarter" idx="18"/>
          </p:nvPr>
        </p:nvSpPr>
        <p:spPr/>
        <p:txBody>
          <a:bodyPr/>
          <a:lstStyle/>
          <a:p>
            <a:r>
              <a:rPr lang="en-GB" dirty="0"/>
              <a:t>© 2018 AVEVA Group plc and its subsidiaries. All rights reserved.</a:t>
            </a:r>
          </a:p>
        </p:txBody>
      </p:sp>
      <p:sp>
        <p:nvSpPr>
          <p:cNvPr id="16" name="Rectangle 15">
            <a:hlinkClick r:id="rId4"/>
            <a:extLst>
              <a:ext uri="{FF2B5EF4-FFF2-40B4-BE49-F238E27FC236}">
                <a16:creationId xmlns:a16="http://schemas.microsoft.com/office/drawing/2014/main" xmlns="" id="{4348038D-BEE4-B142-BC7B-7A9F36EE1D61}"/>
              </a:ext>
            </a:extLst>
          </p:cNvPr>
          <p:cNvSpPr/>
          <p:nvPr/>
        </p:nvSpPr>
        <p:spPr>
          <a:xfrm>
            <a:off x="4802345" y="4657478"/>
            <a:ext cx="719224" cy="169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500" spc="40" dirty="0"/>
              <a:t>LEARN MORE</a:t>
            </a:r>
          </a:p>
        </p:txBody>
      </p:sp>
    </p:spTree>
    <p:extLst>
      <p:ext uri="{BB962C8B-B14F-4D97-AF65-F5344CB8AC3E}">
        <p14:creationId xmlns:p14="http://schemas.microsoft.com/office/powerpoint/2010/main" val="3952705361"/>
      </p:ext>
    </p:extLst>
  </p:cSld>
  <p:clrMapOvr>
    <a:masterClrMapping/>
  </p:clrMapOvr>
</p:sld>
</file>

<file path=ppt/theme/theme1.xml><?xml version="1.0" encoding="utf-8"?>
<a:theme xmlns:a="http://schemas.openxmlformats.org/drawingml/2006/main" name="SE15_LIO_TextOnly V3">
  <a:themeElements>
    <a:clrScheme name="Custom 6">
      <a:dk1>
        <a:srgbClr val="000000"/>
      </a:dk1>
      <a:lt1>
        <a:srgbClr val="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5382AB"/>
      </a:hlink>
      <a:folHlink>
        <a:srgbClr val="5382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AA753BF-A783-4CE8-93D2-EBFB2DF95279}" vid="{EA355219-D26F-4C51-94EF-482098719718}"/>
    </a:ext>
  </a:extLst>
</a:theme>
</file>

<file path=ppt/theme/theme2.xml><?xml version="1.0" encoding="utf-8"?>
<a:theme xmlns:a="http://schemas.openxmlformats.org/drawingml/2006/main" name="Theme1">
  <a:themeElements>
    <a:clrScheme name="AVEVA Green Theme Colours">
      <a:dk1>
        <a:sysClr val="windowText" lastClr="000000"/>
      </a:dk1>
      <a:lt1>
        <a:sysClr val="window" lastClr="FFFFFF"/>
      </a:lt1>
      <a:dk2>
        <a:srgbClr val="E5E5E5"/>
      </a:dk2>
      <a:lt2>
        <a:srgbClr val="FFFFFF"/>
      </a:lt2>
      <a:accent1>
        <a:srgbClr val="054D53"/>
      </a:accent1>
      <a:accent2>
        <a:srgbClr val="19938E"/>
      </a:accent2>
      <a:accent3>
        <a:srgbClr val="E5E5E5"/>
      </a:accent3>
      <a:accent4>
        <a:srgbClr val="054D53"/>
      </a:accent4>
      <a:accent5>
        <a:srgbClr val="19938E"/>
      </a:accent5>
      <a:accent6>
        <a:srgbClr val="E5E5E5"/>
      </a:accent6>
      <a:hlink>
        <a:srgbClr val="EA3837"/>
      </a:hlink>
      <a:folHlink>
        <a:srgbClr val="70181F"/>
      </a:folHlink>
    </a:clrScheme>
    <a:fontScheme name="AVEVA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9D48C5BE-AA42-E041-AE0D-AABF61379E1D}" vid="{5EA1E0E2-DE28-3443-BB58-469027F5AA4B}"/>
    </a:ext>
  </a:extLst>
</a:theme>
</file>

<file path=ppt/theme/theme3.xml><?xml version="1.0" encoding="utf-8"?>
<a:theme xmlns:a="http://schemas.openxmlformats.org/drawingml/2006/main" name="AVEVA Blue Theme">
  <a:themeElements>
    <a:clrScheme name="AVEVA Blue Theme Colours">
      <a:dk1>
        <a:sysClr val="windowText" lastClr="000000"/>
      </a:dk1>
      <a:lt1>
        <a:sysClr val="window" lastClr="FFFFFF"/>
      </a:lt1>
      <a:dk2>
        <a:srgbClr val="E5E5E5"/>
      </a:dk2>
      <a:lt2>
        <a:srgbClr val="FFFFFF"/>
      </a:lt2>
      <a:accent1>
        <a:srgbClr val="5482AB"/>
      </a:accent1>
      <a:accent2>
        <a:srgbClr val="1A93D7"/>
      </a:accent2>
      <a:accent3>
        <a:srgbClr val="E5E5E5"/>
      </a:accent3>
      <a:accent4>
        <a:srgbClr val="5482AB"/>
      </a:accent4>
      <a:accent5>
        <a:srgbClr val="1A93D7"/>
      </a:accent5>
      <a:accent6>
        <a:srgbClr val="E5E5E5"/>
      </a:accent6>
      <a:hlink>
        <a:srgbClr val="EA3837"/>
      </a:hlink>
      <a:folHlink>
        <a:srgbClr val="70181F"/>
      </a:folHlink>
    </a:clrScheme>
    <a:fontScheme name="AVEVA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EVA_External_Apr2018 v3.2.potx [Read-Only]" id="{FD3FC8EE-3B65-4816-AA04-872D87D2949D}" vid="{75E441C2-69AB-48FF-90F7-05750307113B}"/>
    </a:ext>
  </a:extLst>
</a:theme>
</file>

<file path=ppt/theme/theme4.xml><?xml version="1.0" encoding="utf-8"?>
<a:theme xmlns:a="http://schemas.openxmlformats.org/drawingml/2006/main" name="AVEVA Red Theme">
  <a:themeElements>
    <a:clrScheme name="AVEVA Red Theme Colours">
      <a:dk1>
        <a:sysClr val="windowText" lastClr="000000"/>
      </a:dk1>
      <a:lt1>
        <a:sysClr val="window" lastClr="FFFFFF"/>
      </a:lt1>
      <a:dk2>
        <a:srgbClr val="E5E5E5"/>
      </a:dk2>
      <a:lt2>
        <a:srgbClr val="FFFFFF"/>
      </a:lt2>
      <a:accent1>
        <a:srgbClr val="70181F"/>
      </a:accent1>
      <a:accent2>
        <a:srgbClr val="EA3837"/>
      </a:accent2>
      <a:accent3>
        <a:srgbClr val="E5E5E5"/>
      </a:accent3>
      <a:accent4>
        <a:srgbClr val="70181F"/>
      </a:accent4>
      <a:accent5>
        <a:srgbClr val="EA3837"/>
      </a:accent5>
      <a:accent6>
        <a:srgbClr val="E5E5E5"/>
      </a:accent6>
      <a:hlink>
        <a:srgbClr val="EA3837"/>
      </a:hlink>
      <a:folHlink>
        <a:srgbClr val="70181F"/>
      </a:folHlink>
    </a:clrScheme>
    <a:fontScheme name="AVEVA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EVA_External_Apr2018 v3.2.potx [Read-Only]" id="{FD3FC8EE-3B65-4816-AA04-872D87D2949D}" vid="{052992C0-4B3F-4503-950F-E765545B372A}"/>
    </a:ext>
  </a:extLst>
</a:theme>
</file>

<file path=ppt/theme/theme5.xml><?xml version="1.0" encoding="utf-8"?>
<a:theme xmlns:a="http://schemas.openxmlformats.org/drawingml/2006/main" name="AVEVA Yellow Theme">
  <a:themeElements>
    <a:clrScheme name="AVEVA Yellow Theme Colours">
      <a:dk1>
        <a:sysClr val="windowText" lastClr="000000"/>
      </a:dk1>
      <a:lt1>
        <a:sysClr val="window" lastClr="FFFFFF"/>
      </a:lt1>
      <a:dk2>
        <a:srgbClr val="E5E5E5"/>
      </a:dk2>
      <a:lt2>
        <a:srgbClr val="FFFFFF"/>
      </a:lt2>
      <a:accent1>
        <a:srgbClr val="936E28"/>
      </a:accent1>
      <a:accent2>
        <a:srgbClr val="FFBC38"/>
      </a:accent2>
      <a:accent3>
        <a:srgbClr val="E5E5E5"/>
      </a:accent3>
      <a:accent4>
        <a:srgbClr val="936E28"/>
      </a:accent4>
      <a:accent5>
        <a:srgbClr val="FFBC38"/>
      </a:accent5>
      <a:accent6>
        <a:srgbClr val="E5E5E5"/>
      </a:accent6>
      <a:hlink>
        <a:srgbClr val="EA3837"/>
      </a:hlink>
      <a:folHlink>
        <a:srgbClr val="70181F"/>
      </a:folHlink>
    </a:clrScheme>
    <a:fontScheme name="AVEVA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EVA_External_Apr2018 v3.2.potx [Read-Only]" id="{FD3FC8EE-3B65-4816-AA04-872D87D2949D}" vid="{281AE2E6-126C-46E1-949E-9D87726964B4}"/>
    </a:ext>
  </a:extLst>
</a:theme>
</file>

<file path=ppt/theme/theme6.xml><?xml version="1.0" encoding="utf-8"?>
<a:theme xmlns:a="http://schemas.openxmlformats.org/drawingml/2006/main" name="AVEVA Purple Theme">
  <a:themeElements>
    <a:clrScheme name="AVEVA Purple Theme Colours">
      <a:dk1>
        <a:sysClr val="windowText" lastClr="000000"/>
      </a:dk1>
      <a:lt1>
        <a:sysClr val="window" lastClr="FFFFFF"/>
      </a:lt1>
      <a:dk2>
        <a:srgbClr val="E5E5E5"/>
      </a:dk2>
      <a:lt2>
        <a:srgbClr val="FFFFFF"/>
      </a:lt2>
      <a:accent1>
        <a:srgbClr val="2F1545"/>
      </a:accent1>
      <a:accent2>
        <a:srgbClr val="9E478E"/>
      </a:accent2>
      <a:accent3>
        <a:srgbClr val="E5E5E5"/>
      </a:accent3>
      <a:accent4>
        <a:srgbClr val="2F1545"/>
      </a:accent4>
      <a:accent5>
        <a:srgbClr val="9E478E"/>
      </a:accent5>
      <a:accent6>
        <a:srgbClr val="E5E5E5"/>
      </a:accent6>
      <a:hlink>
        <a:srgbClr val="EA3837"/>
      </a:hlink>
      <a:folHlink>
        <a:srgbClr val="70181F"/>
      </a:folHlink>
    </a:clrScheme>
    <a:fontScheme name="AVEVA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EVA_External_Apr2018 v3.2.potx [Read-Only]" id="{FD3FC8EE-3B65-4816-AA04-872D87D2949D}" vid="{E6053705-B7D9-4A04-8F6E-4CFD057A2ED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esource_x0020_Area xmlns="c45c1e96-e8f8-4ae1-8aad-7c692ac0a66e"/>
    <Analyst_x0020_Firm xmlns="0910167a-e256-460b-8576-ccb128b6b5d9" xsi:nil="true"/>
    <Launch_x0020_ProjectTaxHTField0 xmlns="c45c1e96-e8f8-4ae1-8aad-7c692ac0a66e">
      <Terms xmlns="http://schemas.microsoft.com/office/infopath/2007/PartnerControls"/>
    </Launch_x0020_ProjectTaxHTField0>
    <TeamDescription xmlns="c45c1e96-e8f8-4ae1-8aad-7c692ac0a66e">SuccessStory-MasterDeck-2018-04-25</TeamDescription>
    <TaxCatchAll xmlns="c45c1e96-e8f8-4ae1-8aad-7c692ac0a66e">
      <Value>274</Value>
      <Value>218</Value>
      <Value>272</Value>
      <Value>271</Value>
    </TaxCatchAll>
    <LaunchProject xmlns="c45c1e96-e8f8-4ae1-8aad-7c692ac0a66e"/>
    <Notes1 xmlns="c45c1e96-e8f8-4ae1-8aad-7c692ac0a66e" xsi:nil="true"/>
    <Product_x0020_Version xmlns="c45c1e96-e8f8-4ae1-8aad-7c692ac0a66e" xsi:nil="true"/>
    <Brand xmlns="c45c1e96-e8f8-4ae1-8aad-7c692ac0a66e">
      <Value>Schneider Electric</Value>
    </Brand>
    <Primary_x0020_AudienceTaxHTField0 xmlns="c45c1e96-e8f8-4ae1-8aad-7c692ac0a66e">
      <Terms xmlns="http://schemas.microsoft.com/office/infopath/2007/PartnerControls">
        <TermInfo xmlns="http://schemas.microsoft.com/office/infopath/2007/PartnerControls">
          <TermName xmlns="http://schemas.microsoft.com/office/infopath/2007/PartnerControls">Engineering</TermName>
          <TermId xmlns="http://schemas.microsoft.com/office/infopath/2007/PartnerControls">4a124a21-acb4-43dd-9d41-700e4d788288</TermId>
        </TermInfo>
        <TermInfo xmlns="http://schemas.microsoft.com/office/infopath/2007/PartnerControls">
          <TermName xmlns="http://schemas.microsoft.com/office/infopath/2007/PartnerControls">Executive</TermName>
          <TermId xmlns="http://schemas.microsoft.com/office/infopath/2007/PartnerControls">c3a93fd3-557b-4661-847e-d9b3e97db12c</TermId>
        </TermInfo>
        <TermInfo xmlns="http://schemas.microsoft.com/office/infopath/2007/PartnerControls">
          <TermName xmlns="http://schemas.microsoft.com/office/infopath/2007/PartnerControls">IT</TermName>
          <TermId xmlns="http://schemas.microsoft.com/office/infopath/2007/PartnerControls">902e63d3-a121-4eb3-8e4c-d8b1e608622c</TermId>
        </TermInfo>
        <TermInfo xmlns="http://schemas.microsoft.com/office/infopath/2007/PartnerControls">
          <TermName xmlns="http://schemas.microsoft.com/office/infopath/2007/PartnerControls">Operations</TermName>
          <TermId xmlns="http://schemas.microsoft.com/office/infopath/2007/PartnerControls">1e9aa1b4-728d-484d-b676-b666b9fb246f</TermId>
        </TermInfo>
      </Terms>
    </Primary_x0020_AudienceTaxHTField0>
    <Solution xmlns="c45c1e96-e8f8-4ae1-8aad-7c692ac0a66e"/>
    <Product_x0020_FamilyTaxHTField0 xmlns="c45c1e96-e8f8-4ae1-8aad-7c692ac0a66e">
      <Terms xmlns="http://schemas.microsoft.com/office/infopath/2007/PartnerControls"/>
    </Product_x0020_FamilyTaxHTField0>
    <IndustriesTaxHTField0 xmlns="c45c1e96-e8f8-4ae1-8aad-7c692ac0a66e">
      <Terms xmlns="http://schemas.microsoft.com/office/infopath/2007/PartnerControls"/>
    </IndustriesTaxHTField0>
    <Usage xmlns="c45c1e96-e8f8-4ae1-8aad-7c692ac0a66e">External</Usage>
    <Regions xmlns="c45c1e96-e8f8-4ae1-8aad-7c692ac0a66e"/>
    <Category xmlns="0910167a-e256-460b-8576-ccb128b6b5d9" xsi:nil="true"/>
    <Consulting_x0020_and_x0020_ServicesTaxHTField0 xmlns="c45c1e96-e8f8-4ae1-8aad-7c692ac0a66e">
      <Terms xmlns="http://schemas.microsoft.com/office/infopath/2007/PartnerControls"/>
    </Consulting_x0020_and_x0020_ServicesTaxHTField0>
    <LiteratureID xmlns="c45c1e96-e8f8-4ae1-8aad-7c692ac0a66e" xsi:nil="true"/>
    <Essentials xmlns="0910167a-e256-460b-8576-ccb128b6b5d9" xsi:nil="true"/>
    <Consulting_x0020_Services xmlns="c45c1e96-e8f8-4ae1-8aad-7c692ac0a66e"/>
    <RegionTaxHTField0 xmlns="c45c1e96-e8f8-4ae1-8aad-7c692ac0a66e">
      <Terms xmlns="http://schemas.microsoft.com/office/infopath/2007/PartnerControls"/>
    </RegionTaxHTField0>
    <Doc_x0020_Type xmlns="0910167a-e256-460b-8576-ccb128b6b5d9">Success Stories</Doc_x0020_Type>
    <Industry xmlns="c45c1e96-e8f8-4ae1-8aad-7c692ac0a66e"/>
    <LanguageUsed xmlns="c45c1e96-e8f8-4ae1-8aad-7c692ac0a66e">English</LanguageUsed>
    <RatingCount xmlns="http://schemas.microsoft.com/sharepoint/v3" xsi:nil="true"/>
    <Class xmlns="0910167a-e256-460b-8576-ccb128b6b5d9" xsi:nil="true"/>
    <PrimaryAudience xmlns="c45c1e96-e8f8-4ae1-8aad-7c692ac0a66e"/>
    <Campaign_x0020_Category xmlns="0910167a-e256-460b-8576-ccb128b6b5d9" xsi:nil="true"/>
    <Group xmlns="0910167a-e256-460b-8576-ccb128b6b5d9" xsi:nil="true"/>
    <SubSolution xmlns="c45c1e96-e8f8-4ae1-8aad-7c692ac0a66e"/>
    <Publication_x0020_Date xmlns="c45c1e96-e8f8-4ae1-8aad-7c692ac0a66e">2018-04-27T07:00:00+00:00</Publication_x0020_Date>
    <AverageRating xmlns="http://schemas.microsoft.com/sharepoint/v3" xsi:nil="true"/>
    <Partners xmlns="c45c1e96-e8f8-4ae1-8aad-7c692ac0a66e"/>
    <Security xmlns="c45c1e96-e8f8-4ae1-8aad-7c692ac0a66e">
      <Value>Channel Partners</Value>
      <Value>Business Partners</Value>
      <Value>General Partners</Value>
    </Security>
    <Archive xmlns="c45c1e96-e8f8-4ae1-8aad-7c692ac0a66e">false</Archive>
    <Source xmlns="0910167a-e256-460b-8576-ccb128b6b5d9" xsi:nil="true"/>
    <Partner_x0020_EcosystemTaxHTField0 xmlns="c45c1e96-e8f8-4ae1-8aad-7c692ac0a66e">
      <Terms xmlns="http://schemas.microsoft.com/office/infopath/2007/PartnerControls"/>
    </Partner_x0020_EcosystemTaxHTField0>
    <BrandsTaxHTField0 xmlns="c45c1e96-e8f8-4ae1-8aad-7c692ac0a66e">
      <Terms xmlns="http://schemas.microsoft.com/office/infopath/2007/PartnerControls"/>
    </BrandsTaxHTField0>
    <PublishingContactName xmlns="http://schemas.microsoft.com/sharepoint/v3">Jay David</PublishingContactName>
    <Campaign xmlns="0910167a-e256-460b-8576-ccb128b6b5d9" xsi:nil="true"/>
    <ProductsTaxHTField0 xmlns="c45c1e96-e8f8-4ae1-8aad-7c692ac0a66e">
      <Terms xmlns="http://schemas.microsoft.com/office/infopath/2007/PartnerControls"/>
    </ProductsTaxHTField0>
    <Language_x0020_UsedTaxHTField0 xmlns="c45c1e96-e8f8-4ae1-8aad-7c692ac0a66e">
      <Terms xmlns="http://schemas.microsoft.com/office/infopath/2007/PartnerControls"/>
    </Language_x0020_UsedTaxHTField0>
    <Success_x0020_Story_x0020_Featured_x0020_Brand xmlns="0910167a-e256-460b-8576-ccb128b6b5d9" xsi:nil="true"/>
    <SolutionsTaxHTField0 xmlns="c45c1e96-e8f8-4ae1-8aad-7c692ac0a66e">
      <Terms xmlns="http://schemas.microsoft.com/office/infopath/2007/PartnerControls"/>
    </SolutionsTaxHTField0>
    <SectionTaxHTField0 xmlns="c45c1e96-e8f8-4ae1-8aad-7c692ac0a66e">
      <Terms xmlns="http://schemas.microsoft.com/office/infopath/2007/PartnerControls"/>
    </SectionTaxHTField0>
    <_dlc_DocId xmlns="c45c1e96-e8f8-4ae1-8aad-7c692ac0a66e">UT4D7DRH57TV-2-26609</_dlc_DocId>
    <_dlc_DocIdUrl xmlns="c45c1e96-e8f8-4ae1-8aad-7c692ac0a66e">
      <Url>https://team.schneider-electric.com/_layouts/DocIdRedir.aspx?ID=UT4D7DRH57TV-2-26609</Url>
      <Description>UT4D7DRH57TV-2-26609</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TeamDocument" ma:contentTypeID="0x010100FC5AE13A47859B4F9C5F292F3225D6BF00FC4CB61CB867D146B9A866F6B4041E18" ma:contentTypeVersion="151" ma:contentTypeDescription="TeamIOM Base Document type" ma:contentTypeScope="" ma:versionID="f2b0a4695dcb6aaa9e53aa30ce0367d9">
  <xsd:schema xmlns:xsd="http://www.w3.org/2001/XMLSchema" xmlns:xs="http://www.w3.org/2001/XMLSchema" xmlns:p="http://schemas.microsoft.com/office/2006/metadata/properties" xmlns:ns1="http://schemas.microsoft.com/sharepoint/v3" xmlns:ns2="0910167a-e256-460b-8576-ccb128b6b5d9" xmlns:ns3="c45c1e96-e8f8-4ae1-8aad-7c692ac0a66e" targetNamespace="http://schemas.microsoft.com/office/2006/metadata/properties" ma:root="true" ma:fieldsID="9a194b937a3a249c8d46c3cfecffce7e" ns1:_="" ns2:_="" ns3:_="">
    <xsd:import namespace="http://schemas.microsoft.com/sharepoint/v3"/>
    <xsd:import namespace="0910167a-e256-460b-8576-ccb128b6b5d9"/>
    <xsd:import namespace="c45c1e96-e8f8-4ae1-8aad-7c692ac0a66e"/>
    <xsd:element name="properties">
      <xsd:complexType>
        <xsd:sequence>
          <xsd:element name="documentManagement">
            <xsd:complexType>
              <xsd:all>
                <xsd:element ref="ns2:Doc_x0020_Type"/>
                <xsd:element ref="ns3:TeamDescription"/>
                <xsd:element ref="ns3:Notes1" minOccurs="0"/>
                <xsd:element ref="ns3:Usage"/>
                <xsd:element ref="ns3:Brand" minOccurs="0"/>
                <xsd:element ref="ns3:Industry" minOccurs="0"/>
                <xsd:element ref="ns3:Solution" minOccurs="0"/>
                <xsd:element ref="ns3:SubSolution" minOccurs="0"/>
                <xsd:element ref="ns3:Product_x0020_Version" minOccurs="0"/>
                <xsd:element ref="ns3:Consulting_x0020_Services" minOccurs="0"/>
                <xsd:element ref="ns3:Partners" minOccurs="0"/>
                <xsd:element ref="ns3:Regions" minOccurs="0"/>
                <xsd:element ref="ns3:Publication_x0020_Date"/>
                <xsd:element ref="ns3:Resource_x0020_Area" minOccurs="0"/>
                <xsd:element ref="ns1:PublishingContactName" minOccurs="0"/>
                <xsd:element ref="ns3:Security" minOccurs="0"/>
                <xsd:element ref="ns3:Archive" minOccurs="0"/>
                <xsd:element ref="ns2:Category" minOccurs="0"/>
                <xsd:element ref="ns2:Campaign" minOccurs="0"/>
                <xsd:element ref="ns2:Campaign_x0020_Category" minOccurs="0"/>
                <xsd:element ref="ns2:Analyst_x0020_Firm" minOccurs="0"/>
                <xsd:element ref="ns2:Success_x0020_Story_x0020_Featured_x0020_Brand" minOccurs="0"/>
                <xsd:element ref="ns2:Source" minOccurs="0"/>
                <xsd:element ref="ns3:LanguageUsed" minOccurs="0"/>
                <xsd:element ref="ns1:AverageRating" minOccurs="0"/>
                <xsd:element ref="ns2:Essentials" minOccurs="0"/>
                <xsd:element ref="ns3:ProductsTaxHTField0" minOccurs="0"/>
                <xsd:element ref="ns3:Primary_x0020_AudienceTaxHTField0" minOccurs="0"/>
                <xsd:element ref="ns3:SolutionsTaxHTField0" minOccurs="0"/>
                <xsd:element ref="ns3:Product_x0020_FamilyTaxHTField0" minOccurs="0"/>
                <xsd:element ref="ns3:_dlc_DocIdUrl" minOccurs="0"/>
                <xsd:element ref="ns3:Language_x0020_UsedTaxHTField0" minOccurs="0"/>
                <xsd:element ref="ns3:Partner_x0020_EcosystemTaxHTField0" minOccurs="0"/>
                <xsd:element ref="ns3:_dlc_DocId" minOccurs="0"/>
                <xsd:element ref="ns3:IndustriesTaxHTField0" minOccurs="0"/>
                <xsd:element ref="ns3:TaxCatchAllLabel" minOccurs="0"/>
                <xsd:element ref="ns3:BrandsTaxHTField0" minOccurs="0"/>
                <xsd:element ref="ns3:TaxCatchAll" minOccurs="0"/>
                <xsd:element ref="ns3:_dlc_DocIdPersistId" minOccurs="0"/>
                <xsd:element ref="ns3:SectionTaxHTField0" minOccurs="0"/>
                <xsd:element ref="ns3:Consulting_x0020_and_x0020_ServicesTaxHTField0" minOccurs="0"/>
                <xsd:element ref="ns3:Launch_x0020_ProjectTaxHTField0" minOccurs="0"/>
                <xsd:element ref="ns3:RegionTaxHTField0" minOccurs="0"/>
                <xsd:element ref="ns2:Group" minOccurs="0"/>
                <xsd:element ref="ns2:Class" minOccurs="0"/>
                <xsd:element ref="ns3:PrimaryAudience" minOccurs="0"/>
                <xsd:element ref="ns3:LiteratureID" minOccurs="0"/>
                <xsd:element ref="ns1:RatingCount" minOccurs="0"/>
                <xsd:element ref="ns3:LaunchProj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16" nillable="true" ma:displayName="Contact Name" ma:description="Who to contact regarding this document" ma:internalName="PublishingContactName">
      <xsd:simpleType>
        <xsd:restriction base="dms:Text">
          <xsd:maxLength value="255"/>
        </xsd:restriction>
      </xsd:simpleType>
    </xsd:element>
    <xsd:element name="AverageRating" ma:index="2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68"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0910167a-e256-460b-8576-ccb128b6b5d9" elementFormDefault="qualified">
    <xsd:import namespace="http://schemas.microsoft.com/office/2006/documentManagement/types"/>
    <xsd:import namespace="http://schemas.microsoft.com/office/infopath/2007/PartnerControls"/>
    <xsd:element name="Doc_x0020_Type" ma:index="1" ma:displayName="Doc Type" ma:description="Document Type" ma:format="Dropdown" ma:internalName="Doc_x0020_Type" ma:readOnly="false">
      <xsd:simpleType>
        <xsd:restriction base="dms:Choice">
          <xsd:enumeration value="Advertisement"/>
          <xsd:enumeration value="Application Solution Sheet"/>
          <xsd:enumeration value="Battle Card"/>
          <xsd:enumeration value="Bid Specification"/>
          <xsd:enumeration value="Brochure"/>
          <xsd:enumeration value="Business Opportunity Worksheet"/>
          <xsd:enumeration value="Call Plan"/>
          <xsd:enumeration value="Catalog"/>
          <xsd:enumeration value="Competitive Analysis"/>
          <xsd:enumeration value="Data Sheet"/>
          <xsd:enumeration value="Demonstration"/>
          <xsd:enumeration value="E-Book"/>
          <xsd:enumeration value="Email"/>
          <xsd:enumeration value="Events"/>
          <xsd:enumeration value="FAQ"/>
          <xsd:enumeration value="Glossary of Terms"/>
          <xsd:enumeration value="Graphics"/>
          <xsd:enumeration value="Industry Application Sheet"/>
          <xsd:enumeration value="Industry Overview"/>
          <xsd:enumeration value="Industry Reports"/>
          <xsd:enumeration value="Industry Solution Sheet"/>
          <xsd:enumeration value="Infographic"/>
          <xsd:enumeration value="Invensys Way"/>
          <xsd:enumeration value="Landing page"/>
          <xsd:enumeration value="Licensing Information"/>
          <xsd:enumeration value="Logos"/>
          <xsd:enumeration value="Market Intelligence"/>
          <xsd:enumeration value="Mechanical Installation Guide"/>
          <xsd:enumeration value="Newsletter"/>
          <xsd:enumeration value="One Sheet"/>
          <xsd:enumeration value="Partner brief"/>
          <xsd:enumeration value="Podcast"/>
          <xsd:enumeration value="Positioning Document"/>
          <xsd:enumeration value="Presentation"/>
          <xsd:enumeration value="Press Release"/>
          <xsd:enumeration value="Price List"/>
          <xsd:enumeration value="Pricing Tools"/>
          <xsd:enumeration value="Product Certifications"/>
          <xsd:enumeration value="Product Specification Sheet"/>
          <xsd:enumeration value="Product Training"/>
          <xsd:enumeration value="Program Guide"/>
          <xsd:enumeration value="Proposal Template"/>
          <xsd:enumeration value="Roadmap"/>
          <xsd:enumeration value="Release Notes"/>
          <xsd:enumeration value="Release Videos"/>
          <xsd:enumeration value="Remarketing"/>
          <xsd:enumeration value="Reprints"/>
          <xsd:enumeration value="Sales Brief"/>
          <xsd:enumeration value="Sales Training"/>
          <xsd:enumeration value="Selection Guide"/>
          <xsd:enumeration value="Services Profile"/>
          <xsd:enumeration value="Signage, Posters and Banners"/>
          <xsd:enumeration value="Social assets"/>
          <xsd:enumeration value="Success Stories"/>
          <xsd:enumeration value="Supplement"/>
          <xsd:enumeration value="Technical Training"/>
          <xsd:enumeration value="Template"/>
          <xsd:enumeration value="User Guide"/>
          <xsd:enumeration value="Value Estimator"/>
          <xsd:enumeration value="Video"/>
          <xsd:enumeration value="Webex Sessions"/>
          <xsd:enumeration value="White Paper"/>
        </xsd:restriction>
      </xsd:simpleType>
    </xsd:element>
    <xsd:element name="Category" ma:index="19" nillable="true" ma:displayName="Category" ma:description="Only used for Display grouping" ma:format="Dropdown" ma:internalName="Category">
      <xsd:simpleType>
        <xsd:restriction base="dms:Choice">
          <xsd:enumeration value="AA Software Graphics"/>
          <xsd:enumeration value="Ad Assets"/>
          <xsd:enumeration value="All Employees"/>
          <xsd:enumeration value="Analyst Articles, Views, &amp; Publications"/>
          <xsd:enumeration value="Archive"/>
          <xsd:enumeration value="Brand Central"/>
          <xsd:enumeration value="Business Cards"/>
          <xsd:enumeration value="Client Facing Employees"/>
          <xsd:enumeration value="Conference Materials"/>
          <xsd:enumeration value="Competitive Migration"/>
          <xsd:enumeration value="Corporate Logo"/>
          <xsd:enumeration value="Cyber (CISP)"/>
          <xsd:enumeration value="Cyber Security Webinars"/>
          <xsd:enumeration value="DCS"/>
          <xsd:enumeration value="EXPO"/>
          <xsd:enumeration value="Foxboro Field Devices Channel Partners"/>
          <xsd:enumeration value="Foxboro Sales Policies"/>
          <xsd:enumeration value="GCC 2014 Partner Day"/>
          <xsd:enumeration value="Global Partner Summit 2016"/>
          <xsd:enumeration value="Graphics"/>
          <xsd:enumeration value="Hands On Experience Sessions"/>
          <xsd:enumeration value="IIoT, IoT, Cloud &amp; Big Data"/>
          <xsd:enumeration value="Industry Solutions Sessions"/>
          <xsd:enumeration value="InFusion Essentials"/>
          <xsd:enumeration value="InFusion Journey: 1 - Site Collateral"/>
          <xsd:enumeration value="InFusion Journey: 2 - Advertisements"/>
          <xsd:enumeration value="InFusion Journey: 3 - Success Stories"/>
          <xsd:enumeration value="InFusion Related: Foxboro Control Software"/>
          <xsd:enumeration value="InFusion Related: Title of Collateral has InFusion"/>
          <xsd:enumeration value="Internal Emails"/>
          <xsd:enumeration value="IPS Sales Archive"/>
          <xsd:enumeration value="Logos"/>
          <xsd:enumeration value="Logos and Icons"/>
          <xsd:enumeration value="M&amp;I Graphics"/>
          <xsd:enumeration value="Marketing Assets"/>
          <xsd:enumeration value="Market Sizing &amp; Forecast Reports"/>
          <xsd:enumeration value="Meeting Notes"/>
          <xsd:enumeration value="Miscellaneous Graphics"/>
          <xsd:enumeration value="Miscellaneous Information"/>
          <xsd:enumeration value="Miscellaneous Resources"/>
          <xsd:enumeration value="Modernization Assessment"/>
          <xsd:enumeration value="Modernization General"/>
          <xsd:enumeration value="Modernization Road shows"/>
          <xsd:enumeration value="Monthly Reports"/>
          <xsd:enumeration value="NA"/>
          <xsd:enumeration value="New on TEAM"/>
          <xsd:enumeration value="Newsletter Graphics"/>
          <xsd:enumeration value="Operational Excellence Themed Sessions"/>
          <xsd:enumeration value="OpsManage"/>
          <xsd:enumeration value="PAT database"/>
          <xsd:enumeration value="Partners"/>
          <xsd:enumeration value="Partner Product Spotlight Webinars"/>
          <xsd:enumeration value="Point Solutions-APAC"/>
          <xsd:enumeration value="Policies and Guidelines"/>
          <xsd:enumeration value="Presentations"/>
          <xsd:enumeration value="Presentations AP"/>
          <xsd:enumeration value="Presentations EURA/MENA"/>
          <xsd:enumeration value="Presentations NA/LA"/>
          <xsd:enumeration value="Process Safety"/>
          <xsd:enumeration value="Product Brand Sessions"/>
          <xsd:enumeration value="Promotional Emails"/>
          <xsd:enumeration value="Registration"/>
          <xsd:enumeration value="Resources"/>
          <xsd:enumeration value="Safety"/>
          <xsd:enumeration value="Safety Services"/>
          <xsd:enumeration value="Branding Guidelines"/>
          <xsd:enumeration value="SAMC2016"/>
          <xsd:enumeration value="SAMC2017"/>
          <xsd:enumeration value="SAMC2018"/>
          <xsd:enumeration value="Schneider Electric"/>
          <xsd:enumeration value="SE Sales Policies"/>
          <xsd:enumeration value="Social Media"/>
          <xsd:enumeration value="Software Business Product Management and Support Contacts"/>
          <xsd:enumeration value="Software User Conference 2017"/>
          <xsd:enumeration value="Sponsorship Resources"/>
          <xsd:enumeration value="TechValidate Content Library"/>
          <xsd:enumeration value="Technical Webinar Recordings"/>
          <xsd:enumeration value="Training"/>
          <xsd:enumeration value="Triconex Technical Conference Event Materials"/>
          <xsd:enumeration value="TurboMachinery Controls"/>
          <xsd:enumeration value="Web Graphics"/>
          <xsd:enumeration value="Wonderware Sales Policies"/>
          <xsd:enumeration value="WW Conf 2016"/>
          <xsd:enumeration value="2013 ARC Forum"/>
          <xsd:enumeration value="2014 ARC Forum"/>
          <xsd:enumeration value="2015 ARC Forum"/>
          <xsd:enumeration value="2016 ARC Forum"/>
          <xsd:enumeration value="TEST-PLEASE DO NOT SELECT"/>
          <xsd:enumeration value="Step 1 - Awareness"/>
          <xsd:enumeration value="Step 2 - Requirements"/>
          <xsd:enumeration value="Step 3 - Research"/>
          <xsd:enumeration value="Step 4 - Access Choices"/>
          <xsd:enumeration value="Step 5 - Choose Finalist"/>
          <xsd:enumeration value="Step 6 - Negotiate"/>
        </xsd:restriction>
      </xsd:simpleType>
    </xsd:element>
    <xsd:element name="Campaign" ma:index="20" nillable="true" ma:displayName="Campaign" ma:description="Please select the relevant campaign (if applicable)" ma:format="Dropdown" ma:internalName="Campaign">
      <xsd:simpleType>
        <xsd:restriction base="dms:Choice">
          <xsd:enumeration value="2014-06-InTouch Machine Edition"/>
          <xsd:enumeration value="2014-06-Workforce-Enablement-Flight-2-Avantis-Funnel"/>
          <xsd:enumeration value="2014-12-Historian-Water-and-Wastewater"/>
          <xsd:enumeration value="2015-04-MES-for-Brewing"/>
          <xsd:enumeration value="2015-05-HMI/SCADA Differentiation - Situational Awareness"/>
          <xsd:enumeration value="2015-06-Schneider Electric-Intel-Microsoft–Mobileworker"/>
          <xsd:enumeration value="2015-08-Recipe-Manager"/>
          <xsd:enumeration value="2015-11-Schneider Electric-Intel-Microsoft-Utilities"/>
          <xsd:enumeration value="2016-WonderOn"/>
          <xsd:enumeration value="2016-02-Line-Performance-suite"/>
          <xsd:enumeration value="2016-03-Enterprise-Asset-Performance-Management"/>
          <xsd:enumeration value="2016-04-Operational-Excellence"/>
          <xsd:enumeration value="2016-05-Wonderware-Intelligence"/>
          <xsd:enumeration value="2016-07-Wonder-of-Insight"/>
          <xsd:enumeration value="2016-08-Manufacturing-Operations-Transformation"/>
          <xsd:enumeration value="2016-09-Aquis"/>
          <xsd:enumeration value="2016-09-Unit-Performance-Suite"/>
          <xsd:enumeration value="2016-09-Water-Network-Optimization"/>
          <xsd:enumeration value="2016-10-Life-Sciences-Serialization-Suite"/>
          <xsd:enumeration value="2017-02-SimCentral"/>
          <xsd:enumeration value="2017-04-System-Platform-2017"/>
          <xsd:enumeration value="2017-07-Microsoft-ISV-WaterForce"/>
          <xsd:enumeration value="2017-09-Alarm-Adviser-2017"/>
          <xsd:enumeration value="2017-09-InSight-Acceleration"/>
          <xsd:enumeration value="2017-09-Digital-Transformation"/>
          <xsd:enumeration value="2018-03-Cybersecurity"/>
          <xsd:enumeration value="2018-03-Digital Mining Transformation"/>
          <xsd:enumeration value="2018-04-OG Excellence"/>
          <xsd:enumeration value="2018-04-Historian-Unification"/>
          <xsd:enumeration value="2018-04-Digital-Transformation-in-Power-Industry"/>
        </xsd:restriction>
      </xsd:simpleType>
    </xsd:element>
    <xsd:element name="Campaign_x0020_Category" ma:index="21" nillable="true" ma:displayName="Campaign Category" ma:format="Dropdown" ma:internalName="Campaign_x0020_Category">
      <xsd:simpleType>
        <xsd:restriction base="dms:Choice">
          <xsd:enumeration value="Engineering"/>
          <xsd:enumeration value="Planning and Operations"/>
          <xsd:enumeration value="Asset Performance"/>
          <xsd:enumeration value="Monitoring and Control"/>
          <xsd:enumeration value="Food and Beverage"/>
          <xsd:enumeration value="Power"/>
          <xsd:enumeration value="Oil and Gas"/>
          <xsd:enumeration value="Life Science"/>
          <xsd:enumeration value="Water and wastewater"/>
        </xsd:restriction>
      </xsd:simpleType>
    </xsd:element>
    <xsd:element name="Analyst_x0020_Firm" ma:index="22" nillable="true" ma:displayName="Analyst Firm" ma:format="Dropdown" ma:internalName="Analyst_x0020_Firm">
      <xsd:simpleType>
        <xsd:restriction base="dms:Choice">
          <xsd:enumeration value="451 Research LLC"/>
          <xsd:enumeration value="Aberdeen Group"/>
          <xsd:enumeration value="ARC Advisory Group"/>
          <xsd:enumeration value="Forrester Research"/>
          <xsd:enumeration value="Frost &amp; Sullivan"/>
          <xsd:enumeration value="Gartner, Inc."/>
          <xsd:enumeration value="International Data Corporation (IDC)"/>
          <xsd:enumeration value="LNS Research"/>
          <xsd:enumeration value="Ovum Ltd."/>
          <xsd:enumeration value="NA"/>
        </xsd:restriction>
      </xsd:simpleType>
    </xsd:element>
    <xsd:element name="Success_x0020_Story_x0020_Featured_x0020_Brand" ma:index="23" nillable="true" ma:displayName="Success Story Featured Brand" ma:description="Used For grouping on success stories page." ma:format="Dropdown" ma:internalName="Success_x0020_Story_x0020_Featured_x0020_Brand">
      <xsd:simpleType>
        <xsd:restriction base="dms:Choice">
          <xsd:enumeration value="Invensys Operations Management"/>
          <xsd:enumeration value="Avantis"/>
          <xsd:enumeration value="Eurotherm"/>
          <xsd:enumeration value="Foxboro"/>
          <xsd:enumeration value="IMServ"/>
          <xsd:enumeration value="InFusion"/>
          <xsd:enumeration value="SimSci-Esscor"/>
          <xsd:enumeration value="Skelta"/>
          <xsd:enumeration value="Triconex"/>
          <xsd:enumeration value="Wonderware"/>
          <xsd:enumeration value="Not Applicable"/>
        </xsd:restriction>
      </xsd:simpleType>
    </xsd:element>
    <xsd:element name="Source" ma:index="24" nillable="true" ma:displayName="Source" ma:description="Where this data came from" ma:internalName="Source">
      <xsd:simpleType>
        <xsd:restriction base="dms:Text">
          <xsd:maxLength value="255"/>
        </xsd:restriction>
      </xsd:simpleType>
    </xsd:element>
    <xsd:element name="Essentials" ma:index="28" nillable="true" ma:displayName="Essentials" ma:format="Dropdown" ma:hidden="true" ma:internalName="Essentials" ma:readOnly="false">
      <xsd:simpleType>
        <xsd:restriction base="dms:Choice">
          <xsd:enumeration value="Foxboro I/A Essentials"/>
          <xsd:enumeration value="PAC Essentials"/>
          <xsd:enumeration value="SCADA Essentials"/>
          <xsd:enumeration value="Safety Essentials"/>
          <xsd:enumeration value="M&amp;I Essentials"/>
          <xsd:enumeration value="Avantis Essentials"/>
          <xsd:enumeration value="Eurotherm Essentials"/>
          <xsd:enumeration value="Foxboro Essentials"/>
          <xsd:enumeration value="IMServ Essentials"/>
          <xsd:enumeration value="SimSci-Esscor Essentials"/>
          <xsd:enumeration value="Skelta Essentials"/>
          <xsd:enumeration value="Triconex Essentials"/>
          <xsd:enumeration value="Wonderware Essentials"/>
          <xsd:enumeration value="Bootcamp Essentials"/>
          <xsd:enumeration value="NA"/>
        </xsd:restriction>
      </xsd:simpleType>
    </xsd:element>
    <xsd:element name="Group" ma:index="63" nillable="true" ma:displayName="Group" ma:description="If Industry Selected and Class=Solution then select Group for Industry Solutions." ma:format="Dropdown" ma:hidden="true" ma:internalName="Group" ma:readOnly="false">
      <xsd:simpleType>
        <xsd:restriction base="dms:Choice">
          <xsd:enumeration value="Advanced Process Control"/>
          <xsd:enumeration value="ACA.HF Alkylation"/>
          <xsd:enumeration value="Asset Performance Management"/>
          <xsd:enumeration value="Batch Management"/>
          <xsd:enumeration value="BMS"/>
          <xsd:enumeration value="Business Value Energy Management"/>
          <xsd:enumeration value="Carbon &amp; Energy Management"/>
          <xsd:enumeration value="Clean Coal (IGCC- integrated gasification combined cycle)"/>
          <xsd:enumeration value="Commercial/Retail"/>
          <xsd:enumeration value="Corporate Energy Management"/>
          <xsd:enumeration value="Cyber Security"/>
          <xsd:enumeration value="EMS"/>
          <xsd:enumeration value="Energy Alliance Partnering"/>
          <xsd:enumeration value="Energy Certification"/>
          <xsd:enumeration value="Energy Supplier Center of Excellence"/>
          <xsd:enumeration value="Enterprise Control"/>
          <xsd:enumeration value="Food Safety/Government Compliance"/>
          <xsd:enumeration value="Industrial Manufacturing"/>
          <xsd:enumeration value="Industry Application for Packaging"/>
          <xsd:enumeration value="Industry Pack for W&amp;WW"/>
          <xsd:enumeration value="InFusion SCADA"/>
          <xsd:enumeration value="Legacy System Migration"/>
          <xsd:enumeration value="Life Sciences Regulatory Compliance"/>
          <xsd:enumeration value="Manufacturing Execution Systems"/>
          <xsd:enumeration value="Mobile Workforce"/>
          <xsd:enumeration value="Net Oil &amp; Wet Gas"/>
          <xsd:enumeration value="Operator Effectiveness"/>
          <xsd:enumeration value="Power Fleet Generation Management Solution"/>
          <xsd:enumeration value="Process Analytical Technology"/>
          <xsd:enumeration value="Process &amp; Functional Safety"/>
          <xsd:enumeration value="Product Quality Management/SPC"/>
          <xsd:enumeration value="Production Energy Management"/>
          <xsd:enumeration value="Production Optimization"/>
          <xsd:enumeration value="Real-Time Business Intelligence"/>
          <xsd:enumeration value="Real-time Operations Management"/>
          <xsd:enumeration value="Real-time Performance Optimization"/>
          <xsd:enumeration value="Real-Time Profit Optimization"/>
          <xsd:enumeration value="System Lifecycle Management"/>
          <xsd:enumeration value="Turbomachinery Control Solutions"/>
          <xsd:enumeration value="Upgrade Migration of existing control system"/>
          <xsd:enumeration value="Utilities Optimization"/>
          <xsd:enumeration value="Validation Services"/>
          <xsd:enumeration value="Well Field Management"/>
          <xsd:enumeration value="NONE"/>
          <xsd:enumeration value="Other Industry Solution"/>
        </xsd:restriction>
      </xsd:simpleType>
    </xsd:element>
    <xsd:element name="Class" ma:index="64" nillable="true" ma:displayName="Class" ma:description="If an Industry Selected. Choose Class=Industry to make Doc appear in Industry Page or Class=Solution if Industry Solution Doc." ma:format="Dropdown" ma:hidden="true" ma:internalName="Class" ma:readOnly="false">
      <xsd:simpleType>
        <xsd:restriction base="dms:Choice">
          <xsd:enumeration value="Industry"/>
          <xsd:enumeration value="Solution"/>
        </xsd:restriction>
      </xsd:simpleType>
    </xsd:element>
  </xsd:schema>
  <xsd:schema xmlns:xsd="http://www.w3.org/2001/XMLSchema" xmlns:xs="http://www.w3.org/2001/XMLSchema" xmlns:dms="http://schemas.microsoft.com/office/2006/documentManagement/types" xmlns:pc="http://schemas.microsoft.com/office/infopath/2007/PartnerControls" targetNamespace="c45c1e96-e8f8-4ae1-8aad-7c692ac0a66e" elementFormDefault="qualified">
    <xsd:import namespace="http://schemas.microsoft.com/office/2006/documentManagement/types"/>
    <xsd:import namespace="http://schemas.microsoft.com/office/infopath/2007/PartnerControls"/>
    <xsd:element name="TeamDescription" ma:index="2" ma:displayName="TeamDescription" ma:description="very brief description of file or item contents" ma:internalName="TeamDescription" ma:readOnly="false">
      <xsd:simpleType>
        <xsd:restriction base="dms:Text">
          <xsd:maxLength value="255"/>
        </xsd:restriction>
      </xsd:simpleType>
    </xsd:element>
    <xsd:element name="Notes1" ma:index="3" nillable="true" ma:displayName="Notes" ma:internalName="Notes1">
      <xsd:simpleType>
        <xsd:restriction base="dms:Note"/>
      </xsd:simpleType>
    </xsd:element>
    <xsd:element name="Usage" ma:index="4" ma:displayName="Use" ma:default="Internal" ma:description="Is this collateral for external distribution or internal use only" ma:format="Dropdown" ma:internalName="Usage" ma:readOnly="false">
      <xsd:simpleType>
        <xsd:restriction base="dms:Choice">
          <xsd:enumeration value="Internal"/>
          <xsd:enumeration value="External"/>
        </xsd:restriction>
      </xsd:simpleType>
    </xsd:element>
    <xsd:element name="Brand" ma:index="5" nillable="true" ma:displayName="Brand" ma:internalName="Brand">
      <xsd:complexType>
        <xsd:complexContent>
          <xsd:extension base="dms:MultiChoice">
            <xsd:sequence>
              <xsd:element name="Value" maxOccurs="unbounded" minOccurs="0" nillable="true">
                <xsd:simpleType>
                  <xsd:restriction base="dms:Choice">
                    <xsd:enumeration value="Avantis"/>
                    <xsd:enumeration value="Schneider Electric"/>
                    <xsd:enumeration value="SimSci"/>
                    <xsd:enumeration value="StruxureWare"/>
                    <xsd:enumeration value="Wonderware"/>
                  </xsd:restriction>
                </xsd:simpleType>
              </xsd:element>
            </xsd:sequence>
          </xsd:extension>
        </xsd:complexContent>
      </xsd:complexType>
    </xsd:element>
    <xsd:element name="Industry" ma:index="6" nillable="true" ma:displayName="Industry" ma:description="If not industry-specific leave blank. Product documents SHOULD NOT have any Industry selected!" ma:internalName="Industry">
      <xsd:complexType>
        <xsd:complexContent>
          <xsd:extension base="dms:MultiChoice">
            <xsd:sequence>
              <xsd:element name="Value" maxOccurs="unbounded" minOccurs="0" nillable="true">
                <xsd:simpleType>
                  <xsd:restriction base="dms:Choice">
                    <xsd:enumeration value="Infrastructure"/>
                    <xsd:enumeration value="Food and Beverage"/>
                    <xsd:enumeration value="Life Sciences"/>
                    <xsd:enumeration value="Metals, Minerals and Mining"/>
                    <xsd:enumeration value="Oil and Gas"/>
                    <xsd:enumeration value="Power"/>
                    <xsd:enumeration value="Water and Wastewater"/>
                  </xsd:restriction>
                </xsd:simpleType>
              </xsd:element>
            </xsd:sequence>
          </xsd:extension>
        </xsd:complexContent>
      </xsd:complexType>
    </xsd:element>
    <xsd:element name="Solution" ma:index="7" nillable="true" ma:displayName="Solution" ma:description="Documents associated with any of these Software Industry Solutions should be posted by the Industry Solution marketing team!" ma:internalName="Solution">
      <xsd:complexType>
        <xsd:complexContent>
          <xsd:extension base="dms:MultiChoice">
            <xsd:sequence>
              <xsd:element name="Value" maxOccurs="unbounded" minOccurs="0" nillable="true">
                <xsd:simpleType>
                  <xsd:restriction base="dms:Choice">
                    <xsd:enumeration value="Advanced Process Control for Food and Beverage"/>
                    <xsd:enumeration value="Advanced Process Control for Mining, Metals, and Minerals"/>
                    <xsd:enumeration value="Aquis"/>
                    <xsd:enumeration value="Energy Performance for Manufacturing"/>
                    <xsd:enumeration value="Label Assurance"/>
                    <xsd:enumeration value="Life Sciences Serialization Suite"/>
                    <xsd:enumeration value="Line Performance for Food and Beverage"/>
                    <xsd:enumeration value="Line Performance for Life Sciences"/>
                    <xsd:enumeration value="Performance Manager"/>
                    <xsd:enumeration value="Predictive Performance Management"/>
                    <xsd:enumeration value="Refining Operations Management"/>
                    <xsd:enumeration value="Spiral for Mining Minerals and Metals"/>
                    <xsd:enumeration value="Termis"/>
                    <xsd:enumeration value="Unit Performance Suite"/>
                    <xsd:enumeration value="Water Network Optimization"/>
                  </xsd:restriction>
                </xsd:simpleType>
              </xsd:element>
            </xsd:sequence>
          </xsd:extension>
        </xsd:complexContent>
      </xsd:complexType>
    </xsd:element>
    <xsd:element name="SubSolution" ma:index="8" nillable="true" ma:displayName="SubSolution" ma:internalName="SubSolution">
      <xsd:complexType>
        <xsd:complexContent>
          <xsd:extension base="dms:MultiChoice">
            <xsd:sequence>
              <xsd:element name="Value" maxOccurs="unbounded" minOccurs="0" nillable="true">
                <xsd:simpleType>
                  <xsd:restriction base="dms:Choice">
                    <xsd:enumeration value="N/A"/>
                  </xsd:restriction>
                </xsd:simpleType>
              </xsd:element>
            </xsd:sequence>
          </xsd:extension>
        </xsd:complexContent>
      </xsd:complexType>
    </xsd:element>
    <xsd:element name="Product_x0020_Version" ma:index="10" nillable="true" ma:displayName="Product Version" ma:description="Use if this information only applies to certain product versions." ma:internalName="Product_x0020_Version">
      <xsd:simpleType>
        <xsd:restriction base="dms:Text">
          <xsd:maxLength value="255"/>
        </xsd:restriction>
      </xsd:simpleType>
    </xsd:element>
    <xsd:element name="Consulting_x0020_Services" ma:index="11" nillable="true" ma:displayName="Services" ma:internalName="Consulting_x0020_Services">
      <xsd:complexType>
        <xsd:complexContent>
          <xsd:extension base="dms:MultiChoice">
            <xsd:sequence>
              <xsd:element name="Value" maxOccurs="unbounded" minOccurs="0" nillable="true">
                <xsd:simpleType>
                  <xsd:restriction base="dms:Choice">
                    <xsd:enumeration value="Customer FIRST for Aquis and Termis"/>
                    <xsd:enumeration value="Customer FIRST for Avantis"/>
                    <xsd:enumeration value="Customer FIRST for Citect SCADA, CitectHistorian and Ampla"/>
                    <xsd:enumeration value="Customer FIRST for Industry Software Suites"/>
                    <xsd:enumeration value="Customer FIRST Lite for InTouch and Historian"/>
                    <xsd:enumeration value="Customer First for OEMs and VARs"/>
                    <xsd:enumeration value="Customer FIRST for Oil and Gas Midstream"/>
                    <xsd:enumeration value="Customer FIRST for SimSci"/>
                    <xsd:enumeration value="Customer FIRST Software Maintenance and Support"/>
                    <xsd:enumeration value="Customer FIRST for Wonderware"/>
                    <xsd:enumeration value="InTouchConversion Service"/>
                    <xsd:enumeration value="Intelligent Engineering"/>
                    <xsd:enumeration value="Learning Services"/>
                    <xsd:enumeration value="Sentinel"/>
                    <xsd:enumeration value="Software Services"/>
                  </xsd:restriction>
                </xsd:simpleType>
              </xsd:element>
            </xsd:sequence>
          </xsd:extension>
        </xsd:complexContent>
      </xsd:complexType>
    </xsd:element>
    <xsd:element name="Partners" ma:index="12" nillable="true" ma:displayName="Partners" ma:description="Ecosystem Partners. Documents on these pages should be posted by the Ecosystem team." ma:internalName="Partners">
      <xsd:complexType>
        <xsd:complexContent>
          <xsd:extension base="dms:MultiChoice">
            <xsd:sequence>
              <xsd:element name="Value" maxOccurs="unbounded" minOccurs="0" nillable="true">
                <xsd:simpleType>
                  <xsd:restriction base="dms:Choice">
                    <xsd:enumeration value="Invensys Way Channel Management"/>
                    <xsd:enumeration value="Software Partners"/>
                    <xsd:enumeration value="System Integrators"/>
                    <xsd:enumeration value="VAR OEM"/>
                  </xsd:restriction>
                </xsd:simpleType>
              </xsd:element>
            </xsd:sequence>
          </xsd:extension>
        </xsd:complexContent>
      </xsd:complexType>
    </xsd:element>
    <xsd:element name="Regions" ma:index="13" nillable="true" ma:displayName="Regions" ma:description="If this document or item only applies to specific regions, select them here otherwise leave blank." ma:internalName="Regions">
      <xsd:complexType>
        <xsd:complexContent>
          <xsd:extension base="dms:MultiChoice">
            <xsd:sequence>
              <xsd:element name="Value" maxOccurs="unbounded" minOccurs="0" nillable="true">
                <xsd:simpleType>
                  <xsd:restriction base="dms:Choice">
                    <xsd:enumeration value="Asia Pacific"/>
                    <xsd:enumeration value="EURA"/>
                    <xsd:enumeration value="Global"/>
                    <xsd:enumeration value="Latin America"/>
                    <xsd:enumeration value="MENA"/>
                    <xsd:enumeration value="North America"/>
                  </xsd:restriction>
                </xsd:simpleType>
              </xsd:element>
            </xsd:sequence>
          </xsd:extension>
        </xsd:complexContent>
      </xsd:complexType>
    </xsd:element>
    <xsd:element name="Publication_x0020_Date" ma:index="14" ma:displayName="Publication Date" ma:default="[today]" ma:description="You MUST specify a publication date for your document" ma:format="DateOnly" ma:indexed="true" ma:internalName="Publication_x0020_Date" ma:readOnly="false">
      <xsd:simpleType>
        <xsd:restriction base="dms:DateTime"/>
      </xsd:simpleType>
    </xsd:element>
    <xsd:element name="Resource_x0020_Area" ma:index="15" nillable="true" ma:displayName="Resource Area" ma:description="(To which Section Pages this document should appear in)&#10;&#10;Note: Please DO NOt select &quot;Schneider-Electric&quot; unless you want the document to appear on the BrandCentral page." ma:internalName="Resource_x0020_Area">
      <xsd:complexType>
        <xsd:complexContent>
          <xsd:extension base="dms:MultiChoice">
            <xsd:sequence>
              <xsd:element name="Value" maxOccurs="unbounded" minOccurs="0" nillable="true">
                <xsd:simpleType>
                  <xsd:restriction base="dms:Choice">
                    <xsd:enumeration value="Brand Central"/>
                    <xsd:enumeration value="Channel Readiness Communication"/>
                    <xsd:enumeration value="Corporate &amp; Portfolio Presentations"/>
                    <xsd:enumeration value="Customer Success Stories"/>
                    <xsd:enumeration value="Demo Library"/>
                    <xsd:enumeration value="ESD"/>
                    <xsd:enumeration value="Event Materials"/>
                    <xsd:enumeration value="Infographics"/>
                    <xsd:enumeration value="Perpetual Licensing"/>
                    <xsd:enumeration value="Sales Policies and Programs"/>
                    <xsd:enumeration value="Software Competitive Intelligence"/>
                    <xsd:enumeration value="StarPlus Program Materials"/>
                    <xsd:enumeration value="Strategic Intelligence"/>
                    <xsd:enumeration value="Schneider-Electric"/>
                    <xsd:enumeration value="Subscription Licensing"/>
                    <xsd:enumeration value="Test"/>
                    <xsd:enumeration value="White Papers"/>
                  </xsd:restriction>
                </xsd:simpleType>
              </xsd:element>
            </xsd:sequence>
          </xsd:extension>
        </xsd:complexContent>
      </xsd:complexType>
    </xsd:element>
    <xsd:element name="Security" ma:index="17" nillable="true" ma:displayName="Security" ma:description="Select any user audience(s) that are allowed to view this document. &#10; - Channel =Distributors, M&amp;I Reps, SSP &#10; - Business=Endorsed Partners, FMR VAR/OEM, Global Consulting Alliance &#10;   Partners. &#10; - General=Certified,Registered Partners, VAR/OEM." ma:internalName="Security">
      <xsd:complexType>
        <xsd:complexContent>
          <xsd:extension base="dms:MultiChoice">
            <xsd:sequence>
              <xsd:element name="Value" maxOccurs="unbounded" minOccurs="0" nillable="true">
                <xsd:simpleType>
                  <xsd:restriction base="dms:Choice">
                    <xsd:enumeration value="Channel Partners"/>
                    <xsd:enumeration value="Business Partners"/>
                    <xsd:enumeration value="General Partners"/>
                  </xsd:restriction>
                </xsd:simpleType>
              </xsd:element>
            </xsd:sequence>
          </xsd:extension>
        </xsd:complexContent>
      </xsd:complexType>
    </xsd:element>
    <xsd:element name="Archive" ma:index="18" nillable="true" ma:displayName="Archive" ma:default="0" ma:description="check if you want this old file to appear in archive view only" ma:internalName="Archive">
      <xsd:simpleType>
        <xsd:restriction base="dms:Boolean"/>
      </xsd:simpleType>
    </xsd:element>
    <xsd:element name="LanguageUsed" ma:index="25" nillable="true" ma:displayName="LanguageUsed" ma:default="English" ma:format="Dropdown" ma:internalName="LanguageUsed">
      <xsd:simpleType>
        <xsd:restriction base="dms:Choice">
          <xsd:enumeration value="Chinese (Simplified)"/>
          <xsd:enumeration value="Chinese (Traditional)"/>
          <xsd:enumeration value="Dansk"/>
          <xsd:enumeration value="Deutsch"/>
          <xsd:enumeration value="English"/>
          <xsd:enumeration value="Español"/>
          <xsd:enumeration value="Finnish"/>
          <xsd:enumeration value="Français"/>
          <xsd:enumeration value="Italiano"/>
          <xsd:enumeration value="Japanese"/>
          <xsd:enumeration value="Korean"/>
          <xsd:enumeration value="Nederlands"/>
          <xsd:enumeration value="Norsk"/>
          <xsd:enumeration value="Polski"/>
          <xsd:enumeration value="Português"/>
          <xsd:enumeration value="Svensk"/>
          <xsd:enumeration value="Русский"/>
        </xsd:restriction>
      </xsd:simpleType>
    </xsd:element>
    <xsd:element name="ProductsTaxHTField0" ma:index="33" nillable="true" ma:taxonomy="true" ma:internalName="ProductsTaxHTField0" ma:taxonomyFieldName="Products" ma:displayName="Products" ma:default="" ma:fieldId="{3f25be20-7791-4b59-aa65-0d9dfeca4e4b}" ma:taxonomyMulti="true" ma:sspId="21ca85fe-3f75-4d8f-88ff-b92a52574839" ma:termSetId="8561481f-8fa8-4fae-8f15-43ceef926b7b" ma:anchorId="00000000-0000-0000-0000-000000000000" ma:open="false" ma:isKeyword="false">
      <xsd:complexType>
        <xsd:sequence>
          <xsd:element ref="pc:Terms" minOccurs="0" maxOccurs="1"/>
        </xsd:sequence>
      </xsd:complexType>
    </xsd:element>
    <xsd:element name="Primary_x0020_AudienceTaxHTField0" ma:index="34" nillable="true" ma:taxonomy="true" ma:internalName="Primary_x0020_AudienceTaxHTField0" ma:taxonomyFieldName="Primary_x0020_Audience" ma:displayName="Primary Audience" ma:readOnly="false" ma:fieldId="{46c61788-c527-432b-bf76-f82f2b36633d}" ma:taxonomyMulti="true" ma:sspId="99e4da3a-ee71-4f63-a6d0-60b9fad85e8c" ma:termSetId="f9d7770d-d23c-4b24-84bc-17ce2c8c985e" ma:anchorId="00000000-0000-0000-0000-000000000000" ma:open="false" ma:isKeyword="false">
      <xsd:complexType>
        <xsd:sequence>
          <xsd:element ref="pc:Terms" minOccurs="0" maxOccurs="1"/>
        </xsd:sequence>
      </xsd:complexType>
    </xsd:element>
    <xsd:element name="SolutionsTaxHTField0" ma:index="35" nillable="true" ma:taxonomy="true" ma:internalName="SolutionsTaxHTField0" ma:taxonomyFieldName="Solutions" ma:displayName="Solutions" ma:readOnly="false" ma:default="" ma:fieldId="{d23551dc-1d50-46e0-910d-e273a2c0f91a}" ma:taxonomyMulti="true" ma:sspId="99e4da3a-ee71-4f63-a6d0-60b9fad85e8c" ma:termSetId="b665f22a-6a52-4d15-9287-271831f70bd3" ma:anchorId="00000000-0000-0000-0000-000000000000" ma:open="false" ma:isKeyword="false">
      <xsd:complexType>
        <xsd:sequence>
          <xsd:element ref="pc:Terms" minOccurs="0" maxOccurs="1"/>
        </xsd:sequence>
      </xsd:complexType>
    </xsd:element>
    <xsd:element name="Product_x0020_FamilyTaxHTField0" ma:index="36" nillable="true" ma:taxonomy="true" ma:internalName="Product_x0020_FamilyTaxHTField0" ma:taxonomyFieldName="Product_x0020_Family" ma:displayName="Product Family" ma:readOnly="false" ma:default="" ma:fieldId="{fe02b9ea-9066-4656-bf6c-d2b767fe9ce2}" ma:taxonomyMulti="true" ma:sspId="99e4da3a-ee71-4f63-a6d0-60b9fad85e8c" ma:termSetId="5e05d17f-d0d7-4bd3-a7dc-f00d17d0135f" ma:anchorId="00000000-0000-0000-0000-000000000000" ma:open="false" ma:isKeyword="false">
      <xsd:complexType>
        <xsd:sequence>
          <xsd:element ref="pc:Terms" minOccurs="0" maxOccurs="1"/>
        </xsd:sequence>
      </xsd:complexType>
    </xsd:element>
    <xsd:element name="_dlc_DocIdUrl" ma:index="3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Language_x0020_UsedTaxHTField0" ma:index="42" nillable="true" ma:taxonomy="true" ma:internalName="Language_x0020_UsedTaxHTField0" ma:taxonomyFieldName="Language_x0020_Used0" ma:displayName="Language Used" ma:readOnly="false" ma:fieldId="{7e911e0b-7770-4a3b-80dc-c92d7601db7b}" ma:sspId="99e4da3a-ee71-4f63-a6d0-60b9fad85e8c" ma:termSetId="f52202e6-b5dc-4a9d-bbe6-762b403ad4f5" ma:anchorId="00000000-0000-0000-0000-000000000000" ma:open="false" ma:isKeyword="false">
      <xsd:complexType>
        <xsd:sequence>
          <xsd:element ref="pc:Terms" minOccurs="0" maxOccurs="1"/>
        </xsd:sequence>
      </xsd:complexType>
    </xsd:element>
    <xsd:element name="Partner_x0020_EcosystemTaxHTField0" ma:index="43" nillable="true" ma:taxonomy="true" ma:internalName="Partner_x0020_EcosystemTaxHTField0" ma:taxonomyFieldName="Partner_x0020_Ecosystem" ma:displayName="Partner Ecosystem" ma:readOnly="false" ma:default="" ma:fieldId="{3697170c-fdd4-4ffe-bb4a-6368c295848d}" ma:taxonomyMulti="true" ma:sspId="99e4da3a-ee71-4f63-a6d0-60b9fad85e8c" ma:termSetId="79ee4115-27bf-443b-bc8d-e7763d1a45da" ma:anchorId="00000000-0000-0000-0000-000000000000" ma:open="false" ma:isKeyword="false">
      <xsd:complexType>
        <xsd:sequence>
          <xsd:element ref="pc:Terms" minOccurs="0" maxOccurs="1"/>
        </xsd:sequence>
      </xsd:complexType>
    </xsd:element>
    <xsd:element name="_dlc_DocId" ma:index="44" nillable="true" ma:displayName="Document ID Value" ma:description="The value of the document ID assigned to this item." ma:internalName="_dlc_DocId" ma:readOnly="true">
      <xsd:simpleType>
        <xsd:restriction base="dms:Text"/>
      </xsd:simpleType>
    </xsd:element>
    <xsd:element name="IndustriesTaxHTField0" ma:index="45" nillable="true" ma:taxonomy="true" ma:internalName="IndustriesTaxHTField0" ma:taxonomyFieldName="Industries" ma:displayName="Industries" ma:readOnly="false" ma:default="" ma:fieldId="{68f2b510-5add-4ca0-aee9-34f6874cc763}" ma:taxonomyMulti="true" ma:sspId="99e4da3a-ee71-4f63-a6d0-60b9fad85e8c" ma:termSetId="f253aebb-3af7-44a1-8c33-bcb7fc09cd71" ma:anchorId="00000000-0000-0000-0000-000000000000" ma:open="false" ma:isKeyword="false">
      <xsd:complexType>
        <xsd:sequence>
          <xsd:element ref="pc:Terms" minOccurs="0" maxOccurs="1"/>
        </xsd:sequence>
      </xsd:complexType>
    </xsd:element>
    <xsd:element name="TaxCatchAllLabel" ma:index="47" nillable="true" ma:displayName="Taxonomy Catch All Column1" ma:hidden="true" ma:list="{ffdb5e1a-1025-4e44-bef1-0194da81d9b0}" ma:internalName="TaxCatchAllLabel" ma:readOnly="true" ma:showField="CatchAllDataLabel" ma:web="c45c1e96-e8f8-4ae1-8aad-7c692ac0a66e">
      <xsd:complexType>
        <xsd:complexContent>
          <xsd:extension base="dms:MultiChoiceLookup">
            <xsd:sequence>
              <xsd:element name="Value" type="dms:Lookup" maxOccurs="unbounded" minOccurs="0" nillable="true"/>
            </xsd:sequence>
          </xsd:extension>
        </xsd:complexContent>
      </xsd:complexType>
    </xsd:element>
    <xsd:element name="BrandsTaxHTField0" ma:index="48" nillable="true" ma:taxonomy="true" ma:internalName="BrandsTaxHTField0" ma:taxonomyFieldName="Brands" ma:displayName="Brands" ma:readOnly="false" ma:default="" ma:fieldId="{876ff244-5e2c-44b2-b848-24980eea61b4}" ma:taxonomyMulti="true" ma:sspId="99e4da3a-ee71-4f63-a6d0-60b9fad85e8c" ma:termSetId="c8b6a60f-e197-428c-8d56-664b664ad382" ma:anchorId="00000000-0000-0000-0000-000000000000" ma:open="false" ma:isKeyword="false">
      <xsd:complexType>
        <xsd:sequence>
          <xsd:element ref="pc:Terms" minOccurs="0" maxOccurs="1"/>
        </xsd:sequence>
      </xsd:complexType>
    </xsd:element>
    <xsd:element name="TaxCatchAll" ma:index="49" nillable="true" ma:displayName="Taxonomy Catch All Column" ma:hidden="true" ma:list="{ffdb5e1a-1025-4e44-bef1-0194da81d9b0}" ma:internalName="TaxCatchAll" ma:showField="CatchAllData" ma:web="c45c1e96-e8f8-4ae1-8aad-7c692ac0a66e">
      <xsd:complexType>
        <xsd:complexContent>
          <xsd:extension base="dms:MultiChoiceLookup">
            <xsd:sequence>
              <xsd:element name="Value" type="dms:Lookup" maxOccurs="unbounded" minOccurs="0" nillable="true"/>
            </xsd:sequence>
          </xsd:extension>
        </xsd:complexContent>
      </xsd:complexType>
    </xsd:element>
    <xsd:element name="_dlc_DocIdPersistId" ma:index="50" nillable="true" ma:displayName="Persist ID" ma:description="Keep ID on add." ma:hidden="true" ma:internalName="_dlc_DocIdPersistId" ma:readOnly="true">
      <xsd:simpleType>
        <xsd:restriction base="dms:Boolean"/>
      </xsd:simpleType>
    </xsd:element>
    <xsd:element name="SectionTaxHTField0" ma:index="52" nillable="true" ma:taxonomy="true" ma:internalName="SectionTaxHTField0" ma:taxonomyFieldName="Section" ma:displayName="Section" ma:readOnly="false" ma:default="" ma:fieldId="{a0413956-0518-462c-87f9-0579f059db3c}" ma:sspId="99e4da3a-ee71-4f63-a6d0-60b9fad85e8c" ma:termSetId="c6a5604b-3da7-4538-a1f1-606e7c87425c" ma:anchorId="00000000-0000-0000-0000-000000000000" ma:open="false" ma:isKeyword="false">
      <xsd:complexType>
        <xsd:sequence>
          <xsd:element ref="pc:Terms" minOccurs="0" maxOccurs="1"/>
        </xsd:sequence>
      </xsd:complexType>
    </xsd:element>
    <xsd:element name="Consulting_x0020_and_x0020_ServicesTaxHTField0" ma:index="58" nillable="true" ma:taxonomy="true" ma:internalName="Consulting_x0020_and_x0020_ServicesTaxHTField0" ma:taxonomyFieldName="Consulting_x0020_and_x0020_Services" ma:displayName="Consulting and Services" ma:readOnly="false" ma:default="" ma:fieldId="{42afff2d-8e7f-4298-a456-da0438f94cbb}" ma:taxonomyMulti="true" ma:sspId="99e4da3a-ee71-4f63-a6d0-60b9fad85e8c" ma:termSetId="54b66e3f-bf74-48ed-a685-3d4f46e35c47" ma:anchorId="00000000-0000-0000-0000-000000000000" ma:open="false" ma:isKeyword="false">
      <xsd:complexType>
        <xsd:sequence>
          <xsd:element ref="pc:Terms" minOccurs="0" maxOccurs="1"/>
        </xsd:sequence>
      </xsd:complexType>
    </xsd:element>
    <xsd:element name="Launch_x0020_ProjectTaxHTField0" ma:index="59" nillable="true" ma:taxonomy="true" ma:internalName="Launch_x0020_ProjectTaxHTField0" ma:taxonomyFieldName="Launch_x0020_Project" ma:displayName="Launch Project" ma:readOnly="false" ma:default="" ma:fieldId="{4313821b-5308-4d4e-b996-6fa8acb7f48b}" ma:sspId="99e4da3a-ee71-4f63-a6d0-60b9fad85e8c" ma:termSetId="eb51ccba-0461-4dec-ba13-ceee694829b8" ma:anchorId="00000000-0000-0000-0000-000000000000" ma:open="false" ma:isKeyword="false">
      <xsd:complexType>
        <xsd:sequence>
          <xsd:element ref="pc:Terms" minOccurs="0" maxOccurs="1"/>
        </xsd:sequence>
      </xsd:complexType>
    </xsd:element>
    <xsd:element name="RegionTaxHTField0" ma:index="62" nillable="true" ma:taxonomy="true" ma:internalName="RegionTaxHTField0" ma:taxonomyFieldName="Region" ma:displayName="Region" ma:readOnly="false" ma:default="" ma:fieldId="{2e3dee40-2e3a-4946-8022-bf493136e9b3}" ma:taxonomyMulti="true" ma:sspId="99e4da3a-ee71-4f63-a6d0-60b9fad85e8c" ma:termSetId="c6d0969f-17ab-4622-8d4e-2f7bcdbab685" ma:anchorId="00000000-0000-0000-0000-000000000000" ma:open="false" ma:isKeyword="false">
      <xsd:complexType>
        <xsd:sequence>
          <xsd:element ref="pc:Terms" minOccurs="0" maxOccurs="1"/>
        </xsd:sequence>
      </xsd:complexType>
    </xsd:element>
    <xsd:element name="PrimaryAudience" ma:index="65" nillable="true" ma:displayName="PrimaryAudience" ma:description="What Audience is this document applicable to?" ma:hidden="true" ma:internalName="PrimaryAudience" ma:readOnly="false">
      <xsd:complexType>
        <xsd:complexContent>
          <xsd:extension base="dms:MultiChoice">
            <xsd:sequence>
              <xsd:element name="Value" maxOccurs="unbounded" minOccurs="0" nillable="true">
                <xsd:simpleType>
                  <xsd:restriction base="dms:Choice">
                    <xsd:enumeration value="Engineering"/>
                    <xsd:enumeration value="Executive"/>
                    <xsd:enumeration value="IT"/>
                    <xsd:enumeration value="Operations"/>
                  </xsd:restriction>
                </xsd:simpleType>
              </xsd:element>
            </xsd:sequence>
          </xsd:extension>
        </xsd:complexContent>
      </xsd:complexType>
    </xsd:element>
    <xsd:element name="LiteratureID" ma:index="67" nillable="true" ma:displayName="LiteratureID" ma:description="Literature Ordering Id for Dynagraf." ma:hidden="true" ma:internalName="LiteratureID" ma:readOnly="false">
      <xsd:simpleType>
        <xsd:restriction base="dms:Text">
          <xsd:maxLength value="255"/>
        </xsd:restriction>
      </xsd:simpleType>
    </xsd:element>
    <xsd:element name="LaunchProject" ma:index="69" nillable="true" ma:displayName="LaunchProject" ma:description="Select if document part of a Launch Project" ma:hidden="true" ma:internalName="LaunchProject" ma:readOnly="false">
      <xsd:complexType>
        <xsd:complexContent>
          <xsd:extension base="dms:MultiChoice">
            <xsd:sequence>
              <xsd:element name="Value" maxOccurs="unbounded" minOccurs="0" nillable="true">
                <xsd:simpleType>
                  <xsd:restriction base="dms:Choice">
                    <xsd:enumeration value="Application Assessment"/>
                    <xsd:enumeration value="Avantis Workflow Connector 1.2"/>
                    <xsd:enumeration value="Condition Manager 3.1"/>
                    <xsd:enumeration value="Customer FIRST (Schneider Electric Components)"/>
                    <xsd:enumeration value="Customer FIRST (TMC)"/>
                    <xsd:enumeration value="Customer FIRST Implementation Consultant"/>
                    <xsd:enumeration value="DYNSIM 5.3"/>
                    <xsd:enumeration value="Foxboro Eckardt LevelWave Radar"/>
                    <xsd:enumeration value="Foxboro Evo Process Automation System"/>
                    <xsd:enumeration value="Foxboro Evo Simulation"/>
                    <xsd:enumeration value="Foxboro Evo Simulation 6.0"/>
                    <xsd:enumeration value="Foxboro IDP10S Pressure Transmitter"/>
                    <xsd:enumeration value="Foxboro IGP10S/IAP10 Series Pressure Transmitters"/>
                    <xsd:enumeration value="Foxboro NPT Vortex Flow Meter"/>
                    <xsd:enumeration value="Foxboro SCADA SCD6000"/>
                    <xsd:enumeration value="Foxboro System Auditor"/>
                    <xsd:enumeration value="General Purpose System (Tri-GP) v3.0"/>
                    <xsd:enumeration value="Intelligence 2014 R2"/>
                    <xsd:enumeration value="IP26 Current to Pneumatic Converter"/>
                    <xsd:enumeration value="Learn more about the NEW Foxboro Evo"/>
                    <xsd:enumeration value="Maintenance Response Center"/>
                    <xsd:enumeration value="Off Sites 3.1"/>
                    <xsd:enumeration value="Operations Integration Solution (NextGen DAServers)"/>
                    <xsd:enumeration value="PIPEPHASE 9.8"/>
                    <xsd:enumeration value="PRO II 9.4"/>
                    <xsd:enumeration value="Recipe Manager Plus 2014 R2"/>
                    <xsd:enumeration value="RemoteWatch v5"/>
                    <xsd:enumeration value="ROMeo 6.3"/>
                    <xsd:enumeration value="Safety Loop Management Services"/>
                    <xsd:enumeration value="SAM 3.0"/>
                    <xsd:enumeration value="SCP 2.1"/>
                    <xsd:enumeration value="SimCentral v 1.3"/>
                    <xsd:enumeration value="SimSci APC 2015"/>
                    <xsd:enumeration value="System Management"/>
                    <xsd:enumeration value="TMC for Modicon"/>
                    <xsd:enumeration value="Tricon Marine Certification"/>
                    <xsd:enumeration value="Triconex Safety View v1.0"/>
                    <xsd:enumeration value="Trident v3.0"/>
                    <xsd:enumeration value="TRISIM Plus 3.0"/>
                    <xsd:enumeration value="VISUAL FLARE 5.7.1"/>
                    <xsd:enumeration value="Wonderware Online"/>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30A08C-1542-4299-8701-E63ED828DBFE}">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c45c1e96-e8f8-4ae1-8aad-7c692ac0a66e"/>
    <ds:schemaRef ds:uri="http://purl.org/dc/terms/"/>
    <ds:schemaRef ds:uri="0910167a-e256-460b-8576-ccb128b6b5d9"/>
    <ds:schemaRef ds:uri="http://www.w3.org/XML/1998/namespace"/>
    <ds:schemaRef ds:uri="http://purl.org/dc/dcmitype/"/>
  </ds:schemaRefs>
</ds:datastoreItem>
</file>

<file path=customXml/itemProps2.xml><?xml version="1.0" encoding="utf-8"?>
<ds:datastoreItem xmlns:ds="http://schemas.openxmlformats.org/officeDocument/2006/customXml" ds:itemID="{92E2C4B9-AB69-43AA-A7EC-34F2B7CC973F}">
  <ds:schemaRefs>
    <ds:schemaRef ds:uri="http://schemas.microsoft.com/sharepoint/events"/>
  </ds:schemaRefs>
</ds:datastoreItem>
</file>

<file path=customXml/itemProps3.xml><?xml version="1.0" encoding="utf-8"?>
<ds:datastoreItem xmlns:ds="http://schemas.openxmlformats.org/officeDocument/2006/customXml" ds:itemID="{832D2AFE-E28D-4613-A00F-029F81E4873A}">
  <ds:schemaRefs>
    <ds:schemaRef ds:uri="http://schemas.microsoft.com/sharepoint/v3/contenttype/forms"/>
  </ds:schemaRefs>
</ds:datastoreItem>
</file>

<file path=customXml/itemProps4.xml><?xml version="1.0" encoding="utf-8"?>
<ds:datastoreItem xmlns:ds="http://schemas.openxmlformats.org/officeDocument/2006/customXml" ds:itemID="{96150B40-8E38-4722-A40E-7E2BDF4A99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910167a-e256-460b-8576-ccb128b6b5d9"/>
    <ds:schemaRef ds:uri="c45c1e96-e8f8-4ae1-8aad-7c692ac0a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22246</Words>
  <Application>Microsoft Macintosh PowerPoint</Application>
  <PresentationFormat>On-screen Show (16:9)</PresentationFormat>
  <Paragraphs>3663</Paragraphs>
  <Slides>184</Slides>
  <Notes>181</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184</vt:i4>
      </vt:variant>
    </vt:vector>
  </HeadingPairs>
  <TitlesOfParts>
    <vt:vector size="193" baseType="lpstr">
      <vt:lpstr>Arial Rounded MT Pro Light</vt:lpstr>
      <vt:lpstr>Calibri</vt:lpstr>
      <vt:lpstr>Arial</vt:lpstr>
      <vt:lpstr>SE15_LIO_TextOnly V3</vt:lpstr>
      <vt:lpstr>Theme1</vt:lpstr>
      <vt:lpstr>AVEVA Blue Theme</vt:lpstr>
      <vt:lpstr>AVEVA Red Theme</vt:lpstr>
      <vt:lpstr>AVEVA Yellow Theme</vt:lpstr>
      <vt:lpstr>AVEVA Purple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2018-07-11T17:28:04Z</cp:lastPrinted>
  <dcterms:created xsi:type="dcterms:W3CDTF">2018-01-11T14:45:58Z</dcterms:created>
  <dcterms:modified xsi:type="dcterms:W3CDTF">2018-09-13T13:19:03Z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0x010100FC5AE13A47859B4F9C5F292F3225D6BF00FC4CB61CB867D146B9A866F6B4041E18</vt:lpwstr>
  </property>
  <property fmtid="{D5CDD505-2E9C-101B-9397-08002B2CF9AE}" pid="3" name="Featured ProductTaxHTField0">
    <vt:lpwstr/>
  </property>
  <property fmtid="{D5CDD505-2E9C-101B-9397-08002B2CF9AE}" pid="4" name="Section">
    <vt:lpwstr/>
  </property>
  <property fmtid="{D5CDD505-2E9C-101B-9397-08002B2CF9AE}" pid="5" name="TaxKeyword">
    <vt:lpwstr/>
  </property>
  <property fmtid="{D5CDD505-2E9C-101B-9397-08002B2CF9AE}" pid="6" name="Language Used0">
    <vt:lpwstr/>
  </property>
  <property fmtid="{D5CDD505-2E9C-101B-9397-08002B2CF9AE}" pid="7" name="Featured Industry">
    <vt:lpwstr/>
  </property>
  <property fmtid="{D5CDD505-2E9C-101B-9397-08002B2CF9AE}" pid="8" name="Region">
    <vt:lpwstr/>
  </property>
  <property fmtid="{D5CDD505-2E9C-101B-9397-08002B2CF9AE}" pid="9" name="Featured Product">
    <vt:lpwstr/>
  </property>
  <property fmtid="{D5CDD505-2E9C-101B-9397-08002B2CF9AE}" pid="10" name="Primary Audience">
    <vt:lpwstr>271;#Engineering|4a124a21-acb4-43dd-9d41-700e4d788288;#218;#Executive|c3a93fd3-557b-4661-847e-d9b3e97db12c;#272;#IT|902e63d3-a121-4eb3-8e4c-d8b1e608622c;#274;#Operations|1e9aa1b4-728d-484d-b676-b666b9fb246f</vt:lpwstr>
  </property>
  <property fmtid="{D5CDD505-2E9C-101B-9397-08002B2CF9AE}" pid="11" name="Solutions">
    <vt:lpwstr/>
  </property>
  <property fmtid="{D5CDD505-2E9C-101B-9397-08002B2CF9AE}" pid="12" name="Brands">
    <vt:lpwstr/>
  </property>
  <property fmtid="{D5CDD505-2E9C-101B-9397-08002B2CF9AE}" pid="13" name="Featured SolutionTaxHTField0">
    <vt:lpwstr/>
  </property>
  <property fmtid="{D5CDD505-2E9C-101B-9397-08002B2CF9AE}" pid="14" name="TaxKeywordTaxHTField">
    <vt:lpwstr/>
  </property>
  <property fmtid="{D5CDD505-2E9C-101B-9397-08002B2CF9AE}" pid="15" name="Industries">
    <vt:lpwstr/>
  </property>
  <property fmtid="{D5CDD505-2E9C-101B-9397-08002B2CF9AE}" pid="16" name="Partner Ecosystem">
    <vt:lpwstr/>
  </property>
  <property fmtid="{D5CDD505-2E9C-101B-9397-08002B2CF9AE}" pid="17" name="Products">
    <vt:lpwstr/>
  </property>
  <property fmtid="{D5CDD505-2E9C-101B-9397-08002B2CF9AE}" pid="18" name="Product Family">
    <vt:lpwstr/>
  </property>
  <property fmtid="{D5CDD505-2E9C-101B-9397-08002B2CF9AE}" pid="19" name="Featured Solution">
    <vt:lpwstr/>
  </property>
  <property fmtid="{D5CDD505-2E9C-101B-9397-08002B2CF9AE}" pid="20" name="Launch Project">
    <vt:lpwstr/>
  </property>
  <property fmtid="{D5CDD505-2E9C-101B-9397-08002B2CF9AE}" pid="21" name="Featured IndustryTaxHTField0">
    <vt:lpwstr/>
  </property>
  <property fmtid="{D5CDD505-2E9C-101B-9397-08002B2CF9AE}" pid="22" name="Consulting and Services">
    <vt:lpwstr/>
  </property>
  <property fmtid="{D5CDD505-2E9C-101B-9397-08002B2CF9AE}" pid="23" name="_dlc_DocIdItemGuid">
    <vt:lpwstr>8529d1fc-8bca-491f-b7fb-900c5864b942</vt:lpwstr>
  </property>
</Properties>
</file>